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855038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56362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5FC508-2EE4-40DC-B528-802A6A0D1DD2}" type="slidenum">
              <a:rPr lang="fr-FR" smtClean="0"/>
              <a:t>‹#›</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1444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3148111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5FC508-2EE4-40DC-B528-802A6A0D1DD2}" type="slidenum">
              <a:rPr lang="fr-FR" smtClean="0"/>
              <a:t>‹#›</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5945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3802500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1272115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34918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60900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32C1CF-18FB-4C3B-89C6-986919D936EB}" type="datetimeFigureOut">
              <a:rPr lang="fr-FR" smtClean="0"/>
              <a:t>03/02/2021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32685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535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32C1CF-18FB-4C3B-89C6-986919D936EB}" type="datetimeFigureOut">
              <a:rPr lang="fr-FR" smtClean="0"/>
              <a:t>03/02/2021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17357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32C1CF-18FB-4C3B-89C6-986919D936EB}" type="datetimeFigureOut">
              <a:rPr lang="fr-FR" smtClean="0"/>
              <a:t>03/02/2021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957908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2C1CF-18FB-4C3B-89C6-986919D936EB}" type="datetimeFigureOut">
              <a:rPr lang="fr-FR" smtClean="0"/>
              <a:t>03/02/2021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218703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19945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F32C1CF-18FB-4C3B-89C6-986919D936EB}" type="datetimeFigureOut">
              <a:rPr lang="fr-FR" smtClean="0"/>
              <a:t>03/02/2021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5FC508-2EE4-40DC-B528-802A6A0D1DD2}" type="slidenum">
              <a:rPr lang="fr-FR" smtClean="0"/>
              <a:t>‹#›</a:t>
            </a:fld>
            <a:endParaRPr lang="fr-FR"/>
          </a:p>
        </p:txBody>
      </p:sp>
    </p:spTree>
    <p:extLst>
      <p:ext uri="{BB962C8B-B14F-4D97-AF65-F5344CB8AC3E}">
        <p14:creationId xmlns:p14="http://schemas.microsoft.com/office/powerpoint/2010/main" val="5183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F32C1CF-18FB-4C3B-89C6-986919D936EB}" type="datetimeFigureOut">
              <a:rPr lang="fr-FR" smtClean="0"/>
              <a:t>03/02/2021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55FC508-2EE4-40DC-B528-802A6A0D1DD2}" type="slidenum">
              <a:rPr lang="fr-FR" smtClean="0"/>
              <a:t>‹#›</a:t>
            </a:fld>
            <a:endParaRPr lang="fr-FR"/>
          </a:p>
        </p:txBody>
      </p:sp>
    </p:spTree>
    <p:extLst>
      <p:ext uri="{BB962C8B-B14F-4D97-AF65-F5344CB8AC3E}">
        <p14:creationId xmlns:p14="http://schemas.microsoft.com/office/powerpoint/2010/main" val="18081801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7876" y="1090749"/>
            <a:ext cx="8915399" cy="2262781"/>
          </a:xfrm>
        </p:spPr>
        <p:txBody>
          <a:bodyPr>
            <a:normAutofit/>
          </a:bodyPr>
          <a:lstStyle/>
          <a:p>
            <a:pPr algn="ctr"/>
            <a:r>
              <a:rPr lang="ar-DZ" sz="4400" dirty="0" smtClean="0">
                <a:solidFill>
                  <a:srgbClr val="7030A0"/>
                </a:solidFill>
              </a:rPr>
              <a:t>المحاضرة الرابعة: إرهاصات التجديد في النقد العربي الحديث</a:t>
            </a:r>
            <a:endParaRPr lang="fr-FR" sz="4400" dirty="0">
              <a:solidFill>
                <a:srgbClr val="7030A0"/>
              </a:solidFill>
            </a:endParaRPr>
          </a:p>
        </p:txBody>
      </p:sp>
      <p:sp>
        <p:nvSpPr>
          <p:cNvPr id="3" name="Subtitle 2"/>
          <p:cNvSpPr>
            <a:spLocks noGrp="1"/>
          </p:cNvSpPr>
          <p:nvPr>
            <p:ph type="subTitle" idx="1"/>
          </p:nvPr>
        </p:nvSpPr>
        <p:spPr>
          <a:xfrm>
            <a:off x="1687876" y="4659814"/>
            <a:ext cx="8915399" cy="1126283"/>
          </a:xfrm>
        </p:spPr>
        <p:txBody>
          <a:bodyPr>
            <a:normAutofit/>
          </a:bodyPr>
          <a:lstStyle/>
          <a:p>
            <a:pPr algn="ctr"/>
            <a:r>
              <a:rPr lang="ar-DZ" sz="2800" dirty="0" smtClean="0">
                <a:solidFill>
                  <a:srgbClr val="7030A0"/>
                </a:solidFill>
              </a:rPr>
              <a:t>الدكتور منير مهادي</a:t>
            </a:r>
            <a:endParaRPr lang="fr-FR" sz="2800" dirty="0">
              <a:solidFill>
                <a:srgbClr val="7030A0"/>
              </a:solidFill>
            </a:endParaRPr>
          </a:p>
        </p:txBody>
      </p:sp>
    </p:spTree>
    <p:extLst>
      <p:ext uri="{BB962C8B-B14F-4D97-AF65-F5344CB8AC3E}">
        <p14:creationId xmlns:p14="http://schemas.microsoft.com/office/powerpoint/2010/main" val="324917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474" y="692331"/>
            <a:ext cx="10008326" cy="5484632"/>
          </a:xfrm>
        </p:spPr>
        <p:txBody>
          <a:bodyPr>
            <a:noAutofit/>
          </a:bodyPr>
          <a:lstStyle/>
          <a:p>
            <a:pPr algn="just" rtl="1">
              <a:lnSpc>
                <a:spcPct val="200000"/>
              </a:lnSpc>
            </a:pPr>
            <a:r>
              <a:rPr lang="ar-DZ" sz="2400" dirty="0" smtClean="0"/>
              <a:t>لا شكّ أنّ مرحلة الإحياء التي مرّ بها النقد العربي الحديث كان لها أثر بالغ في تشكيل مساره، وتأسيس الخطوط العريضة له، وهو يخوض محاولات عديدة للنهوض من الركود الذي أصابه قرونا طويلة، ولذلك فإنّ مرحلة الإحياء تلك لم تكن فقط لإعادة بعث الأدب والنقد في صورتيهما المشرقة، بل كانت تتضمّن ولو بشكل خفيّ رغبة شديدة في النهضة </a:t>
            </a:r>
            <a:r>
              <a:rPr lang="ar-DZ" sz="2400" dirty="0"/>
              <a:t>و</a:t>
            </a:r>
            <a:r>
              <a:rPr lang="ar-DZ" sz="2400" dirty="0" smtClean="0"/>
              <a:t>التي تعني فيما تعنيه "التغيير"، إذن حتى فكرة الإحياء والبعث تضمّنت رغبة في إحداث تغيير في شكل ومضمون الأدب الذي كان مسيطرا في الساحة الأدبية العربية قبل مجيء عصر النهضة.</a:t>
            </a:r>
            <a:endParaRPr lang="fr-FR" sz="2400" dirty="0"/>
          </a:p>
        </p:txBody>
      </p:sp>
    </p:spTree>
    <p:extLst>
      <p:ext uri="{BB962C8B-B14F-4D97-AF65-F5344CB8AC3E}">
        <p14:creationId xmlns:p14="http://schemas.microsoft.com/office/powerpoint/2010/main" val="352849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474" y="692331"/>
            <a:ext cx="10008326" cy="5484632"/>
          </a:xfrm>
        </p:spPr>
        <p:txBody>
          <a:bodyPr>
            <a:noAutofit/>
          </a:bodyPr>
          <a:lstStyle/>
          <a:p>
            <a:pPr algn="just" rtl="1">
              <a:lnSpc>
                <a:spcPct val="200000"/>
              </a:lnSpc>
            </a:pPr>
            <a:r>
              <a:rPr lang="ar-DZ" sz="2400" dirty="0" smtClean="0"/>
              <a:t>لقد لقيت موجة الإحياء والبعث قبولا واسعا بين شرائح المجتمع العربي لما فيها من مسحة ومشاعر العودة إلى الأصول والارتباط بالحضارة العربية الإسلامية، ومع ذلك، كانت هناك مجموعة من الشباب المتعطّش للتجديد، والثائر على النموذج الأدبي والنقدي القديميْن، لهذا وقعت بين مجموعة الإحيائيين والمجدّدين خصومة أدبية قوية أدّت بهم إلى تبادل التهم والنعوت السلبية، البعيدة كل البعد عن روح النقد الأدبي، خاصة ما تجلىّ لدى " جماعة الديوان".</a:t>
            </a:r>
            <a:endParaRPr lang="fr-FR" sz="2400" dirty="0"/>
          </a:p>
        </p:txBody>
      </p:sp>
    </p:spTree>
    <p:extLst>
      <p:ext uri="{BB962C8B-B14F-4D97-AF65-F5344CB8AC3E}">
        <p14:creationId xmlns:p14="http://schemas.microsoft.com/office/powerpoint/2010/main" val="362278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474" y="692331"/>
            <a:ext cx="10008326" cy="5484632"/>
          </a:xfrm>
        </p:spPr>
        <p:txBody>
          <a:bodyPr>
            <a:noAutofit/>
          </a:bodyPr>
          <a:lstStyle/>
          <a:p>
            <a:pPr marL="0" indent="0" algn="just" rtl="1">
              <a:lnSpc>
                <a:spcPct val="200000"/>
              </a:lnSpc>
              <a:buNone/>
            </a:pPr>
            <a:r>
              <a:rPr lang="ar-DZ" sz="2400" dirty="0"/>
              <a:t> </a:t>
            </a:r>
            <a:r>
              <a:rPr lang="ar-DZ" sz="2400" dirty="0" smtClean="0"/>
              <a:t>لقد كانت الخصومة الأدبية بين الإحيائيين والمجدّدين في المشرق العربي قويّة جدّا بسبب أنّ أغلب الرواد من المجموعتين كان من المشرق، في حين لو رجعنا إلى المغرب العربي فإنّنا لا نجد خصومة بالمعنى الحقيقي، بل إنّنا لا نكاد نسمع سوى صوتيْن اثنيْن هما: أبو القاسم الشابي من تونس، الذي ذاع صيته في المغرب والمشرق، وهناك رمضان حمود من الجزائر الذي لم تسعفه الظروف لإسماع صوته وإعلان رغبته في التجديد كما حدث مع الشابي، فقد كان الاستدمار الفرنسي يُطبق على كل شيء في الجزائر حتى على الحياة الأدبية.</a:t>
            </a:r>
            <a:endParaRPr lang="fr-FR" sz="2400" dirty="0"/>
          </a:p>
        </p:txBody>
      </p:sp>
    </p:spTree>
    <p:extLst>
      <p:ext uri="{BB962C8B-B14F-4D97-AF65-F5344CB8AC3E}">
        <p14:creationId xmlns:p14="http://schemas.microsoft.com/office/powerpoint/2010/main" val="1272531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474" y="692331"/>
            <a:ext cx="10008326" cy="5484632"/>
          </a:xfrm>
        </p:spPr>
        <p:txBody>
          <a:bodyPr>
            <a:noAutofit/>
          </a:bodyPr>
          <a:lstStyle/>
          <a:p>
            <a:pPr algn="just" rtl="1">
              <a:lnSpc>
                <a:spcPct val="200000"/>
              </a:lnSpc>
            </a:pPr>
            <a:r>
              <a:rPr lang="ar-DZ" sz="2400" dirty="0" smtClean="0"/>
              <a:t>وقد كان لموجة التجديد اندفاع قوي وسطوة بدأت تنتشر هنا وهناك، حتى بعض رواد الإحياء في الوطن العربي بدأوا إحيائيين ولكن انتهى بهم المطاف إلى التجديد والدعوة مثل: أحمد شوقي، ورمضان حمود وغيرهما.</a:t>
            </a:r>
          </a:p>
          <a:p>
            <a:pPr algn="just" rtl="1">
              <a:lnSpc>
                <a:spcPct val="200000"/>
              </a:lnSpc>
            </a:pPr>
            <a:r>
              <a:rPr lang="ar-DZ" sz="2400" dirty="0" smtClean="0"/>
              <a:t>ومن أبرز الأدباء الذين امتلكوا جرأة عجيبة في الإفصاح عن رغبته في التجديد والثورة على النموذج الأدبي التقليدي "خليل مطران"، الذي لم يُطاوله أحد في تلك الجرأة وذلك الإعلان من خلال ما كتبه أدبا أو ما أعلنه من رؤية نقدية قدّمها في مقدّمة "ديوان الخليل" ذي الثلاث أجزاء.</a:t>
            </a:r>
            <a:endParaRPr lang="fr-FR" sz="2400" dirty="0"/>
          </a:p>
        </p:txBody>
      </p:sp>
    </p:spTree>
    <p:extLst>
      <p:ext uri="{BB962C8B-B14F-4D97-AF65-F5344CB8AC3E}">
        <p14:creationId xmlns:p14="http://schemas.microsoft.com/office/powerpoint/2010/main" val="4189511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474" y="692331"/>
            <a:ext cx="10008326" cy="5484632"/>
          </a:xfrm>
        </p:spPr>
        <p:txBody>
          <a:bodyPr>
            <a:noAutofit/>
          </a:bodyPr>
          <a:lstStyle/>
          <a:p>
            <a:pPr algn="just" rtl="1">
              <a:lnSpc>
                <a:spcPct val="200000"/>
              </a:lnSpc>
            </a:pPr>
            <a:r>
              <a:rPr lang="ar-DZ" sz="2400" dirty="0" smtClean="0"/>
              <a:t>أعلن خليل مطران في ديوانه عن موقفه الصريح الجريء من التراث الشعري العربي، مبيّنا رؤيته التجديدية.</a:t>
            </a:r>
          </a:p>
          <a:p>
            <a:pPr algn="just" rtl="1">
              <a:lnSpc>
                <a:spcPct val="200000"/>
              </a:lnSpc>
            </a:pPr>
            <a:r>
              <a:rPr lang="ar-DZ" sz="2400" dirty="0" smtClean="0"/>
              <a:t>يؤكّد مطران أن القصيدة العربية تتّسم بالتفكّك وانفصام أجزائها، فنحن لا نجد حسبه البيت في القصيدة العربية القديمة يقف ليشدّ من إزار أخيه، ويقوم منه مقام المتمّم الذي لا يستقيم المعنى بدونه.</a:t>
            </a:r>
          </a:p>
          <a:p>
            <a:pPr algn="just" rtl="1">
              <a:lnSpc>
                <a:spcPct val="200000"/>
              </a:lnSpc>
            </a:pPr>
            <a:r>
              <a:rPr lang="ar-DZ" sz="2400" dirty="0" smtClean="0"/>
              <a:t>قيام القصيدة العربية القديمة على "وحدة البيت" جعلها تعاني التفكّك والانفصام، وهذا ما تجاوزته القصيدة الحديثة من خلال وجود "الوحدة العضوية".</a:t>
            </a:r>
            <a:endParaRPr lang="fr-FR" sz="2400" dirty="0"/>
          </a:p>
        </p:txBody>
      </p:sp>
    </p:spTree>
    <p:extLst>
      <p:ext uri="{BB962C8B-B14F-4D97-AF65-F5344CB8AC3E}">
        <p14:creationId xmlns:p14="http://schemas.microsoft.com/office/powerpoint/2010/main" val="228961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457" y="692331"/>
            <a:ext cx="10635343" cy="5484632"/>
          </a:xfrm>
        </p:spPr>
        <p:txBody>
          <a:bodyPr>
            <a:noAutofit/>
          </a:bodyPr>
          <a:lstStyle/>
          <a:p>
            <a:pPr algn="just" rtl="1">
              <a:lnSpc>
                <a:spcPct val="200000"/>
              </a:lnSpc>
            </a:pPr>
            <a:r>
              <a:rPr lang="ar-DZ" sz="2400" dirty="0" smtClean="0"/>
              <a:t>يقول مطران " هذا الشعر ليس ناظمه بعبده، ولا تحمله ضرورات الوزن والقافية على غير قصده، يُقال فيه المعنى الصحيح باللفظ الصحيح، ولا ينظر قائله إلى جمال البيت المفرد ولو أنكر جاره وشاتم أخاه ودابر المطلع وقاطع المقطع وخالف الختام، بل ينظر إلى جمال البيت في ذاته وفي موضعه إلى جملة القصيدة في ترتيبها وفي تناسق معانيها...".</a:t>
            </a:r>
            <a:r>
              <a:rPr lang="fr-FR" sz="2400" dirty="0" smtClean="0"/>
              <a:t> </a:t>
            </a:r>
            <a:r>
              <a:rPr lang="ar-DZ" sz="2400" dirty="0" smtClean="0"/>
              <a:t>خليل مطران "ديوان الخليل"، ج1، ط3، 1975، ص9. هذه هي الرؤية التي صدرت عنها آراء مطران، فهو لم يكتف بالإبداع الشعري الجديد رغم احتوائه على كثير من عناصر التراث، بل ساهم من خلال تنظيره النقدي في تغيير صورة النقد المتداول في ذلك الزمن. </a:t>
            </a:r>
            <a:endParaRPr lang="fr-FR" sz="2400" dirty="0"/>
          </a:p>
        </p:txBody>
      </p:sp>
    </p:spTree>
    <p:extLst>
      <p:ext uri="{BB962C8B-B14F-4D97-AF65-F5344CB8AC3E}">
        <p14:creationId xmlns:p14="http://schemas.microsoft.com/office/powerpoint/2010/main" val="6488090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1188</TotalTime>
  <Words>560</Words>
  <Application>Microsoft Office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Tahoma</vt:lpstr>
      <vt:lpstr>Wingdings 3</vt:lpstr>
      <vt:lpstr>Wisp</vt:lpstr>
      <vt:lpstr>المحاضرة الرابعة: إرهاصات التجديد في النقد العربي الحديث</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4: إرهاصات التجديد في النقد العربي الحديث</dc:title>
  <dc:creator>Mahad</dc:creator>
  <cp:lastModifiedBy>Mahad</cp:lastModifiedBy>
  <cp:revision>21</cp:revision>
  <dcterms:created xsi:type="dcterms:W3CDTF">2021-02-03T16:59:06Z</dcterms:created>
  <dcterms:modified xsi:type="dcterms:W3CDTF">2021-02-04T12:47:50Z</dcterms:modified>
</cp:coreProperties>
</file>