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66" r:id="rId5"/>
    <p:sldId id="259" r:id="rId6"/>
    <p:sldId id="267" r:id="rId7"/>
    <p:sldId id="260" r:id="rId8"/>
    <p:sldId id="261" r:id="rId9"/>
    <p:sldId id="268" r:id="rId10"/>
    <p:sldId id="262" r:id="rId11"/>
    <p:sldId id="263" r:id="rId12"/>
    <p:sldId id="264" r:id="rId13"/>
    <p:sldId id="265" r:id="rId14"/>
    <p:sldId id="269" r:id="rId15"/>
    <p:sldId id="270" r:id="rId16"/>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422"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06/11/1444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‹N°›</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06/11/1444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‹N°›</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06/11/1444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‹N°›</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06/11/1444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‹N°›</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06/11/1444</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‹N°›</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06/11/1444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‹N°›</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1B8ABB09-4A1D-463E-8065-109CC2B7EFAA}" type="datetimeFigureOut">
              <a:rPr lang="ar-SA" smtClean="0"/>
              <a:t>06/11/1444</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‹N°›</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1B8ABB09-4A1D-463E-8065-109CC2B7EFAA}" type="datetimeFigureOut">
              <a:rPr lang="ar-SA" smtClean="0"/>
              <a:t>06/11/1444</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‹N°›</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06/11/1444</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‹N°›</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06/11/1444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‹N°›</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06/11/1444</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‹N°›</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06/11/1444</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‹N°›</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395536" y="404664"/>
            <a:ext cx="8424936" cy="3195787"/>
          </a:xfrm>
          <a:solidFill>
            <a:srgbClr val="00B0F0"/>
          </a:solidFill>
        </p:spPr>
        <p:txBody>
          <a:bodyPr>
            <a:normAutofit/>
          </a:bodyPr>
          <a:lstStyle/>
          <a:p>
            <a:r>
              <a:rPr lang="ar-IQ" sz="4800" b="1" dirty="0">
                <a:solidFill>
                  <a:srgbClr val="FF0000"/>
                </a:solidFill>
              </a:rPr>
              <a:t>نظريه العلاج العقلى الانفعالى السلوكي البرت أليس  </a:t>
            </a:r>
            <a:r>
              <a:rPr lang="en-US" sz="4800" b="1" dirty="0">
                <a:solidFill>
                  <a:srgbClr val="FF0000"/>
                </a:solidFill>
              </a:rPr>
              <a:t>Albert Ellis  </a:t>
            </a:r>
            <a:endParaRPr lang="ar-IQ" sz="4800" b="1" dirty="0">
              <a:solidFill>
                <a:srgbClr val="FF0000"/>
              </a:solidFill>
            </a:endParaRPr>
          </a:p>
        </p:txBody>
      </p:sp>
      <p:sp>
        <p:nvSpPr>
          <p:cNvPr id="3" name="عنوان فرعي 2"/>
          <p:cNvSpPr>
            <a:spLocks noGrp="1"/>
          </p:cNvSpPr>
          <p:nvPr>
            <p:ph type="subTitle" idx="1"/>
          </p:nvPr>
        </p:nvSpPr>
        <p:spPr>
          <a:xfrm>
            <a:off x="395536" y="3429000"/>
            <a:ext cx="8496944" cy="3168352"/>
          </a:xfrm>
          <a:solidFill>
            <a:srgbClr val="92D050"/>
          </a:solidFill>
        </p:spPr>
        <p:txBody>
          <a:bodyPr>
            <a:normAutofit/>
          </a:bodyPr>
          <a:lstStyle/>
          <a:p>
            <a:r>
              <a:rPr lang="ar-IQ" sz="5600" b="1" dirty="0">
                <a:solidFill>
                  <a:srgbClr val="FF0000"/>
                </a:solidFill>
              </a:rPr>
              <a:t>أعداد</a:t>
            </a:r>
          </a:p>
          <a:p>
            <a:r>
              <a:rPr lang="ar-IQ" sz="5600" b="1" dirty="0">
                <a:solidFill>
                  <a:srgbClr val="FF0000"/>
                </a:solidFill>
              </a:rPr>
              <a:t>الأستاذ المساعد الدكتور</a:t>
            </a:r>
          </a:p>
          <a:p>
            <a:r>
              <a:rPr lang="ar-IQ" sz="5600" b="1" dirty="0">
                <a:solidFill>
                  <a:srgbClr val="FF0000"/>
                </a:solidFill>
              </a:rPr>
              <a:t>علي محسن العامري</a:t>
            </a:r>
          </a:p>
          <a:p>
            <a:endParaRPr lang="ar-IQ" dirty="0"/>
          </a:p>
          <a:p>
            <a:endParaRPr lang="ar-IQ" dirty="0"/>
          </a:p>
        </p:txBody>
      </p:sp>
    </p:spTree>
    <p:extLst>
      <p:ext uri="{BB962C8B-B14F-4D97-AF65-F5344CB8AC3E}">
        <p14:creationId xmlns:p14="http://schemas.microsoft.com/office/powerpoint/2010/main" val="2749807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a:solidFill>
                  <a:srgbClr val="FF0000"/>
                </a:solidFill>
              </a:rPr>
              <a:t>أهداف الأرشاد والعلاج العقلاني الإنفعالى</a:t>
            </a:r>
          </a:p>
        </p:txBody>
      </p:sp>
      <p:sp>
        <p:nvSpPr>
          <p:cNvPr id="3" name="مستطيل 2"/>
          <p:cNvSpPr/>
          <p:nvPr/>
        </p:nvSpPr>
        <p:spPr>
          <a:xfrm>
            <a:off x="5919966" y="3244334"/>
            <a:ext cx="248786" cy="369332"/>
          </a:xfrm>
          <a:prstGeom prst="rect">
            <a:avLst/>
          </a:prstGeom>
        </p:spPr>
        <p:txBody>
          <a:bodyPr wrap="none">
            <a:spAutoFit/>
          </a:bodyPr>
          <a:lstStyle/>
          <a:p>
            <a:r>
              <a:rPr lang="ar-IQ" dirty="0"/>
              <a:t> </a:t>
            </a:r>
          </a:p>
        </p:txBody>
      </p:sp>
      <p:sp>
        <p:nvSpPr>
          <p:cNvPr id="4" name="مستطيل 3"/>
          <p:cNvSpPr/>
          <p:nvPr/>
        </p:nvSpPr>
        <p:spPr>
          <a:xfrm>
            <a:off x="395536" y="1484784"/>
            <a:ext cx="8424936" cy="5078313"/>
          </a:xfrm>
          <a:prstGeom prst="rect">
            <a:avLst/>
          </a:prstGeom>
        </p:spPr>
        <p:txBody>
          <a:bodyPr wrap="square">
            <a:spAutoFit/>
          </a:bodyPr>
          <a:lstStyle/>
          <a:p>
            <a:pPr algn="just"/>
            <a:r>
              <a:rPr lang="ar-IQ" sz="5400" dirty="0"/>
              <a:t>1- تقليل أو تغير النواتج اللاعقلانية أوالاضطرابات النفسية عند المسترشد عن طريق تغير التفكير اللاعقلاني عنده واستبداله بتفكير عقلاني.</a:t>
            </a:r>
          </a:p>
          <a:p>
            <a:pPr algn="just"/>
            <a:r>
              <a:rPr lang="ar-IQ" sz="5400" dirty="0"/>
              <a:t>2. تقليل القلق ولوم الذات والعدوانية والغضب</a:t>
            </a:r>
            <a:r>
              <a:rPr lang="ar-IQ" dirty="0"/>
              <a:t>. </a:t>
            </a:r>
          </a:p>
        </p:txBody>
      </p:sp>
    </p:spTree>
    <p:extLst>
      <p:ext uri="{BB962C8B-B14F-4D97-AF65-F5344CB8AC3E}">
        <p14:creationId xmlns:p14="http://schemas.microsoft.com/office/powerpoint/2010/main" val="36097070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a:solidFill>
                  <a:srgbClr val="FF0000"/>
                </a:solidFill>
              </a:rPr>
              <a:t>دور المرشد النفسي في نظريه أليس</a:t>
            </a:r>
          </a:p>
        </p:txBody>
      </p:sp>
      <p:sp>
        <p:nvSpPr>
          <p:cNvPr id="3" name="مستطيل 2"/>
          <p:cNvSpPr/>
          <p:nvPr/>
        </p:nvSpPr>
        <p:spPr>
          <a:xfrm>
            <a:off x="395536" y="1484784"/>
            <a:ext cx="8424936" cy="5016758"/>
          </a:xfrm>
          <a:prstGeom prst="rect">
            <a:avLst/>
          </a:prstGeom>
        </p:spPr>
        <p:txBody>
          <a:bodyPr wrap="square">
            <a:spAutoFit/>
          </a:bodyPr>
          <a:lstStyle/>
          <a:p>
            <a:pPr algn="just"/>
            <a:r>
              <a:rPr lang="ar-IQ" dirty="0"/>
              <a:t>.</a:t>
            </a:r>
            <a:r>
              <a:rPr lang="ar-IQ" sz="4000" dirty="0"/>
              <a:t>1-إقناع المسترشد بأنه المسئول عن مشكلاته وطريقة تفكيره وان الاحداث الخارجية ليست هي المسئولة عنه.</a:t>
            </a:r>
          </a:p>
          <a:p>
            <a:pPr algn="just"/>
            <a:r>
              <a:rPr lang="ar-IQ" sz="4000" dirty="0"/>
              <a:t>2. استبدال الافكار غير المنطقية لدى المسترشد بأفكار عقلانيه .</a:t>
            </a:r>
          </a:p>
          <a:p>
            <a:pPr algn="just"/>
            <a:r>
              <a:rPr lang="ar-IQ" sz="4000" dirty="0"/>
              <a:t>3. دور المرشد هو دور المعلم وان علي المرشد اعاده بناء المفاهيم المعرفيه المنطقية لدي المسترشد ومن ثم تغير حديثه الداخلي.</a:t>
            </a:r>
          </a:p>
        </p:txBody>
      </p:sp>
    </p:spTree>
    <p:extLst>
      <p:ext uri="{BB962C8B-B14F-4D97-AF65-F5344CB8AC3E}">
        <p14:creationId xmlns:p14="http://schemas.microsoft.com/office/powerpoint/2010/main" val="2282922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a:solidFill>
                  <a:srgbClr val="FF0000"/>
                </a:solidFill>
              </a:rPr>
              <a:t>وسائل الارشاد النفسي</a:t>
            </a:r>
          </a:p>
        </p:txBody>
      </p:sp>
      <p:sp>
        <p:nvSpPr>
          <p:cNvPr id="3" name="مستطيل 2"/>
          <p:cNvSpPr/>
          <p:nvPr/>
        </p:nvSpPr>
        <p:spPr>
          <a:xfrm>
            <a:off x="1259632" y="1196752"/>
            <a:ext cx="6696744" cy="3785652"/>
          </a:xfrm>
          <a:prstGeom prst="rect">
            <a:avLst/>
          </a:prstGeom>
        </p:spPr>
        <p:txBody>
          <a:bodyPr wrap="square">
            <a:spAutoFit/>
          </a:bodyPr>
          <a:lstStyle/>
          <a:p>
            <a:r>
              <a:rPr lang="ar-IQ" sz="4800" dirty="0"/>
              <a:t>1- المنطق والإقناع. </a:t>
            </a:r>
          </a:p>
          <a:p>
            <a:r>
              <a:rPr lang="ar-IQ" sz="4800" dirty="0"/>
              <a:t>2. إعاده بناء المفاهيم. </a:t>
            </a:r>
          </a:p>
          <a:p>
            <a:r>
              <a:rPr lang="ar-IQ" sz="4800" dirty="0"/>
              <a:t>3. الحديث الإيجابي مع الذات.</a:t>
            </a:r>
          </a:p>
          <a:p>
            <a:r>
              <a:rPr lang="ar-IQ" sz="4800" dirty="0"/>
              <a:t>4. التعليم.</a:t>
            </a:r>
          </a:p>
          <a:p>
            <a:r>
              <a:rPr lang="ar-IQ" sz="4800" dirty="0"/>
              <a:t>5. المواجهة.</a:t>
            </a:r>
          </a:p>
        </p:txBody>
      </p:sp>
    </p:spTree>
    <p:extLst>
      <p:ext uri="{BB962C8B-B14F-4D97-AF65-F5344CB8AC3E}">
        <p14:creationId xmlns:p14="http://schemas.microsoft.com/office/powerpoint/2010/main" val="2845538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a:solidFill>
                  <a:srgbClr val="FF0000"/>
                </a:solidFill>
              </a:rPr>
              <a:t>نقد الموجه  للنظريه</a:t>
            </a:r>
          </a:p>
        </p:txBody>
      </p:sp>
      <p:sp>
        <p:nvSpPr>
          <p:cNvPr id="3" name="مستطيل 2"/>
          <p:cNvSpPr/>
          <p:nvPr/>
        </p:nvSpPr>
        <p:spPr>
          <a:xfrm>
            <a:off x="251520" y="1268760"/>
            <a:ext cx="8568952" cy="3046988"/>
          </a:xfrm>
          <a:prstGeom prst="rect">
            <a:avLst/>
          </a:prstGeom>
        </p:spPr>
        <p:txBody>
          <a:bodyPr wrap="square">
            <a:spAutoFit/>
          </a:bodyPr>
          <a:lstStyle/>
          <a:p>
            <a:r>
              <a:rPr lang="ar-IQ" dirty="0"/>
              <a:t>.</a:t>
            </a:r>
            <a:r>
              <a:rPr lang="ar-IQ" sz="4800" dirty="0">
                <a:cs typeface="+mj-cs"/>
              </a:rPr>
              <a:t>1-  أهمل أليس دور الثواب والعقاب  في   تعديل السلوك البشري.</a:t>
            </a:r>
          </a:p>
          <a:p>
            <a:r>
              <a:rPr lang="ar-IQ" sz="4800" dirty="0">
                <a:cs typeface="+mj-cs"/>
              </a:rPr>
              <a:t>2. ألغى أثر البيئيه في سلوكيات الانسان .</a:t>
            </a:r>
          </a:p>
          <a:p>
            <a:r>
              <a:rPr lang="ar-IQ" sz="4800" dirty="0">
                <a:cs typeface="+mj-cs"/>
              </a:rPr>
              <a:t>3. قلل من تأثير الماضي علي الحاضر. </a:t>
            </a:r>
          </a:p>
        </p:txBody>
      </p:sp>
    </p:spTree>
    <p:extLst>
      <p:ext uri="{BB962C8B-B14F-4D97-AF65-F5344CB8AC3E}">
        <p14:creationId xmlns:p14="http://schemas.microsoft.com/office/powerpoint/2010/main" val="2778151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1" y="260648"/>
            <a:ext cx="8709538" cy="61206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05523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520" y="408556"/>
            <a:ext cx="8712968" cy="61887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66766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a:solidFill>
                  <a:srgbClr val="FF0000"/>
                </a:solidFill>
              </a:rPr>
              <a:t>حياة المنظر</a:t>
            </a:r>
          </a:p>
        </p:txBody>
      </p:sp>
      <p:sp>
        <p:nvSpPr>
          <p:cNvPr id="3" name="مستطيل 2"/>
          <p:cNvSpPr/>
          <p:nvPr/>
        </p:nvSpPr>
        <p:spPr>
          <a:xfrm>
            <a:off x="251520" y="1340768"/>
            <a:ext cx="8712968" cy="5509200"/>
          </a:xfrm>
          <a:prstGeom prst="rect">
            <a:avLst/>
          </a:prstGeom>
        </p:spPr>
        <p:txBody>
          <a:bodyPr wrap="square">
            <a:spAutoFit/>
          </a:bodyPr>
          <a:lstStyle/>
          <a:p>
            <a:pPr algn="just"/>
            <a:r>
              <a:rPr lang="ar-IQ" sz="4400" dirty="0"/>
              <a:t>مؤسس هذه النظريه هو البرت أليس (</a:t>
            </a:r>
            <a:r>
              <a:rPr lang="en-US" sz="4400" dirty="0"/>
              <a:t>Albert Ellis 1913-2007 )  </a:t>
            </a:r>
            <a:r>
              <a:rPr lang="ar-IQ" sz="4400" dirty="0"/>
              <a:t>حصل على بكالوريوس الآداب إداره أعمال عام 1934، وفى عام 1947 حصل على الدكتوراه فى علم النفس الاكلينيكى من كليه المعلمين بجامعه كولومبيا فى التحليل النفسى. بدأ البرت أليس التدريب على نظام كارين هورنى فى العلاج ثم أسس معهد العلاج العقلاني .</a:t>
            </a:r>
          </a:p>
        </p:txBody>
      </p:sp>
    </p:spTree>
    <p:extLst>
      <p:ext uri="{BB962C8B-B14F-4D97-AF65-F5344CB8AC3E}">
        <p14:creationId xmlns:p14="http://schemas.microsoft.com/office/powerpoint/2010/main" val="649400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23528" y="188640"/>
            <a:ext cx="8568952" cy="6863417"/>
          </a:xfrm>
          <a:prstGeom prst="rect">
            <a:avLst/>
          </a:prstGeom>
        </p:spPr>
        <p:txBody>
          <a:bodyPr wrap="square">
            <a:spAutoFit/>
          </a:bodyPr>
          <a:lstStyle/>
          <a:p>
            <a:pPr algn="just"/>
            <a:r>
              <a:rPr lang="ar-IQ" dirty="0"/>
              <a:t> </a:t>
            </a:r>
            <a:r>
              <a:rPr lang="ar-IQ" sz="4000" dirty="0"/>
              <a:t>يري أليس أن الناس يتحكمون في حياتهم بما يحملونه من أفكار ومعتقدات والتصرف بموجبها، فعندما يفكر الشخص علي نحو </a:t>
            </a:r>
            <a:r>
              <a:rPr lang="ar-IQ" sz="4000" b="1" dirty="0">
                <a:solidFill>
                  <a:srgbClr val="FF0000"/>
                </a:solidFill>
              </a:rPr>
              <a:t>عقلانى يكون سعيداً </a:t>
            </a:r>
            <a:r>
              <a:rPr lang="ar-IQ" sz="4000" dirty="0"/>
              <a:t>أما عندما يفكر علي نحو </a:t>
            </a:r>
            <a:r>
              <a:rPr lang="ar-IQ" sz="4000" b="1" dirty="0">
                <a:solidFill>
                  <a:srgbClr val="FF0000"/>
                </a:solidFill>
              </a:rPr>
              <a:t>غير عقلاني فإنه يصاب بالاضطرابات النفسيه.</a:t>
            </a:r>
            <a:r>
              <a:rPr lang="ar-IQ" sz="4000" dirty="0"/>
              <a:t> ويرى أليس أن التفكير اللاعقلانى ينشأعند الإنسان من خلال التنشئه الاجتماعيه ويتأثر بأفكار الاخرين من حوله خلال مراحل نموه. إن الفكره الرئيسيه التى تعتمد عليها أساليب الإرشاد العقلاني الإنفعالي عند أليس هي انه </a:t>
            </a:r>
            <a:r>
              <a:rPr lang="ar-IQ" sz="4000" b="1" dirty="0">
                <a:solidFill>
                  <a:srgbClr val="FF0000"/>
                </a:solidFill>
              </a:rPr>
              <a:t>لايمكن الفصل بين تفكير الإنسان وبين إنفعاله وسلوكه</a:t>
            </a:r>
            <a:r>
              <a:rPr lang="ar-IQ" sz="4000" dirty="0"/>
              <a:t>. </a:t>
            </a:r>
          </a:p>
        </p:txBody>
      </p:sp>
    </p:spTree>
    <p:extLst>
      <p:ext uri="{BB962C8B-B14F-4D97-AF65-F5344CB8AC3E}">
        <p14:creationId xmlns:p14="http://schemas.microsoft.com/office/powerpoint/2010/main" val="2405038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293379"/>
            <a:ext cx="8856984" cy="64334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16487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a:solidFill>
                  <a:srgbClr val="FF0000"/>
                </a:solidFill>
              </a:rPr>
              <a:t>المفاهيم الأساسيه التي تقوم عليها النظريه </a:t>
            </a:r>
          </a:p>
        </p:txBody>
      </p:sp>
      <p:sp>
        <p:nvSpPr>
          <p:cNvPr id="3" name="مستطيل 2"/>
          <p:cNvSpPr/>
          <p:nvPr/>
        </p:nvSpPr>
        <p:spPr>
          <a:xfrm>
            <a:off x="107504" y="1268760"/>
            <a:ext cx="8928992" cy="6001643"/>
          </a:xfrm>
          <a:prstGeom prst="rect">
            <a:avLst/>
          </a:prstGeom>
        </p:spPr>
        <p:txBody>
          <a:bodyPr wrap="square">
            <a:spAutoFit/>
          </a:bodyPr>
          <a:lstStyle/>
          <a:p>
            <a:pPr algn="just"/>
            <a:r>
              <a:rPr lang="ar-IQ" sz="3200" dirty="0"/>
              <a:t>1-عقلانيه الفرد تقوده الى السعاده وعدم العقلانيه في التفكير تقوده الي الشقاء.</a:t>
            </a:r>
          </a:p>
          <a:p>
            <a:pPr algn="just"/>
            <a:r>
              <a:rPr lang="ar-IQ" sz="3200" dirty="0"/>
              <a:t>2.إن السلوك العصابي والاضطرابات النفسيه ناتجه عن التفكير غير العقلاني.</a:t>
            </a:r>
          </a:p>
          <a:p>
            <a:pPr algn="just"/>
            <a:r>
              <a:rPr lang="ar-IQ" sz="3200" dirty="0"/>
              <a:t>3.إن التفكير غير العقلاني ينشأ من خلال التعليم المبكر في سن الطفوله وللأسره دور في ذلك.</a:t>
            </a:r>
          </a:p>
          <a:p>
            <a:pPr algn="just"/>
            <a:r>
              <a:rPr lang="ar-IQ" sz="3200" dirty="0"/>
              <a:t> 4.العاطفه والتفكير يقودان حياه الفرد وكل واحد منهما يؤثر في الآخر.</a:t>
            </a:r>
          </a:p>
          <a:p>
            <a:pPr algn="just"/>
            <a:r>
              <a:rPr lang="ar-IQ" sz="3200" dirty="0"/>
              <a:t> 5.إن استمرار الاضطرابات النفسيه تقررها المفاهيم والافكار.</a:t>
            </a:r>
          </a:p>
          <a:p>
            <a:pPr algn="just"/>
            <a:r>
              <a:rPr lang="ar-IQ" sz="3200" dirty="0"/>
              <a:t>  6.يجب مجابهه الافكار والعواطف السلبيه التي تهدم الذات عن طريق تنظيم التفكير والمدركات بحيث يصبح التفكير عقلانياً ومنطقياً عند الفرد.</a:t>
            </a:r>
          </a:p>
        </p:txBody>
      </p:sp>
    </p:spTree>
    <p:extLst>
      <p:ext uri="{BB962C8B-B14F-4D97-AF65-F5344CB8AC3E}">
        <p14:creationId xmlns:p14="http://schemas.microsoft.com/office/powerpoint/2010/main" val="3784872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26838"/>
            <a:ext cx="8928991" cy="6861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1351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188640"/>
            <a:ext cx="8784976" cy="5632311"/>
          </a:xfrm>
          <a:prstGeom prst="rect">
            <a:avLst/>
          </a:prstGeom>
        </p:spPr>
        <p:txBody>
          <a:bodyPr wrap="square">
            <a:spAutoFit/>
          </a:bodyPr>
          <a:lstStyle/>
          <a:p>
            <a:pPr algn="just"/>
            <a:r>
              <a:rPr lang="ar-IQ" sz="3600" dirty="0"/>
              <a:t>ويميز اليس </a:t>
            </a:r>
            <a:r>
              <a:rPr lang="ar-IQ" sz="3600" b="1" dirty="0">
                <a:solidFill>
                  <a:srgbClr val="FF0000"/>
                </a:solidFill>
              </a:rPr>
              <a:t>إحدى عشر فكره غير عقلانية</a:t>
            </a:r>
            <a:r>
              <a:rPr lang="ar-IQ" sz="3600" dirty="0"/>
              <a:t>، ويعتبرها خرافيه لامعني لها ولكنها موجودة بشكل عام وهي تقود بشكل واضح إلى اشكال العصاب المختلفه وهذه الافكار هى :</a:t>
            </a:r>
          </a:p>
          <a:p>
            <a:pPr algn="just"/>
            <a:r>
              <a:rPr lang="ar-IQ" sz="3600" dirty="0"/>
              <a:t>1. من الضروري ان يكون الفرد محبوبا من كل المحيطين. </a:t>
            </a:r>
          </a:p>
          <a:p>
            <a:pPr algn="just"/>
            <a:r>
              <a:rPr lang="ar-IQ" sz="3600" dirty="0"/>
              <a:t>2. لوم الذات. </a:t>
            </a:r>
          </a:p>
          <a:p>
            <a:pPr algn="just"/>
            <a:r>
              <a:rPr lang="ar-IQ" sz="3600" dirty="0"/>
              <a:t>3. إن الاحباط امر طبيعى فى حياه الانسان وملازم له. </a:t>
            </a:r>
          </a:p>
          <a:p>
            <a:pPr algn="just"/>
            <a:r>
              <a:rPr lang="ar-IQ" sz="3600" dirty="0"/>
              <a:t>4. الشقاء يتسبب من عوامل خارجية، وان الفرد غير قادر علي ضبط هذه العوامل، وأن السعاده تأتي من داخلنا وأن مايقوله الانسان لنفسه هو سبب سعادته أوشقائه.</a:t>
            </a:r>
          </a:p>
        </p:txBody>
      </p:sp>
    </p:spTree>
    <p:extLst>
      <p:ext uri="{BB962C8B-B14F-4D97-AF65-F5344CB8AC3E}">
        <p14:creationId xmlns:p14="http://schemas.microsoft.com/office/powerpoint/2010/main" val="1773139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07504" y="188640"/>
            <a:ext cx="8784976" cy="6863417"/>
          </a:xfrm>
          <a:prstGeom prst="rect">
            <a:avLst/>
          </a:prstGeom>
        </p:spPr>
        <p:txBody>
          <a:bodyPr wrap="square">
            <a:spAutoFit/>
          </a:bodyPr>
          <a:lstStyle/>
          <a:p>
            <a:pPr algn="just"/>
            <a:r>
              <a:rPr lang="ar-IQ" sz="4000" dirty="0"/>
              <a:t>على المرء عدم مواجهه الصعوبات لان مواجهتها غالباً ماتكون أشد ايلاماً من تجنبها.</a:t>
            </a:r>
          </a:p>
          <a:p>
            <a:pPr algn="just"/>
            <a:r>
              <a:rPr lang="ar-IQ" sz="4000" dirty="0"/>
              <a:t>6. يجب ان نهتم بحدوث  الاشياء المخفية والخطرة لان القلق والخوف يمنعان الفرد من التفكير بعقلانية.</a:t>
            </a:r>
          </a:p>
          <a:p>
            <a:pPr algn="just"/>
            <a:r>
              <a:rPr lang="ar-IQ" sz="4000" dirty="0"/>
              <a:t>7. يجب على الفرد ان يعتمد علي نفسه وأن يرفض مساعدة الاخرين.</a:t>
            </a:r>
          </a:p>
          <a:p>
            <a:pPr algn="just"/>
            <a:r>
              <a:rPr lang="ar-IQ" sz="4000" dirty="0"/>
              <a:t>8. أن الشخص يكون مهوسا ببلوغ الكمال في أي شي.</a:t>
            </a:r>
          </a:p>
          <a:p>
            <a:pPr algn="just"/>
            <a:r>
              <a:rPr lang="ar-IQ" sz="4000" dirty="0"/>
              <a:t>9. إن خبرات الماضي مسئولة عن تقرير السلوك الحالي. </a:t>
            </a:r>
          </a:p>
          <a:p>
            <a:pPr algn="just"/>
            <a:r>
              <a:rPr lang="ar-IQ" sz="4000" dirty="0"/>
              <a:t>10. يجب  ان ننزعج بمشاكل الآخرين. </a:t>
            </a:r>
          </a:p>
          <a:p>
            <a:pPr algn="just"/>
            <a:r>
              <a:rPr lang="ar-IQ" sz="4000" dirty="0"/>
              <a:t>11. هنالك حلاً مثالياً لكل مشكله. </a:t>
            </a:r>
          </a:p>
        </p:txBody>
      </p:sp>
    </p:spTree>
    <p:extLst>
      <p:ext uri="{BB962C8B-B14F-4D97-AF65-F5344CB8AC3E}">
        <p14:creationId xmlns:p14="http://schemas.microsoft.com/office/powerpoint/2010/main" val="40170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31192"/>
            <a:ext cx="8964487" cy="67303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25045610"/>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TotalTime>
  <Words>579</Words>
  <Application>Microsoft Office PowerPoint</Application>
  <PresentationFormat>Affichage à l'écran (4:3)</PresentationFormat>
  <Paragraphs>44</Paragraphs>
  <Slides>15</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15</vt:i4>
      </vt:variant>
    </vt:vector>
  </HeadingPairs>
  <TitlesOfParts>
    <vt:vector size="18" baseType="lpstr">
      <vt:lpstr>Arial</vt:lpstr>
      <vt:lpstr>Calibri</vt:lpstr>
      <vt:lpstr>سمة Office</vt:lpstr>
      <vt:lpstr>نظريه العلاج العقلى الانفعالى السلوكي البرت أليس  Albert Ellis  </vt:lpstr>
      <vt:lpstr>حياة المنظر</vt:lpstr>
      <vt:lpstr>Présentation PowerPoint</vt:lpstr>
      <vt:lpstr>Présentation PowerPoint</vt:lpstr>
      <vt:lpstr>المفاهيم الأساسيه التي تقوم عليها النظريه </vt:lpstr>
      <vt:lpstr>Présentation PowerPoint</vt:lpstr>
      <vt:lpstr>Présentation PowerPoint</vt:lpstr>
      <vt:lpstr>Présentation PowerPoint</vt:lpstr>
      <vt:lpstr>Présentation PowerPoint</vt:lpstr>
      <vt:lpstr>أهداف الأرشاد والعلاج العقلاني الإنفعالى</vt:lpstr>
      <vt:lpstr>دور المرشد النفسي في نظريه أليس</vt:lpstr>
      <vt:lpstr>وسائل الارشاد النفسي</vt:lpstr>
      <vt:lpstr>نقد الموجه  للنظريه</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نظريه العلاج العقلى الانفعالى البرت أليس  Albert Ellis</dc:title>
  <dc:creator>almadar</dc:creator>
  <cp:lastModifiedBy>Hichem DAICHE</cp:lastModifiedBy>
  <cp:revision>6</cp:revision>
  <dcterms:created xsi:type="dcterms:W3CDTF">2020-02-22T18:00:43Z</dcterms:created>
  <dcterms:modified xsi:type="dcterms:W3CDTF">2023-05-25T17:32:15Z</dcterms:modified>
</cp:coreProperties>
</file>