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4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67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9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11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204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478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436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2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292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30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66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70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58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0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49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20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2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41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71BCDB-1341-4AE2-A6BC-F3166ABDE787}" type="datetimeFigureOut">
              <a:rPr lang="fr-FR" smtClean="0"/>
              <a:t>26/12/2025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D6060-D567-4743-B649-1B8EAC99C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153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think/topics/machine-learning?" TargetMode="External"/><Relationship Id="rId2" Type="http://schemas.openxmlformats.org/officeDocument/2006/relationships/hyperlink" Target="https://www.ibm.com/think/topics/generative-ai?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bm.com/think/topics/deep-learning?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dos.com/learning/topic/machine-translation/" TargetMode="External"/><Relationship Id="rId2" Type="http://schemas.openxmlformats.org/officeDocument/2006/relationships/hyperlink" Target="https://www.trados.com/learning/topic/terminology-managemen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dos.com/product/studi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0B5D4-D82A-3672-1A11-03FE28BF5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2020530"/>
            <a:ext cx="8825658" cy="2293638"/>
          </a:xfrm>
        </p:spPr>
        <p:txBody>
          <a:bodyPr/>
          <a:lstStyle/>
          <a:p>
            <a:pPr algn="ctr"/>
            <a:r>
              <a:rPr lang="en-GB" b="1" noProof="0" dirty="0"/>
              <a:t>Computer Assisted Translation</a:t>
            </a:r>
          </a:p>
        </p:txBody>
      </p:sp>
    </p:spTree>
    <p:extLst>
      <p:ext uri="{BB962C8B-B14F-4D97-AF65-F5344CB8AC3E}">
        <p14:creationId xmlns:p14="http://schemas.microsoft.com/office/powerpoint/2010/main" val="255202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FC199-26F9-3C51-0BCB-E0B40A52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3411"/>
          </a:xfrm>
        </p:spPr>
        <p:txBody>
          <a:bodyPr/>
          <a:lstStyle/>
          <a:p>
            <a:pPr fontAlgn="base"/>
            <a:r>
              <a:rPr lang="fr-FR" sz="2800" b="1" dirty="0" err="1"/>
              <a:t>What</a:t>
            </a:r>
            <a:r>
              <a:rPr lang="fr-FR" sz="2800" b="1" dirty="0"/>
              <a:t> </a:t>
            </a:r>
            <a:r>
              <a:rPr lang="fr-FR" sz="2800" b="1" dirty="0" err="1"/>
              <a:t>is</a:t>
            </a:r>
            <a:r>
              <a:rPr lang="fr-FR" sz="2800" b="1" dirty="0"/>
              <a:t> machine translation?</a:t>
            </a:r>
            <a:br>
              <a:rPr lang="fr-FR" sz="2800" b="1" dirty="0"/>
            </a:b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6959B-2581-673E-23A0-86E622628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494" y="1654712"/>
            <a:ext cx="8946541" cy="4195481"/>
          </a:xfrm>
        </p:spPr>
        <p:txBody>
          <a:bodyPr>
            <a:normAutofit lnSpcReduction="1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Machine translation (MT) is the conversion of text from one language to another by a computer, </a:t>
            </a:r>
            <a:r>
              <a:rPr lang="en-US" sz="2400" u="sng" dirty="0"/>
              <a:t>with no human involvement</a:t>
            </a:r>
            <a:r>
              <a:rPr lang="en-US" sz="2400" dirty="0"/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Pioneered in the 1950s, MT is one of the earliest examples of artificial intelligence.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Today’s MT is continuing to innovate by leveraging neural network models to deliver unprecedented linguistic quality. 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However, not all MT is created equal: its quality is determined by how it is trained.</a:t>
            </a:r>
          </a:p>
          <a:p>
            <a:pPr marL="0" indent="0" algn="r" fontAlgn="base">
              <a:buNone/>
            </a:pPr>
            <a:r>
              <a:rPr lang="en-US" i="1" dirty="0"/>
              <a:t>Trados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1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EF07C-784B-A447-9DA2-CF6B62196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D8409-DA48-7F47-9C42-936CA4AC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2561737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Not to be confused with Artificial Intelligence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̣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0090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50D59-D08F-29D2-19FA-77E8C6737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2405"/>
          </a:xfrm>
        </p:spPr>
        <p:txBody>
          <a:bodyPr/>
          <a:lstStyle/>
          <a:p>
            <a:pPr fontAlgn="base"/>
            <a:r>
              <a:rPr lang="fr-FR" sz="2800" b="1" dirty="0" err="1"/>
              <a:t>What</a:t>
            </a:r>
            <a:r>
              <a:rPr lang="fr-FR" sz="2800" b="1" dirty="0"/>
              <a:t> </a:t>
            </a:r>
            <a:r>
              <a:rPr lang="fr-FR" sz="2800" b="1" dirty="0" err="1"/>
              <a:t>is</a:t>
            </a:r>
            <a:r>
              <a:rPr lang="fr-FR" sz="2800" b="1" dirty="0"/>
              <a:t> AI? </a:t>
            </a:r>
            <a:br>
              <a:rPr lang="fr-FR" sz="2800" b="1" dirty="0"/>
            </a:br>
            <a:br>
              <a:rPr lang="fr-FR" sz="2800" b="1" dirty="0"/>
            </a:br>
            <a:endParaRPr lang="fr-FR" sz="28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B2186B-7EA7-2828-F602-E972ED18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30" y="2052919"/>
            <a:ext cx="8946541" cy="2371598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Artificial intelligence (AI) is technology that enables computers and machines to simulate human learning, comprehension, problem solving, decision making, creativity and autonomy.</a:t>
            </a:r>
          </a:p>
          <a:p>
            <a:pPr marL="0" indent="0" algn="r" fontAlgn="base">
              <a:buNone/>
            </a:pPr>
            <a:r>
              <a:rPr lang="en-US" i="1" dirty="0"/>
              <a:t>IBM (Website)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02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50F41-3DF7-7018-06A1-79F5E9C24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1E6BA-4448-FF1D-E732-C0C3B4B7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23914"/>
          </a:xfrm>
        </p:spPr>
        <p:txBody>
          <a:bodyPr/>
          <a:lstStyle/>
          <a:p>
            <a:pPr fontAlgn="base"/>
            <a:r>
              <a:rPr lang="fr-FR" sz="2800" b="1" dirty="0" err="1"/>
              <a:t>What</a:t>
            </a:r>
            <a:r>
              <a:rPr lang="fr-FR" sz="2800" b="1" dirty="0"/>
              <a:t> </a:t>
            </a:r>
            <a:r>
              <a:rPr lang="fr-FR" sz="2800" b="1" dirty="0" err="1"/>
              <a:t>is</a:t>
            </a:r>
            <a:r>
              <a:rPr lang="fr-FR" sz="2800" b="1" dirty="0"/>
              <a:t> AI? </a:t>
            </a:r>
            <a:br>
              <a:rPr lang="fr-FR" sz="2800" b="1" dirty="0"/>
            </a:br>
            <a:br>
              <a:rPr lang="fr-FR" sz="2800" b="1" dirty="0"/>
            </a:br>
            <a:endParaRPr lang="fr-FR" sz="28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C6DCA8-4384-174F-1662-AEFE0E375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30" y="2052918"/>
            <a:ext cx="8946541" cy="3684205"/>
          </a:xfrm>
        </p:spPr>
        <p:txBody>
          <a:bodyPr>
            <a:normAutofit fontScale="92500" lnSpcReduction="2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600" dirty="0"/>
              <a:t>Applications and devices equipped with AI can see and identify objects.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600" dirty="0"/>
              <a:t>They can understand and respond to human language.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600" dirty="0"/>
              <a:t>They can learn from new information and experience.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600" dirty="0"/>
              <a:t>They can make detailed recommendations to users and experts.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600" dirty="0"/>
              <a:t>They can act independently, replacing the need for human intelligence or intervention (a classic example being a self-driving car).</a:t>
            </a:r>
          </a:p>
          <a:p>
            <a:pPr marL="0" indent="0" algn="r">
              <a:buNone/>
            </a:pPr>
            <a:r>
              <a:rPr lang="fr-FR" sz="2200" i="1" dirty="0"/>
              <a:t>IBM</a:t>
            </a:r>
          </a:p>
        </p:txBody>
      </p:sp>
    </p:spTree>
    <p:extLst>
      <p:ext uri="{BB962C8B-B14F-4D97-AF65-F5344CB8AC3E}">
        <p14:creationId xmlns:p14="http://schemas.microsoft.com/office/powerpoint/2010/main" val="285698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CE541-DF21-1E0F-D42A-A6A038ADD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AD5A6-3671-E29C-16D8-9449F4C5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8159"/>
          </a:xfrm>
        </p:spPr>
        <p:txBody>
          <a:bodyPr/>
          <a:lstStyle/>
          <a:p>
            <a:pPr fontAlgn="base"/>
            <a:r>
              <a:rPr lang="fr-FR" sz="2800" b="1" dirty="0" err="1"/>
              <a:t>What</a:t>
            </a:r>
            <a:r>
              <a:rPr lang="fr-FR" sz="2800" b="1" dirty="0"/>
              <a:t> </a:t>
            </a:r>
            <a:r>
              <a:rPr lang="fr-FR" sz="2800" b="1" dirty="0" err="1"/>
              <a:t>is</a:t>
            </a:r>
            <a:r>
              <a:rPr lang="fr-FR" sz="2800" b="1" dirty="0"/>
              <a:t> AI? </a:t>
            </a:r>
            <a:br>
              <a:rPr lang="fr-FR" sz="2800" b="1" dirty="0"/>
            </a:br>
            <a:br>
              <a:rPr lang="fr-FR" sz="2800" b="1" dirty="0"/>
            </a:br>
            <a:endParaRPr lang="fr-FR" sz="28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6726A9-064E-B68E-FC9D-E0BD389E1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30" y="2052919"/>
            <a:ext cx="8946541" cy="3271250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But in 2024, most AI researchers, practitioners and most AI-related headlines are focused on breakthroughs in </a:t>
            </a:r>
            <a:r>
              <a:rPr lang="en-US" sz="2400" dirty="0">
                <a:hlinkClick r:id="rId2"/>
              </a:rPr>
              <a:t>generative AI</a:t>
            </a:r>
            <a:r>
              <a:rPr lang="en-US" sz="2400" dirty="0"/>
              <a:t> (gen AI), a technology that can create original text, images, video and other content.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To fully understand generative AI, it’s important to first understand the technologies on which generative AI tools are built: </a:t>
            </a:r>
            <a:r>
              <a:rPr lang="en-US" sz="2400" dirty="0">
                <a:hlinkClick r:id="rId3"/>
              </a:rPr>
              <a:t>machine learning</a:t>
            </a:r>
            <a:r>
              <a:rPr lang="en-US" sz="2400" dirty="0"/>
              <a:t> (ML) and </a:t>
            </a:r>
            <a:r>
              <a:rPr lang="en-US" sz="2400" dirty="0">
                <a:hlinkClick r:id="rId4"/>
              </a:rPr>
              <a:t>deep learning</a:t>
            </a:r>
            <a:r>
              <a:rPr lang="en-US" sz="2400" dirty="0"/>
              <a:t>.</a:t>
            </a:r>
          </a:p>
          <a:p>
            <a:pPr marL="0" indent="0" algn="r">
              <a:buNone/>
            </a:pPr>
            <a:r>
              <a:rPr lang="fr-FR" i="1" dirty="0"/>
              <a:t>IBM</a:t>
            </a:r>
          </a:p>
        </p:txBody>
      </p:sp>
    </p:spTree>
    <p:extLst>
      <p:ext uri="{BB962C8B-B14F-4D97-AF65-F5344CB8AC3E}">
        <p14:creationId xmlns:p14="http://schemas.microsoft.com/office/powerpoint/2010/main" val="158296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 comparing diferent types of machine learning concepts as nested boxes in bluish hues.">
            <a:extLst>
              <a:ext uri="{FF2B5EF4-FFF2-40B4-BE49-F238E27FC236}">
                <a16:creationId xmlns:a16="http://schemas.microsoft.com/office/drawing/2014/main" id="{C454CFAD-47BA-84BC-1FCD-4ED7ABFBD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2" y="659567"/>
            <a:ext cx="9923488" cy="52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25B59C0-7991-B85D-116C-E64C540B99FC}"/>
              </a:ext>
            </a:extLst>
          </p:cNvPr>
          <p:cNvSpPr txBox="1"/>
          <p:nvPr/>
        </p:nvSpPr>
        <p:spPr>
          <a:xfrm>
            <a:off x="4844362" y="6013767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i="1" dirty="0"/>
              <a:t>IBM</a:t>
            </a:r>
            <a:endParaRPr lang="ar-DZ" i="1" dirty="0"/>
          </a:p>
        </p:txBody>
      </p:sp>
    </p:spTree>
    <p:extLst>
      <p:ext uri="{BB962C8B-B14F-4D97-AF65-F5344CB8AC3E}">
        <p14:creationId xmlns:p14="http://schemas.microsoft.com/office/powerpoint/2010/main" val="102863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4B904-0AA4-45B4-D134-3EE64EFF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399505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Types of Computer-Assisted Translation - (CAT) Tools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7631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721F081-87F7-517D-AA5A-0B2E7E545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941687"/>
              </p:ext>
            </p:extLst>
          </p:nvPr>
        </p:nvGraphicFramePr>
        <p:xfrm>
          <a:off x="899410" y="389745"/>
          <a:ext cx="10161880" cy="5709179"/>
        </p:xfrm>
        <a:graphic>
          <a:graphicData uri="http://schemas.openxmlformats.org/drawingml/2006/table">
            <a:tbl>
              <a:tblPr/>
              <a:tblGrid>
                <a:gridCol w="3387132">
                  <a:extLst>
                    <a:ext uri="{9D8B030D-6E8A-4147-A177-3AD203B41FA5}">
                      <a16:colId xmlns:a16="http://schemas.microsoft.com/office/drawing/2014/main" val="2969311528"/>
                    </a:ext>
                  </a:extLst>
                </a:gridCol>
                <a:gridCol w="3387132">
                  <a:extLst>
                    <a:ext uri="{9D8B030D-6E8A-4147-A177-3AD203B41FA5}">
                      <a16:colId xmlns:a16="http://schemas.microsoft.com/office/drawing/2014/main" val="845605963"/>
                    </a:ext>
                  </a:extLst>
                </a:gridCol>
                <a:gridCol w="3387616">
                  <a:extLst>
                    <a:ext uri="{9D8B030D-6E8A-4147-A177-3AD203B41FA5}">
                      <a16:colId xmlns:a16="http://schemas.microsoft.com/office/drawing/2014/main" val="504156119"/>
                    </a:ext>
                  </a:extLst>
                </a:gridCol>
              </a:tblGrid>
              <a:tr h="356827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1" dirty="0">
                          <a:solidFill>
                            <a:srgbClr val="111111"/>
                          </a:solidFill>
                          <a:effectLst/>
                        </a:rPr>
                        <a:t>Software Types</a:t>
                      </a:r>
                      <a:endParaRPr lang="fr-FR" sz="2000" b="0" dirty="0">
                        <a:solidFill>
                          <a:srgbClr val="111111"/>
                        </a:solidFill>
                        <a:effectLst/>
                      </a:endParaRP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1">
                          <a:solidFill>
                            <a:srgbClr val="111111"/>
                          </a:solidFill>
                          <a:effectLst/>
                        </a:rPr>
                        <a:t>Key Features</a:t>
                      </a:r>
                      <a:endParaRPr lang="fr-FR" sz="2000" b="0">
                        <a:solidFill>
                          <a:srgbClr val="111111"/>
                        </a:solidFill>
                        <a:effectLst/>
                      </a:endParaRP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1">
                          <a:solidFill>
                            <a:srgbClr val="111111"/>
                          </a:solidFill>
                          <a:effectLst/>
                        </a:rPr>
                        <a:t>Examples</a:t>
                      </a:r>
                      <a:endParaRPr lang="fr-FR" sz="2000" b="0">
                        <a:solidFill>
                          <a:srgbClr val="111111"/>
                        </a:solidFill>
                        <a:effectLst/>
                      </a:endParaRP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879164"/>
                  </a:ext>
                </a:extLst>
              </a:tr>
              <a:tr h="1070470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0" dirty="0">
                          <a:solidFill>
                            <a:srgbClr val="111111"/>
                          </a:solidFill>
                          <a:effectLst/>
                        </a:rPr>
                        <a:t>Translation Memory (TM) Tools</a:t>
                      </a: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en-US" sz="2000" b="0">
                          <a:solidFill>
                            <a:srgbClr val="111111"/>
                          </a:solidFill>
                          <a:effectLst/>
                        </a:rPr>
                        <a:t>Stores and reuses previous translations and improves consistency</a:t>
                      </a: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0">
                          <a:solidFill>
                            <a:srgbClr val="111111"/>
                          </a:solidFill>
                          <a:effectLst/>
                        </a:rPr>
                        <a:t>SDL Trados, MemoQ, Wordfast</a:t>
                      </a: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79424"/>
                  </a:ext>
                </a:extLst>
              </a:tr>
              <a:tr h="868496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0">
                          <a:solidFill>
                            <a:srgbClr val="111111"/>
                          </a:solidFill>
                          <a:effectLst/>
                        </a:rPr>
                        <a:t>Machine Translation (MT) Systems</a:t>
                      </a: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en-US" sz="2000" b="0" dirty="0">
                          <a:solidFill>
                            <a:srgbClr val="111111"/>
                          </a:solidFill>
                          <a:effectLst/>
                        </a:rPr>
                        <a:t>Automatically translates text using AI, neural networks</a:t>
                      </a: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0">
                          <a:solidFill>
                            <a:srgbClr val="111111"/>
                          </a:solidFill>
                          <a:effectLst/>
                        </a:rPr>
                        <a:t>Google Translate, DeepL, Microsoft Translator</a:t>
                      </a: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95258"/>
                  </a:ext>
                </a:extLst>
              </a:tr>
              <a:tr h="1070470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Terminology</a:t>
                      </a:r>
                      <a:r>
                        <a:rPr lang="fr-FR" sz="2000" b="0" dirty="0">
                          <a:solidFill>
                            <a:srgbClr val="111111"/>
                          </a:solidFill>
                          <a:effectLst/>
                        </a:rPr>
                        <a:t> Management Tools</a:t>
                      </a: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0" dirty="0">
                          <a:solidFill>
                            <a:srgbClr val="111111"/>
                          </a:solidFill>
                          <a:effectLst/>
                        </a:rPr>
                        <a:t>Manages </a:t>
                      </a: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terminology</a:t>
                      </a:r>
                      <a:r>
                        <a:rPr lang="fr-FR" sz="2000" b="0" dirty="0">
                          <a:solidFill>
                            <a:srgbClr val="111111"/>
                          </a:solidFill>
                          <a:effectLst/>
                        </a:rPr>
                        <a:t> </a:t>
                      </a: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databases</a:t>
                      </a:r>
                      <a:r>
                        <a:rPr lang="fr-FR" sz="2000" b="0" dirty="0">
                          <a:solidFill>
                            <a:srgbClr val="111111"/>
                          </a:solidFill>
                          <a:effectLst/>
                        </a:rPr>
                        <a:t>, </a:t>
                      </a: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ensures</a:t>
                      </a:r>
                      <a:r>
                        <a:rPr lang="fr-FR" sz="2000" b="0" dirty="0">
                          <a:solidFill>
                            <a:srgbClr val="111111"/>
                          </a:solidFill>
                          <a:effectLst/>
                        </a:rPr>
                        <a:t> </a:t>
                      </a: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consistency</a:t>
                      </a:r>
                      <a:endParaRPr lang="fr-FR" sz="2000" b="0" dirty="0">
                        <a:solidFill>
                          <a:srgbClr val="111111"/>
                        </a:solidFill>
                        <a:effectLst/>
                      </a:endParaRP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0" dirty="0">
                          <a:solidFill>
                            <a:srgbClr val="111111"/>
                          </a:solidFill>
                          <a:effectLst/>
                        </a:rPr>
                        <a:t>SDL </a:t>
                      </a: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MultiTerm</a:t>
                      </a:r>
                      <a:r>
                        <a:rPr lang="fr-FR" sz="2000" b="0" dirty="0">
                          <a:solidFill>
                            <a:srgbClr val="111111"/>
                          </a:solidFill>
                          <a:effectLst/>
                        </a:rPr>
                        <a:t>, </a:t>
                      </a: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Terminotix</a:t>
                      </a:r>
                      <a:r>
                        <a:rPr lang="fr-FR" sz="2000" b="0" dirty="0">
                          <a:solidFill>
                            <a:srgbClr val="111111"/>
                          </a:solidFill>
                          <a:effectLst/>
                        </a:rPr>
                        <a:t>, </a:t>
                      </a: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TermWeb</a:t>
                      </a:r>
                      <a:endParaRPr lang="fr-FR" sz="2000" b="0" dirty="0">
                        <a:solidFill>
                          <a:srgbClr val="111111"/>
                        </a:solidFill>
                        <a:effectLst/>
                      </a:endParaRP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99076"/>
                  </a:ext>
                </a:extLst>
              </a:tr>
              <a:tr h="1272446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0">
                          <a:solidFill>
                            <a:srgbClr val="111111"/>
                          </a:solidFill>
                          <a:effectLst/>
                        </a:rPr>
                        <a:t>Localization Tools</a:t>
                      </a: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en-US" sz="2000" b="0" dirty="0">
                          <a:solidFill>
                            <a:srgbClr val="111111"/>
                          </a:solidFill>
                          <a:effectLst/>
                        </a:rPr>
                        <a:t>Adapts content for different languages, includes UI and software adaptation</a:t>
                      </a: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Smartling</a:t>
                      </a:r>
                      <a:r>
                        <a:rPr lang="fr-FR" sz="2000" b="0" dirty="0">
                          <a:solidFill>
                            <a:srgbClr val="111111"/>
                          </a:solidFill>
                          <a:effectLst/>
                        </a:rPr>
                        <a:t>, </a:t>
                      </a: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Transifex</a:t>
                      </a:r>
                      <a:r>
                        <a:rPr lang="fr-FR" sz="2000" b="0" dirty="0">
                          <a:solidFill>
                            <a:srgbClr val="111111"/>
                          </a:solidFill>
                          <a:effectLst/>
                        </a:rPr>
                        <a:t>, </a:t>
                      </a: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Lokalise</a:t>
                      </a:r>
                      <a:endParaRPr lang="fr-FR" sz="2000" b="0" dirty="0">
                        <a:solidFill>
                          <a:srgbClr val="111111"/>
                        </a:solidFill>
                        <a:effectLst/>
                      </a:endParaRP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261748"/>
                  </a:ext>
                </a:extLst>
              </a:tr>
              <a:tr h="1070470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0">
                          <a:solidFill>
                            <a:srgbClr val="111111"/>
                          </a:solidFill>
                          <a:effectLst/>
                        </a:rPr>
                        <a:t>Post-Editing Tools</a:t>
                      </a: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en-US" sz="2000" b="0" dirty="0">
                          <a:solidFill>
                            <a:srgbClr val="111111"/>
                          </a:solidFill>
                          <a:effectLst/>
                        </a:rPr>
                        <a:t>Refines machine-generated translations, improves accuracy</a:t>
                      </a: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buNone/>
                      </a:pP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Lilt</a:t>
                      </a:r>
                      <a:r>
                        <a:rPr lang="fr-FR" sz="2000" b="0" dirty="0">
                          <a:solidFill>
                            <a:srgbClr val="111111"/>
                          </a:solidFill>
                          <a:effectLst/>
                        </a:rPr>
                        <a:t>, </a:t>
                      </a: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Systran</a:t>
                      </a:r>
                      <a:r>
                        <a:rPr lang="fr-FR" sz="2000" b="0" dirty="0">
                          <a:solidFill>
                            <a:srgbClr val="111111"/>
                          </a:solidFill>
                          <a:effectLst/>
                        </a:rPr>
                        <a:t>, SDL </a:t>
                      </a:r>
                      <a:r>
                        <a:rPr lang="fr-FR" sz="2000" b="0" dirty="0" err="1">
                          <a:solidFill>
                            <a:srgbClr val="111111"/>
                          </a:solidFill>
                          <a:effectLst/>
                        </a:rPr>
                        <a:t>BeGlobal</a:t>
                      </a:r>
                      <a:endParaRPr lang="fr-FR" sz="2000" b="0" dirty="0">
                        <a:solidFill>
                          <a:srgbClr val="111111"/>
                        </a:solidFill>
                        <a:effectLst/>
                      </a:endParaRPr>
                    </a:p>
                  </a:txBody>
                  <a:tcPr marL="22639" marR="22639" marT="22639" marB="22639" anchor="ctr">
                    <a:lnL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A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65983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54E115C-9FAF-0CF1-4CF1-777D80CC99F3}"/>
              </a:ext>
            </a:extLst>
          </p:cNvPr>
          <p:cNvSpPr txBox="1"/>
          <p:nvPr/>
        </p:nvSpPr>
        <p:spPr>
          <a:xfrm>
            <a:off x="4141881" y="609892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i="1" dirty="0"/>
              <a:t>learn.g2.com</a:t>
            </a:r>
          </a:p>
        </p:txBody>
      </p:sp>
    </p:spTree>
    <p:extLst>
      <p:ext uri="{BB962C8B-B14F-4D97-AF65-F5344CB8AC3E}">
        <p14:creationId xmlns:p14="http://schemas.microsoft.com/office/powerpoint/2010/main" val="106132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AEF9C-AE75-FBFB-A99B-7AEA705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2802194"/>
            <a:ext cx="9404723" cy="945364"/>
          </a:xfrm>
        </p:spPr>
        <p:txBody>
          <a:bodyPr/>
          <a:lstStyle/>
          <a:p>
            <a:pPr algn="ctr"/>
            <a:r>
              <a:rPr lang="en-GB" b="1" noProof="0" dirty="0"/>
              <a:t>Examples of CAT Tools</a:t>
            </a:r>
          </a:p>
        </p:txBody>
      </p:sp>
    </p:spTree>
    <p:extLst>
      <p:ext uri="{BB962C8B-B14F-4D97-AF65-F5344CB8AC3E}">
        <p14:creationId xmlns:p14="http://schemas.microsoft.com/office/powerpoint/2010/main" val="209091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19F7B-9412-6902-F0BC-9B4E0129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1331259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/>
              <a:t>1. Translation Memory (TM)</a:t>
            </a:r>
          </a:p>
          <a:p>
            <a:pPr marL="0" indent="0">
              <a:buNone/>
            </a:pPr>
            <a:r>
              <a:rPr lang="fr-FR" sz="2400" b="1" dirty="0" err="1"/>
              <a:t>What</a:t>
            </a:r>
            <a:r>
              <a:rPr lang="fr-FR" sz="2400" b="1" dirty="0"/>
              <a:t> </a:t>
            </a:r>
            <a:r>
              <a:rPr lang="fr-FR" sz="2400" b="1" dirty="0" err="1"/>
              <a:t>it</a:t>
            </a:r>
            <a:r>
              <a:rPr lang="fr-FR" sz="2400" b="1" dirty="0"/>
              <a:t> </a:t>
            </a:r>
            <a:r>
              <a:rPr lang="fr-FR" sz="2400" b="1" dirty="0" err="1"/>
              <a:t>is</a:t>
            </a:r>
            <a:r>
              <a:rPr lang="fr-FR" sz="2400" b="1" dirty="0"/>
              <a:t>:</a:t>
            </a:r>
            <a:r>
              <a:rPr lang="fr-FR" sz="2400" dirty="0"/>
              <a:t> Stores </a:t>
            </a:r>
            <a:r>
              <a:rPr lang="fr-FR" sz="2400" dirty="0" err="1"/>
              <a:t>translated</a:t>
            </a:r>
            <a:r>
              <a:rPr lang="fr-FR" sz="2400" dirty="0"/>
              <a:t> segments (sentences, </a:t>
            </a:r>
            <a:r>
              <a:rPr lang="fr-FR" sz="2400" dirty="0" err="1"/>
              <a:t>paragraphs</a:t>
            </a:r>
            <a:r>
              <a:rPr lang="fr-FR" sz="2400" dirty="0"/>
              <a:t>) for </a:t>
            </a:r>
            <a:r>
              <a:rPr lang="fr-FR" sz="2400" dirty="0" err="1"/>
              <a:t>reuse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r>
              <a:rPr lang="fr-FR" sz="2400" b="1" dirty="0" err="1"/>
              <a:t>Why</a:t>
            </a:r>
            <a:r>
              <a:rPr lang="fr-FR" sz="2400" b="1" dirty="0"/>
              <a:t> </a:t>
            </a:r>
            <a:r>
              <a:rPr lang="fr-FR" sz="2400" b="1" dirty="0" err="1"/>
              <a:t>it’s</a:t>
            </a:r>
            <a:r>
              <a:rPr lang="fr-FR" sz="2400" b="1" dirty="0"/>
              <a:t> important:</a:t>
            </a:r>
            <a:r>
              <a:rPr lang="fr-FR" sz="2400" dirty="0"/>
              <a:t> </a:t>
            </a:r>
            <a:r>
              <a:rPr lang="fr-FR" sz="2400" dirty="0" err="1"/>
              <a:t>Saves</a:t>
            </a:r>
            <a:r>
              <a:rPr lang="fr-FR" sz="2400" dirty="0"/>
              <a:t> time and </a:t>
            </a:r>
            <a:r>
              <a:rPr lang="fr-FR" sz="2400" dirty="0" err="1"/>
              <a:t>ensures</a:t>
            </a:r>
            <a:r>
              <a:rPr lang="fr-FR" sz="2400" dirty="0"/>
              <a:t> </a:t>
            </a:r>
            <a:r>
              <a:rPr lang="fr-FR" sz="2400" dirty="0" err="1"/>
              <a:t>consistency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r>
              <a:rPr lang="fr-FR" sz="2400" b="1" dirty="0" err="1"/>
              <a:t>Examples</a:t>
            </a:r>
            <a:r>
              <a:rPr lang="fr-FR" sz="2400" b="1" dirty="0"/>
              <a:t> of software:</a:t>
            </a: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/>
              <a:t>SDL Trados Studio</a:t>
            </a: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 err="1"/>
              <a:t>MemoQ</a:t>
            </a: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 err="1"/>
              <a:t>Wordfast</a:t>
            </a: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 err="1"/>
              <a:t>OmegaT</a:t>
            </a:r>
            <a:r>
              <a:rPr lang="fr-FR" sz="2400" dirty="0"/>
              <a:t> (free, open-source)</a:t>
            </a:r>
          </a:p>
        </p:txBody>
      </p:sp>
    </p:spTree>
    <p:extLst>
      <p:ext uri="{BB962C8B-B14F-4D97-AF65-F5344CB8AC3E}">
        <p14:creationId xmlns:p14="http://schemas.microsoft.com/office/powerpoint/2010/main" val="49209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DD32A-1C8F-3D69-2608-FA515981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/>
              <a:t>Key points to know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7EFAF-7BED-1684-B83A-CB43CCCA8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30" y="2052919"/>
            <a:ext cx="8946541" cy="26075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UE Transversale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Crédits : 1 </a:t>
            </a: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Coefficients : 1 </a:t>
            </a:r>
            <a:r>
              <a:rPr lang="fr-FR" sz="24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Cours:</a:t>
            </a:r>
            <a:r>
              <a:rPr lang="fr-FR" sz="2400" dirty="0"/>
              <a:t> 1h30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Examen : </a:t>
            </a:r>
            <a:r>
              <a:rPr lang="fr-FR" sz="2400" dirty="0"/>
              <a:t>100% 	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4889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E9021-F169-5E02-0273-88AA6AFEE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26E9C-193E-ED7D-14CC-C8F67043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300" y="999534"/>
            <a:ext cx="9179400" cy="485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2. </a:t>
            </a:r>
            <a:r>
              <a:rPr lang="fr-FR" sz="2400" b="1" dirty="0" err="1"/>
              <a:t>Termbase</a:t>
            </a:r>
            <a:r>
              <a:rPr lang="fr-FR" sz="2400" b="1" dirty="0"/>
              <a:t> (</a:t>
            </a:r>
            <a:r>
              <a:rPr lang="fr-FR" sz="2400" b="1" dirty="0" err="1"/>
              <a:t>Terminology</a:t>
            </a:r>
            <a:r>
              <a:rPr lang="fr-FR" sz="2400" b="1" dirty="0"/>
              <a:t> Management)</a:t>
            </a:r>
          </a:p>
          <a:p>
            <a:pPr marL="0" indent="0">
              <a:buNone/>
            </a:pPr>
            <a:r>
              <a:rPr lang="fr-FR" sz="2400" b="1" dirty="0" err="1"/>
              <a:t>What</a:t>
            </a:r>
            <a:r>
              <a:rPr lang="fr-FR" sz="2400" b="1" dirty="0"/>
              <a:t> </a:t>
            </a:r>
            <a:r>
              <a:rPr lang="fr-FR" sz="2400" b="1" dirty="0" err="1"/>
              <a:t>it</a:t>
            </a:r>
            <a:r>
              <a:rPr lang="fr-FR" sz="2400" b="1" dirty="0"/>
              <a:t> </a:t>
            </a:r>
            <a:r>
              <a:rPr lang="fr-FR" sz="2400" b="1" dirty="0" err="1"/>
              <a:t>is</a:t>
            </a:r>
            <a:r>
              <a:rPr lang="fr-FR" sz="2400" b="1" dirty="0"/>
              <a:t>:</a:t>
            </a:r>
            <a:r>
              <a:rPr lang="fr-FR" sz="2400" dirty="0"/>
              <a:t> A </a:t>
            </a:r>
            <a:r>
              <a:rPr lang="fr-FR" sz="2400" dirty="0" err="1"/>
              <a:t>glossary</a:t>
            </a:r>
            <a:r>
              <a:rPr lang="fr-FR" sz="2400" dirty="0"/>
              <a:t> </a:t>
            </a:r>
            <a:r>
              <a:rPr lang="fr-FR" sz="2400" dirty="0" err="1"/>
              <a:t>database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terms</a:t>
            </a:r>
            <a:r>
              <a:rPr lang="fr-FR" sz="2400" dirty="0"/>
              <a:t> + </a:t>
            </a:r>
            <a:r>
              <a:rPr lang="fr-FR" sz="2400" dirty="0" err="1"/>
              <a:t>equivalents</a:t>
            </a:r>
            <a:r>
              <a:rPr lang="fr-FR" sz="2400" dirty="0"/>
              <a:t> in </a:t>
            </a:r>
            <a:r>
              <a:rPr lang="fr-FR" sz="2400" dirty="0" err="1"/>
              <a:t>different</a:t>
            </a:r>
            <a:r>
              <a:rPr lang="fr-FR" sz="2400" dirty="0"/>
              <a:t> </a:t>
            </a:r>
            <a:r>
              <a:rPr lang="fr-FR" sz="2400" dirty="0" err="1"/>
              <a:t>languages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r>
              <a:rPr lang="fr-FR" sz="2400" b="1" dirty="0" err="1"/>
              <a:t>Why</a:t>
            </a:r>
            <a:r>
              <a:rPr lang="fr-FR" sz="2400" b="1" dirty="0"/>
              <a:t> </a:t>
            </a:r>
            <a:r>
              <a:rPr lang="fr-FR" sz="2400" b="1" dirty="0" err="1"/>
              <a:t>it’s</a:t>
            </a:r>
            <a:r>
              <a:rPr lang="fr-FR" sz="2400" b="1" dirty="0"/>
              <a:t> important:</a:t>
            </a:r>
            <a:r>
              <a:rPr lang="fr-FR" sz="2400" dirty="0"/>
              <a:t> </a:t>
            </a:r>
            <a:r>
              <a:rPr lang="fr-FR" sz="2400" dirty="0" err="1"/>
              <a:t>Ensures</a:t>
            </a:r>
            <a:r>
              <a:rPr lang="fr-FR" sz="2400" dirty="0"/>
              <a:t> </a:t>
            </a:r>
            <a:r>
              <a:rPr lang="fr-FR" sz="2400" dirty="0" err="1"/>
              <a:t>accurate</a:t>
            </a:r>
            <a:r>
              <a:rPr lang="fr-FR" sz="2400" dirty="0"/>
              <a:t> and consistent </a:t>
            </a:r>
            <a:r>
              <a:rPr lang="fr-FR" sz="2400" dirty="0" err="1"/>
              <a:t>terminology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r>
              <a:rPr lang="fr-FR" sz="2400" b="1" dirty="0" err="1"/>
              <a:t>Examples</a:t>
            </a:r>
            <a:r>
              <a:rPr lang="fr-FR" sz="2400" b="1" dirty="0"/>
              <a:t> of software/</a:t>
            </a:r>
            <a:r>
              <a:rPr lang="fr-FR" sz="2400" b="1" dirty="0" err="1"/>
              <a:t>websites</a:t>
            </a:r>
            <a:r>
              <a:rPr lang="fr-FR" sz="2400" b="1" dirty="0"/>
              <a:t>:</a:t>
            </a: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 err="1"/>
              <a:t>MultiTerm</a:t>
            </a:r>
            <a:r>
              <a:rPr lang="fr-FR" sz="2400" b="1" dirty="0"/>
              <a:t> (Trados)</a:t>
            </a: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 err="1"/>
              <a:t>MemoQ</a:t>
            </a:r>
            <a:r>
              <a:rPr lang="fr-FR" sz="2400" b="1" dirty="0"/>
              <a:t> </a:t>
            </a:r>
            <a:r>
              <a:rPr lang="fr-FR" sz="2400" b="1" dirty="0" err="1"/>
              <a:t>Term</a:t>
            </a:r>
            <a:r>
              <a:rPr lang="fr-FR" sz="2400" b="1" dirty="0"/>
              <a:t> Base</a:t>
            </a: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/>
              <a:t>IATE</a:t>
            </a:r>
            <a:r>
              <a:rPr lang="fr-FR" sz="2400" dirty="0"/>
              <a:t> (</a:t>
            </a:r>
            <a:r>
              <a:rPr lang="fr-FR" sz="2400" dirty="0" err="1"/>
              <a:t>EU’s</a:t>
            </a:r>
            <a:r>
              <a:rPr lang="fr-FR" sz="2400" dirty="0"/>
              <a:t> </a:t>
            </a:r>
            <a:r>
              <a:rPr lang="fr-FR" sz="2400" dirty="0" err="1"/>
              <a:t>terminology</a:t>
            </a:r>
            <a:r>
              <a:rPr lang="fr-FR" sz="2400" dirty="0"/>
              <a:t> </a:t>
            </a:r>
            <a:r>
              <a:rPr lang="fr-FR" sz="2400" dirty="0" err="1"/>
              <a:t>database</a:t>
            </a:r>
            <a:r>
              <a:rPr lang="fr-FR" sz="2400" dirty="0"/>
              <a:t>, free online)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 err="1"/>
              <a:t>Termium</a:t>
            </a:r>
            <a:r>
              <a:rPr lang="fr-FR" sz="2400" b="1" dirty="0"/>
              <a:t> Plus</a:t>
            </a:r>
            <a:r>
              <a:rPr lang="fr-FR" sz="2400" dirty="0"/>
              <a:t> (Canada, free online)</a:t>
            </a:r>
          </a:p>
        </p:txBody>
      </p:sp>
    </p:spTree>
    <p:extLst>
      <p:ext uri="{BB962C8B-B14F-4D97-AF65-F5344CB8AC3E}">
        <p14:creationId xmlns:p14="http://schemas.microsoft.com/office/powerpoint/2010/main" val="513064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A54A2-DEDF-E684-583F-25AAD4565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F5BDBD-BBC3-E3F2-E43A-F5880885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912" y="1464108"/>
            <a:ext cx="8958175" cy="3929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3. Concordance Search</a:t>
            </a:r>
          </a:p>
          <a:p>
            <a:pPr marL="0" indent="0">
              <a:buNone/>
            </a:pPr>
            <a:r>
              <a:rPr lang="en-US" sz="2400" b="1" dirty="0"/>
              <a:t>What it is:</a:t>
            </a:r>
            <a:r>
              <a:rPr lang="en-US" sz="2400" dirty="0"/>
              <a:t> Lets translators search for how words/phrases were translated before.</a:t>
            </a:r>
          </a:p>
          <a:p>
            <a:pPr marL="0" indent="0">
              <a:buNone/>
            </a:pPr>
            <a:r>
              <a:rPr lang="en-US" sz="2400" b="1" dirty="0"/>
              <a:t>Why it’s important:</a:t>
            </a:r>
            <a:r>
              <a:rPr lang="en-US" sz="2400" dirty="0"/>
              <a:t> Provides real context.</a:t>
            </a:r>
          </a:p>
          <a:p>
            <a:pPr marL="0" indent="0">
              <a:buNone/>
            </a:pPr>
            <a:r>
              <a:rPr lang="en-US" sz="2400" b="1" dirty="0"/>
              <a:t>Examples of software: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Built into </a:t>
            </a:r>
            <a:r>
              <a:rPr lang="en-US" sz="2400" b="1" dirty="0"/>
              <a:t>Trados Studio</a:t>
            </a:r>
            <a:r>
              <a:rPr lang="en-US" sz="2400" dirty="0"/>
              <a:t> and </a:t>
            </a:r>
            <a:r>
              <a:rPr lang="en-US" sz="2400" b="1" dirty="0" err="1"/>
              <a:t>MemoQ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err="1"/>
              <a:t>AntConc</a:t>
            </a:r>
            <a:r>
              <a:rPr lang="en-US" sz="2400" dirty="0"/>
              <a:t> (free </a:t>
            </a:r>
            <a:r>
              <a:rPr lang="en-US" sz="2400" dirty="0" err="1"/>
              <a:t>concordancer</a:t>
            </a:r>
            <a:r>
              <a:rPr lang="en-US" sz="2400" dirty="0"/>
              <a:t> tool)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err="1"/>
              <a:t>Linguee</a:t>
            </a:r>
            <a:r>
              <a:rPr lang="en-US" sz="2400" dirty="0"/>
              <a:t> (online bilingual </a:t>
            </a:r>
            <a:r>
              <a:rPr lang="en-US" sz="2400" dirty="0" err="1"/>
              <a:t>concordancer</a:t>
            </a:r>
            <a:r>
              <a:rPr lang="en-US" sz="2400" dirty="0"/>
              <a:t>/dictionary)</a:t>
            </a:r>
          </a:p>
        </p:txBody>
      </p:sp>
    </p:spTree>
    <p:extLst>
      <p:ext uri="{BB962C8B-B14F-4D97-AF65-F5344CB8AC3E}">
        <p14:creationId xmlns:p14="http://schemas.microsoft.com/office/powerpoint/2010/main" val="2844274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EFE07-56A3-2394-CEA7-EFE49ED53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A118A5-B5A8-10D6-B944-6A4766D11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1320643"/>
            <a:ext cx="8946541" cy="3723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4. Alignment Tools</a:t>
            </a:r>
          </a:p>
          <a:p>
            <a:pPr marL="0" indent="0">
              <a:buNone/>
            </a:pPr>
            <a:r>
              <a:rPr lang="en-US" sz="2400" b="1" dirty="0"/>
              <a:t>What it is:</a:t>
            </a:r>
            <a:r>
              <a:rPr lang="en-US" sz="2400" dirty="0"/>
              <a:t> Aligns source and target texts to create TMs.</a:t>
            </a:r>
          </a:p>
          <a:p>
            <a:pPr marL="0" indent="0">
              <a:buNone/>
            </a:pPr>
            <a:r>
              <a:rPr lang="en-US" sz="2400" b="1" dirty="0"/>
              <a:t>Why it’s important:</a:t>
            </a:r>
            <a:r>
              <a:rPr lang="en-US" sz="2400" dirty="0"/>
              <a:t> Recycles old translations.</a:t>
            </a:r>
          </a:p>
          <a:p>
            <a:pPr marL="0" indent="0">
              <a:buNone/>
            </a:pPr>
            <a:r>
              <a:rPr lang="en-US" sz="2400" b="1" dirty="0"/>
              <a:t>Examples of software: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Trados </a:t>
            </a:r>
            <a:r>
              <a:rPr lang="en-US" sz="2400" b="1" dirty="0" err="1"/>
              <a:t>WinAlign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err="1"/>
              <a:t>MemoQ</a:t>
            </a:r>
            <a:r>
              <a:rPr lang="en-US" sz="2400" b="1" dirty="0"/>
              <a:t> Alignment Tool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LF Aligner</a:t>
            </a:r>
            <a:r>
              <a:rPr lang="en-US" sz="2400" dirty="0"/>
              <a:t> (free)</a:t>
            </a:r>
          </a:p>
        </p:txBody>
      </p:sp>
    </p:spTree>
    <p:extLst>
      <p:ext uri="{BB962C8B-B14F-4D97-AF65-F5344CB8AC3E}">
        <p14:creationId xmlns:p14="http://schemas.microsoft.com/office/powerpoint/2010/main" val="1952283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30EE8-0368-9E9B-1B6A-54101AF61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AEEB91-E8E0-417C-EAFC-BB617149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84" y="1382992"/>
            <a:ext cx="8884432" cy="4092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5. </a:t>
            </a:r>
            <a:r>
              <a:rPr lang="fr-FR" sz="2400" b="1" dirty="0" err="1"/>
              <a:t>Quality</a:t>
            </a:r>
            <a:r>
              <a:rPr lang="fr-FR" sz="2400" b="1" dirty="0"/>
              <a:t> Assurance (QA) Tools</a:t>
            </a:r>
          </a:p>
          <a:p>
            <a:pPr marL="0" indent="0">
              <a:buNone/>
            </a:pPr>
            <a:r>
              <a:rPr lang="fr-FR" sz="2400" b="1" dirty="0" err="1"/>
              <a:t>What</a:t>
            </a:r>
            <a:r>
              <a:rPr lang="fr-FR" sz="2400" b="1" dirty="0"/>
              <a:t> </a:t>
            </a:r>
            <a:r>
              <a:rPr lang="fr-FR" sz="2400" b="1" dirty="0" err="1"/>
              <a:t>it</a:t>
            </a:r>
            <a:r>
              <a:rPr lang="fr-FR" sz="2400" b="1" dirty="0"/>
              <a:t> </a:t>
            </a:r>
            <a:r>
              <a:rPr lang="fr-FR" sz="2400" b="1" dirty="0" err="1"/>
              <a:t>is</a:t>
            </a:r>
            <a:r>
              <a:rPr lang="fr-FR" sz="2400" b="1" dirty="0"/>
              <a:t>:</a:t>
            </a:r>
            <a:r>
              <a:rPr lang="fr-FR" sz="2400" dirty="0"/>
              <a:t> Checks translations for </a:t>
            </a:r>
            <a:r>
              <a:rPr lang="fr-FR" sz="2400" dirty="0" err="1"/>
              <a:t>consistency</a:t>
            </a:r>
            <a:r>
              <a:rPr lang="fr-FR" sz="2400" dirty="0"/>
              <a:t>, </a:t>
            </a:r>
            <a:r>
              <a:rPr lang="fr-FR" sz="2400" dirty="0" err="1"/>
              <a:t>numbers</a:t>
            </a:r>
            <a:r>
              <a:rPr lang="fr-FR" sz="2400" dirty="0"/>
              <a:t>, </a:t>
            </a:r>
            <a:r>
              <a:rPr lang="fr-FR" sz="2400" dirty="0" err="1"/>
              <a:t>punctuation</a:t>
            </a:r>
            <a:r>
              <a:rPr lang="fr-FR" sz="2400" dirty="0"/>
              <a:t>, </a:t>
            </a:r>
            <a:r>
              <a:rPr lang="fr-FR" sz="2400" dirty="0" err="1"/>
              <a:t>missing</a:t>
            </a:r>
            <a:r>
              <a:rPr lang="fr-FR" sz="2400" dirty="0"/>
              <a:t> </a:t>
            </a:r>
            <a:r>
              <a:rPr lang="fr-FR" sz="2400" dirty="0" err="1"/>
              <a:t>terms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r>
              <a:rPr lang="fr-FR" sz="2400" b="1" dirty="0" err="1"/>
              <a:t>Why</a:t>
            </a:r>
            <a:r>
              <a:rPr lang="fr-FR" sz="2400" b="1" dirty="0"/>
              <a:t> </a:t>
            </a:r>
            <a:r>
              <a:rPr lang="fr-FR" sz="2400" b="1" dirty="0" err="1"/>
              <a:t>it’s</a:t>
            </a:r>
            <a:r>
              <a:rPr lang="fr-FR" sz="2400" b="1" dirty="0"/>
              <a:t> important:</a:t>
            </a:r>
            <a:r>
              <a:rPr lang="fr-FR" sz="2400" dirty="0"/>
              <a:t> </a:t>
            </a:r>
            <a:r>
              <a:rPr lang="fr-FR" sz="2400" dirty="0" err="1"/>
              <a:t>Ensures</a:t>
            </a:r>
            <a:r>
              <a:rPr lang="fr-FR" sz="2400" dirty="0"/>
              <a:t> </a:t>
            </a:r>
            <a:r>
              <a:rPr lang="fr-FR" sz="2400" dirty="0" err="1"/>
              <a:t>accuracy</a:t>
            </a:r>
            <a:r>
              <a:rPr lang="fr-FR" sz="2400" dirty="0"/>
              <a:t> and </a:t>
            </a:r>
            <a:r>
              <a:rPr lang="fr-FR" sz="2400" dirty="0" err="1"/>
              <a:t>professionalism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r>
              <a:rPr lang="fr-FR" sz="2400" b="1" dirty="0" err="1"/>
              <a:t>Examples</a:t>
            </a:r>
            <a:r>
              <a:rPr lang="fr-FR" sz="2400" b="1" dirty="0"/>
              <a:t> of software:</a:t>
            </a: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 err="1"/>
              <a:t>Xbench</a:t>
            </a:r>
            <a:r>
              <a:rPr lang="fr-FR" sz="2400" dirty="0"/>
              <a:t> (</a:t>
            </a:r>
            <a:r>
              <a:rPr lang="fr-FR" sz="2400" dirty="0" err="1"/>
              <a:t>independent</a:t>
            </a:r>
            <a:r>
              <a:rPr lang="fr-FR" sz="2400" dirty="0"/>
              <a:t> QA </a:t>
            </a:r>
            <a:r>
              <a:rPr lang="fr-FR" sz="2400" dirty="0" err="1"/>
              <a:t>tool</a:t>
            </a:r>
            <a:r>
              <a:rPr lang="fr-FR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 err="1"/>
              <a:t>Verifika</a:t>
            </a: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 err="1"/>
              <a:t>Built-in</a:t>
            </a:r>
            <a:r>
              <a:rPr lang="fr-FR" sz="2400" dirty="0"/>
              <a:t> QA in </a:t>
            </a:r>
            <a:r>
              <a:rPr lang="fr-FR" sz="2400" b="1" dirty="0"/>
              <a:t>Trados</a:t>
            </a:r>
            <a:r>
              <a:rPr lang="fr-FR" sz="2400" dirty="0"/>
              <a:t>, </a:t>
            </a:r>
            <a:r>
              <a:rPr lang="fr-FR" sz="2400" b="1" dirty="0" err="1"/>
              <a:t>MemoQ</a:t>
            </a:r>
            <a:r>
              <a:rPr lang="fr-FR" sz="2400" dirty="0"/>
              <a:t>, </a:t>
            </a:r>
            <a:r>
              <a:rPr lang="fr-FR" sz="2400" b="1" dirty="0" err="1"/>
              <a:t>Wordfast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62329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8496C-AA81-BE01-0E90-504430BE9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36B0C9-8AD0-B35C-2E52-B48030072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23" y="951934"/>
            <a:ext cx="9135154" cy="4740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6. Integrated Machine Translation (MT)</a:t>
            </a:r>
          </a:p>
          <a:p>
            <a:pPr marL="0" indent="0">
              <a:buNone/>
            </a:pPr>
            <a:r>
              <a:rPr lang="fr-FR" sz="2400" b="1" dirty="0" err="1"/>
              <a:t>What</a:t>
            </a:r>
            <a:r>
              <a:rPr lang="fr-FR" sz="2400" b="1" dirty="0"/>
              <a:t> </a:t>
            </a:r>
            <a:r>
              <a:rPr lang="fr-FR" sz="2400" b="1" dirty="0" err="1"/>
              <a:t>it</a:t>
            </a:r>
            <a:r>
              <a:rPr lang="fr-FR" sz="2400" b="1" dirty="0"/>
              <a:t> </a:t>
            </a:r>
            <a:r>
              <a:rPr lang="fr-FR" sz="2400" b="1" dirty="0" err="1"/>
              <a:t>is</a:t>
            </a:r>
            <a:r>
              <a:rPr lang="fr-FR" sz="2400" b="1" dirty="0"/>
              <a:t>:</a:t>
            </a:r>
            <a:r>
              <a:rPr lang="fr-FR" sz="2400" dirty="0"/>
              <a:t> </a:t>
            </a:r>
            <a:r>
              <a:rPr lang="fr-FR" sz="2400" dirty="0" err="1"/>
              <a:t>Suggests</a:t>
            </a:r>
            <a:r>
              <a:rPr lang="fr-FR" sz="2400" dirty="0"/>
              <a:t> translations </a:t>
            </a:r>
            <a:r>
              <a:rPr lang="fr-FR" sz="2400" dirty="0" err="1"/>
              <a:t>from</a:t>
            </a:r>
            <a:r>
              <a:rPr lang="fr-FR" sz="2400" dirty="0"/>
              <a:t> MT engines </a:t>
            </a:r>
            <a:r>
              <a:rPr lang="fr-FR" sz="2400" dirty="0" err="1"/>
              <a:t>inside</a:t>
            </a:r>
            <a:r>
              <a:rPr lang="fr-FR" sz="2400" dirty="0"/>
              <a:t> CAT </a:t>
            </a:r>
            <a:r>
              <a:rPr lang="fr-FR" sz="2400" dirty="0" err="1"/>
              <a:t>tools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r>
              <a:rPr lang="fr-FR" sz="2400" b="1" dirty="0" err="1"/>
              <a:t>Why</a:t>
            </a:r>
            <a:r>
              <a:rPr lang="fr-FR" sz="2400" b="1" dirty="0"/>
              <a:t> </a:t>
            </a:r>
            <a:r>
              <a:rPr lang="fr-FR" sz="2400" b="1" dirty="0" err="1"/>
              <a:t>it’s</a:t>
            </a:r>
            <a:r>
              <a:rPr lang="fr-FR" sz="2400" b="1" dirty="0"/>
              <a:t> important:</a:t>
            </a:r>
            <a:r>
              <a:rPr lang="fr-FR" sz="2400" dirty="0"/>
              <a:t> Speeds up </a:t>
            </a:r>
            <a:r>
              <a:rPr lang="fr-FR" sz="2400" dirty="0" err="1"/>
              <a:t>work</a:t>
            </a:r>
            <a:r>
              <a:rPr lang="fr-FR" sz="2400" dirty="0"/>
              <a:t>, </a:t>
            </a:r>
            <a:r>
              <a:rPr lang="fr-FR" sz="2400" dirty="0" err="1"/>
              <a:t>requires</a:t>
            </a:r>
            <a:r>
              <a:rPr lang="fr-FR" sz="2400" dirty="0"/>
              <a:t> </a:t>
            </a:r>
            <a:r>
              <a:rPr lang="fr-FR" sz="2400" dirty="0" err="1"/>
              <a:t>human</a:t>
            </a:r>
            <a:r>
              <a:rPr lang="fr-FR" sz="2400" dirty="0"/>
              <a:t> post-</a:t>
            </a:r>
            <a:r>
              <a:rPr lang="fr-FR" sz="2400" dirty="0" err="1"/>
              <a:t>editing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r>
              <a:rPr lang="fr-FR" sz="2400" b="1" dirty="0" err="1"/>
              <a:t>Examples</a:t>
            </a:r>
            <a:r>
              <a:rPr lang="fr-FR" sz="2400" b="1" dirty="0"/>
              <a:t> of software/</a:t>
            </a:r>
            <a:r>
              <a:rPr lang="fr-FR" sz="2400" b="1" dirty="0" err="1"/>
              <a:t>websites</a:t>
            </a:r>
            <a:r>
              <a:rPr lang="fr-FR" sz="2400" b="1" dirty="0"/>
              <a:t>:</a:t>
            </a: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 err="1"/>
              <a:t>DeepL</a:t>
            </a:r>
            <a:r>
              <a:rPr lang="fr-FR" sz="2400" dirty="0"/>
              <a:t> (high-</a:t>
            </a:r>
            <a:r>
              <a:rPr lang="fr-FR" sz="2400" dirty="0" err="1"/>
              <a:t>quality</a:t>
            </a:r>
            <a:r>
              <a:rPr lang="fr-FR" sz="2400" dirty="0"/>
              <a:t> neural MT)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/>
              <a:t>Google Translate</a:t>
            </a: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/>
              <a:t>Microsoft Translator</a:t>
            </a: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 err="1"/>
              <a:t>Integration</a:t>
            </a:r>
            <a:r>
              <a:rPr lang="fr-FR" sz="2400" dirty="0"/>
              <a:t> </a:t>
            </a:r>
            <a:r>
              <a:rPr lang="fr-FR" sz="2400" dirty="0" err="1"/>
              <a:t>into</a:t>
            </a:r>
            <a:r>
              <a:rPr lang="fr-FR" sz="2400" dirty="0"/>
              <a:t> </a:t>
            </a:r>
            <a:r>
              <a:rPr lang="fr-FR" sz="2400" b="1" dirty="0"/>
              <a:t>Trados, </a:t>
            </a:r>
            <a:r>
              <a:rPr lang="fr-FR" sz="2400" b="1" dirty="0" err="1"/>
              <a:t>MemoQ</a:t>
            </a:r>
            <a:r>
              <a:rPr lang="fr-FR" sz="2400" b="1" dirty="0"/>
              <a:t>, </a:t>
            </a:r>
            <a:r>
              <a:rPr lang="fr-FR" sz="2400" b="1" dirty="0" err="1"/>
              <a:t>Smartcat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34425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8C7B1-F1A0-E07C-1313-FDF3A978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06" y="2333149"/>
            <a:ext cx="10562387" cy="1471935"/>
          </a:xfrm>
        </p:spPr>
        <p:txBody>
          <a:bodyPr/>
          <a:lstStyle/>
          <a:p>
            <a:pPr algn="ctr" fontAlgn="base"/>
            <a:r>
              <a:rPr lang="en-US" b="1" dirty="0"/>
              <a:t>What are the benefits of using computer-assisted translation software?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387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2FC49-C9FE-E735-77A5-7F77A5ED2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9C2375-E4A5-38AA-FAE8-387C5F9FF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135" y="1452545"/>
            <a:ext cx="9643730" cy="347341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/>
              <a:t>With the aid of a CAT tool, translators can: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dirty="0"/>
              <a:t>Foster consistency:</a:t>
            </a:r>
            <a:r>
              <a:rPr lang="en-US" sz="2400" dirty="0"/>
              <a:t> Thanks to the use of translation memories and </a:t>
            </a:r>
            <a:r>
              <a:rPr lang="en-US" sz="2400" u="sng" dirty="0" err="1">
                <a:hlinkClick r:id="rId2" tooltip="Terminology Management"/>
              </a:rPr>
              <a:t>termbases</a:t>
            </a:r>
            <a:r>
              <a:rPr lang="en-US" sz="2400" dirty="0"/>
              <a:t>, you can repurpose previous translation efforts to provide consistent results on every project.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dirty="0"/>
              <a:t>Speed up turnaround times:</a:t>
            </a:r>
            <a:r>
              <a:rPr lang="en-US" sz="2400" dirty="0"/>
              <a:t> The more content you can leverage from the combination of translation memories, terminology and </a:t>
            </a:r>
            <a:r>
              <a:rPr lang="en-US" sz="2400" u="sng" dirty="0">
                <a:hlinkClick r:id="rId3" tooltip="Machine translation"/>
              </a:rPr>
              <a:t>machine translation</a:t>
            </a:r>
            <a:r>
              <a:rPr lang="en-US" sz="2400" dirty="0"/>
              <a:t>, the faster your translation process will become.</a:t>
            </a:r>
          </a:p>
          <a:p>
            <a:pPr fontAlgn="base"/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48157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81241-538B-3C0C-B936-939958EBC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3D880F-C7B3-3436-DF69-5F5D813B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135" y="1168724"/>
            <a:ext cx="9643730" cy="4520552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dirty="0"/>
              <a:t>Improve quality:</a:t>
            </a:r>
            <a:r>
              <a:rPr lang="en-US" sz="2400" dirty="0"/>
              <a:t> With an array of automated QA functions designed to compensate for human error (such as spellcheckers, grammar algorithms, and number verifiers), you can ensure your translations are accurate and consistent.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dirty="0"/>
              <a:t>Increase margins:</a:t>
            </a:r>
            <a:r>
              <a:rPr lang="en-US" sz="2400" dirty="0"/>
              <a:t> With less time manually typing, editing and formatting content, you will be able to focus on what makes you money: translation. What’s more, you can pass these benefits on to your customers, making it a win-win situation for everyone.</a:t>
            </a:r>
          </a:p>
          <a:p>
            <a:pPr marL="0" indent="0" algn="r" fontAlgn="base">
              <a:buNone/>
            </a:pPr>
            <a:r>
              <a:rPr lang="en-US" i="1" dirty="0"/>
              <a:t>Trados</a:t>
            </a:r>
          </a:p>
          <a:p>
            <a:pPr fontAlgn="base"/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3849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A27EE-4412-118C-38BF-BF13E0FB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sz="2800" b="1" dirty="0"/>
              <a:t>أهداف التعليم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318B04-DAAF-17B0-7040-A7B5AF190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30" y="2052918"/>
            <a:ext cx="8946541" cy="2725559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SA" sz="2400" dirty="0"/>
              <a:t>تمكين الطالب من استعمال بعض أنظمة الترجمة الآلية المتاحة عبر الانترنت</a:t>
            </a:r>
            <a:r>
              <a:rPr lang="fr-FR" sz="2400" dirty="0"/>
              <a:t> 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dirty="0"/>
              <a:t>إكساب الطالب خبرة معلوماتية حاسوبية فيما يخص استعمال برامج الترجمة الآلية والترجمة المدعمة</a:t>
            </a:r>
            <a:r>
              <a:rPr lang="ar-DZ" sz="2400" dirty="0"/>
              <a:t> بالحاسوب</a:t>
            </a:r>
            <a:r>
              <a:rPr lang="ar-SA" sz="2400" dirty="0"/>
              <a:t>. </a:t>
            </a:r>
            <a:endParaRPr lang="fr-FR" sz="2400" dirty="0"/>
          </a:p>
          <a:p>
            <a:pPr marL="514350" indent="-514350" algn="r" rtl="1">
              <a:buFont typeface="+mj-lt"/>
              <a:buAutoNum type="arabicPeriod"/>
            </a:pPr>
            <a:r>
              <a:rPr lang="ar-SA" sz="2400" dirty="0"/>
              <a:t>تلقين الطالب كيفية الاستفادة من الترجمة بمساعدة الحاسوب واستثمارها في</a:t>
            </a:r>
            <a:r>
              <a:rPr lang="fr-FR" sz="2400" dirty="0"/>
              <a:t> </a:t>
            </a:r>
            <a:r>
              <a:rPr lang="ar-SA" sz="2400" dirty="0"/>
              <a:t>العمل </a:t>
            </a:r>
            <a:r>
              <a:rPr lang="ar-SA" sz="2400" dirty="0" err="1"/>
              <a:t>الترجمي</a:t>
            </a:r>
            <a:r>
              <a:rPr lang="fr-FR" sz="2400" dirty="0"/>
              <a:t> .</a:t>
            </a:r>
          </a:p>
          <a:p>
            <a:pPr algn="r" rtl="1"/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09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4B83B-3CB1-E66E-18C2-75FE756AB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9721AA-6627-8993-94DC-05F360BC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8159"/>
          </a:xfrm>
        </p:spPr>
        <p:txBody>
          <a:bodyPr/>
          <a:lstStyle/>
          <a:p>
            <a:pPr algn="r" rtl="1"/>
            <a:r>
              <a:rPr lang="ar-SA" sz="2800" b="1" dirty="0"/>
              <a:t>المعارف المسبقة المطلوبة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02340-E917-179F-8322-6C704DAFA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30" y="2052918"/>
            <a:ext cx="8946541" cy="882011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SA" sz="2400" dirty="0"/>
              <a:t>معارف أولية في المعلوماتية والحوسبة </a:t>
            </a:r>
            <a:r>
              <a:rPr lang="fr-FR" sz="2400" dirty="0"/>
              <a:t>)</a:t>
            </a:r>
            <a:r>
              <a:rPr lang="ar-SA" sz="2400" dirty="0"/>
              <a:t>الاستعمال الجيد للحاسوب</a:t>
            </a:r>
            <a:r>
              <a:rPr lang="fr-FR" sz="2400" dirty="0"/>
              <a:t> .(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469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FC35C-4370-C954-1A29-59C0650A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2908"/>
          </a:xfrm>
        </p:spPr>
        <p:txBody>
          <a:bodyPr/>
          <a:lstStyle/>
          <a:p>
            <a:pPr algn="r"/>
            <a:r>
              <a:rPr lang="ar-SA" sz="2800" b="1" dirty="0"/>
              <a:t>محتوى المادة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8D3D7B-268B-9117-9446-C3C5A6857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30" y="2052918"/>
            <a:ext cx="8946541" cy="2651817"/>
          </a:xfrm>
        </p:spPr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ar-SA" sz="2400" dirty="0"/>
              <a:t>التعريف بالترجمة بمساعدة الحاسوب</a:t>
            </a:r>
            <a:r>
              <a:rPr lang="fr-FR" sz="2400" dirty="0"/>
              <a:t> 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dirty="0"/>
              <a:t>التعريف بمختلف وسائل الترجمة بمساعدة الحاسوب . </a:t>
            </a:r>
            <a:endParaRPr lang="fr-FR" sz="2400" dirty="0"/>
          </a:p>
          <a:p>
            <a:pPr marL="514350" indent="-514350" algn="r" rtl="1">
              <a:buFont typeface="+mj-lt"/>
              <a:buAutoNum type="arabicPeriod"/>
            </a:pPr>
            <a:r>
              <a:rPr lang="ar-DZ" sz="2400" dirty="0"/>
              <a:t>مزايا </a:t>
            </a:r>
            <a:r>
              <a:rPr lang="ar-SA" sz="2400" dirty="0"/>
              <a:t>ومحدودية الترجمة الآلية والترجمة</a:t>
            </a:r>
            <a:r>
              <a:rPr lang="ar-DZ" sz="2400" dirty="0"/>
              <a:t> </a:t>
            </a:r>
            <a:r>
              <a:rPr lang="ar-SA" sz="2400" dirty="0"/>
              <a:t>المدعمة بالحاسوب</a:t>
            </a:r>
            <a:r>
              <a:rPr lang="fr-FR" sz="2400" dirty="0"/>
              <a:t>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dirty="0"/>
              <a:t>تمارين تطبيقية حول الترجمة المدعمة بالحاسوب</a:t>
            </a:r>
            <a:r>
              <a:rPr lang="ar-DZ" sz="2400" dirty="0"/>
              <a:t> (</a:t>
            </a:r>
            <a:r>
              <a:rPr lang="ar-SA" sz="2400" dirty="0"/>
              <a:t>التحرير القبلي، التحرير البعدي، </a:t>
            </a:r>
            <a:r>
              <a:rPr lang="fr-FR" sz="2400" dirty="0"/>
              <a:t>.(...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4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27A85-69C1-4ACE-0642-4CE5DCF3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2473248"/>
            <a:ext cx="9404723" cy="786146"/>
          </a:xfrm>
        </p:spPr>
        <p:txBody>
          <a:bodyPr/>
          <a:lstStyle/>
          <a:p>
            <a:pPr algn="ctr"/>
            <a:r>
              <a:rPr lang="en-GB" b="1" noProof="0" dirty="0"/>
              <a:t>Definition of CAT (Tools)</a:t>
            </a:r>
          </a:p>
        </p:txBody>
      </p:sp>
    </p:spTree>
    <p:extLst>
      <p:ext uri="{BB962C8B-B14F-4D97-AF65-F5344CB8AC3E}">
        <p14:creationId xmlns:p14="http://schemas.microsoft.com/office/powerpoint/2010/main" val="327046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9B0D44-7194-3F36-CB78-85C286689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1334729"/>
            <a:ext cx="8946541" cy="4188541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Computer-assisted translation software, commonly known as CAT tools, provide a range of features to help translators convert the meaning of text from one language into another consistently and with speed.</a:t>
            </a:r>
          </a:p>
          <a:p>
            <a:pPr marL="0" indent="0" fontAlgn="base">
              <a:buNone/>
            </a:pPr>
            <a:endParaRPr lang="en-US" sz="24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Modern CAT tools take a hybrid approach that enables translators and translation project managers to work seamlessly online or offline, using desktop tools or browsers.</a:t>
            </a:r>
          </a:p>
          <a:p>
            <a:pPr marL="0" indent="0" algn="r">
              <a:buNone/>
            </a:pPr>
            <a:r>
              <a:rPr lang="fr-FR" i="1" dirty="0"/>
              <a:t>Trados (</a:t>
            </a:r>
            <a:r>
              <a:rPr lang="fr-FR" i="1" dirty="0" err="1"/>
              <a:t>Website</a:t>
            </a:r>
            <a:r>
              <a:rPr lang="fr-FR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276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3C106-6046-E43F-CC07-BCA9A873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5863"/>
          </a:xfrm>
        </p:spPr>
        <p:txBody>
          <a:bodyPr/>
          <a:lstStyle/>
          <a:p>
            <a:pPr algn="ctr"/>
            <a:r>
              <a:rPr lang="en-US" sz="2800" b="1" dirty="0"/>
              <a:t>What are the core components of computer-assisted translation software?</a:t>
            </a:r>
            <a:br>
              <a:rPr lang="en-US" sz="2800" b="1" dirty="0"/>
            </a:b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2297FC-95BB-DE4F-113F-4B364E200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1979177"/>
            <a:ext cx="8946541" cy="3949676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400" dirty="0"/>
              <a:t>There are numerous CAT tools available today, such as </a:t>
            </a:r>
            <a:r>
              <a:rPr lang="en-US" sz="2400" u="sng" dirty="0">
                <a:hlinkClick r:id="rId2" tooltip="Trados Studio"/>
              </a:rPr>
              <a:t>Trados Studio</a:t>
            </a:r>
            <a:r>
              <a:rPr lang="en-US" sz="2400" dirty="0"/>
              <a:t>, each offering a range of features. </a:t>
            </a:r>
          </a:p>
          <a:p>
            <a:pPr marL="0" indent="0" fontAlgn="base">
              <a:buNone/>
            </a:pPr>
            <a:r>
              <a:rPr lang="en-US" sz="2400" dirty="0"/>
              <a:t>These are the most common: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Translation memory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err="1"/>
              <a:t>Termbases</a:t>
            </a:r>
            <a:endParaRPr lang="en-US" sz="24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Integrated machine translation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Language quality assurance</a:t>
            </a:r>
          </a:p>
          <a:p>
            <a:pPr marL="0" indent="0" algn="r">
              <a:buNone/>
            </a:pPr>
            <a:r>
              <a:rPr lang="fr-FR" i="1" dirty="0"/>
              <a:t>Trados</a:t>
            </a:r>
          </a:p>
        </p:txBody>
      </p:sp>
    </p:spTree>
    <p:extLst>
      <p:ext uri="{BB962C8B-B14F-4D97-AF65-F5344CB8AC3E}">
        <p14:creationId xmlns:p14="http://schemas.microsoft.com/office/powerpoint/2010/main" val="93485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463A6-78ED-92EF-9C63-9F4D640A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2561737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Not to be confused with machine translation.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7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</TotalTime>
  <Words>1104</Words>
  <Application>Microsoft Office PowerPoint</Application>
  <PresentationFormat>Grand écran</PresentationFormat>
  <Paragraphs>127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Sakkal Majalla</vt:lpstr>
      <vt:lpstr>Wingdings 3</vt:lpstr>
      <vt:lpstr>Ion</vt:lpstr>
      <vt:lpstr>Computer Assisted Translation</vt:lpstr>
      <vt:lpstr>Key points to know</vt:lpstr>
      <vt:lpstr>أهداف التعليم</vt:lpstr>
      <vt:lpstr>المعارف المسبقة المطلوبة</vt:lpstr>
      <vt:lpstr>محتوى المادة </vt:lpstr>
      <vt:lpstr>Definition of CAT (Tools)</vt:lpstr>
      <vt:lpstr>Présentation PowerPoint</vt:lpstr>
      <vt:lpstr>What are the core components of computer-assisted translation software? </vt:lpstr>
      <vt:lpstr>Not to be confused with machine translation.</vt:lpstr>
      <vt:lpstr>What is machine translation?  </vt:lpstr>
      <vt:lpstr>Not to be confused with Artificial Intelligencẹ</vt:lpstr>
      <vt:lpstr>What is AI?   </vt:lpstr>
      <vt:lpstr>What is AI?   </vt:lpstr>
      <vt:lpstr>What is AI?   </vt:lpstr>
      <vt:lpstr>Présentation PowerPoint</vt:lpstr>
      <vt:lpstr>Types of Computer-Assisted Translation - (CAT) Tools</vt:lpstr>
      <vt:lpstr>Présentation PowerPoint</vt:lpstr>
      <vt:lpstr>Examples of CAT Tools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What are the benefits of using computer-assisted translation software?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Amina TLB</dc:creator>
  <cp:lastModifiedBy>Amina TLB</cp:lastModifiedBy>
  <cp:revision>10</cp:revision>
  <dcterms:created xsi:type="dcterms:W3CDTF">2025-09-22T20:09:48Z</dcterms:created>
  <dcterms:modified xsi:type="dcterms:W3CDTF">2025-12-26T17:34:32Z</dcterms:modified>
</cp:coreProperties>
</file>