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28" name="Espace réservé de la date 27"/>
          <p:cNvSpPr>
            <a:spLocks noGrp="1"/>
          </p:cNvSpPr>
          <p:nvPr>
            <p:ph type="dt" sz="half" idx="10"/>
          </p:nvPr>
        </p:nvSpPr>
        <p:spPr/>
        <p:txBody>
          <a:bodyPr/>
          <a:lstStyle>
            <a:extLst/>
          </a:lstStyle>
          <a:p>
            <a:fld id="{AA95F815-5207-467D-BDA6-9C6D60448243}" type="datetimeFigureOut">
              <a:rPr lang="fr-FR" smtClean="0"/>
              <a:t>02/01/2025</a:t>
            </a:fld>
            <a:endParaRPr lang="fr-FR"/>
          </a:p>
        </p:txBody>
      </p:sp>
      <p:sp>
        <p:nvSpPr>
          <p:cNvPr id="17" name="Espace réservé du pied de page 16"/>
          <p:cNvSpPr>
            <a:spLocks noGrp="1"/>
          </p:cNvSpPr>
          <p:nvPr>
            <p:ph type="ftr" sz="quarter" idx="11"/>
          </p:nvPr>
        </p:nvSpPr>
        <p:spPr/>
        <p:txBody>
          <a:bodyPr/>
          <a:lstStyle>
            <a:extLst/>
          </a:lstStyle>
          <a:p>
            <a:endParaRPr lang="fr-FR"/>
          </a:p>
        </p:txBody>
      </p:sp>
      <p:sp>
        <p:nvSpPr>
          <p:cNvPr id="29" name="Espace réservé du numéro de diapositive 28"/>
          <p:cNvSpPr>
            <a:spLocks noGrp="1"/>
          </p:cNvSpPr>
          <p:nvPr>
            <p:ph type="sldNum" sz="quarter" idx="12"/>
          </p:nvPr>
        </p:nvSpPr>
        <p:spPr/>
        <p:txBody>
          <a:bodyPr/>
          <a:lstStyle>
            <a:extLst/>
          </a:lstStyle>
          <a:p>
            <a:fld id="{F6217768-6F90-42DF-9490-B08979E10FD2}" type="slidenum">
              <a:rPr lang="fr-FR" smtClean="0"/>
              <a:t>‹N°›</a:t>
            </a:fld>
            <a:endParaRPr lang="fr-FR"/>
          </a:p>
        </p:txBody>
      </p:sp>
      <p:sp>
        <p:nvSpPr>
          <p:cNvPr id="32" name="Rectangle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Rectangle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Rectangle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Rectangle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Rectangle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Titr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fr-FR" smtClean="0"/>
              <a:t>Cliquez pour modifier le style du titre</a:t>
            </a:r>
            <a:endParaRPr kumimoji="0" lang="en-US"/>
          </a:p>
        </p:txBody>
      </p:sp>
      <p:sp>
        <p:nvSpPr>
          <p:cNvPr id="9" name="Sous-titre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56" name="Rectangle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Rectangle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Rectangle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Rectangle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AA95F815-5207-467D-BDA6-9C6D60448243}" type="datetimeFigureOut">
              <a:rPr lang="fr-FR" smtClean="0"/>
              <a:t>02/01/2025</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F6217768-6F90-42DF-9490-B08979E10FD2}"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981200" cy="5851525"/>
          </a:xfrm>
        </p:spPr>
        <p:txBody>
          <a:bodyPr vert="eaVert" anchor="ct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609600" y="274639"/>
            <a:ext cx="58674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AA95F815-5207-467D-BDA6-9C6D60448243}" type="datetimeFigureOut">
              <a:rPr lang="fr-FR" smtClean="0"/>
              <a:t>02/01/2025</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F6217768-6F90-42DF-9490-B08979E10FD2}"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AA95F815-5207-467D-BDA6-9C6D60448243}" type="datetimeFigureOut">
              <a:rPr lang="fr-FR" smtClean="0"/>
              <a:t>02/01/2025</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F6217768-6F90-42DF-9490-B08979E10FD2}"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14" name="Forme libre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Forme libre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Forme libre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Forme libre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Forme libre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Forme libre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Forme libre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Forme libre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Forme libre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Forme libre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Forme libre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Forme libre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Forme libre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Forme libre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Forme libre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Espace réservé du texte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fld id="{AA95F815-5207-467D-BDA6-9C6D60448243}" type="datetimeFigureOut">
              <a:rPr lang="fr-FR" smtClean="0"/>
              <a:t>02/01/2025</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F6217768-6F90-42DF-9490-B08979E10FD2}" type="slidenum">
              <a:rPr lang="fr-FR" smtClean="0"/>
              <a:t>‹N°›</a:t>
            </a:fld>
            <a:endParaRPr lang="fr-FR"/>
          </a:p>
        </p:txBody>
      </p:sp>
      <p:sp>
        <p:nvSpPr>
          <p:cNvPr id="7" name="Rectangle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fr-FR" smtClean="0"/>
              <a:t>Cliquez pour modifier le style du titre</a:t>
            </a:r>
            <a:endParaRPr kumimoji="0" lang="en-US"/>
          </a:p>
        </p:txBody>
      </p:sp>
      <p:sp>
        <p:nvSpPr>
          <p:cNvPr id="8" name="Rectangle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Rectangle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Rectangle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512064"/>
            <a:ext cx="8229600" cy="9144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AA95F815-5207-467D-BDA6-9C6D60448243}" type="datetimeFigureOut">
              <a:rPr lang="fr-FR" smtClean="0"/>
              <a:t>02/01/2025</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F6217768-6F90-42DF-9490-B08979E10FD2}"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5" name="Rectangle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504824" y="512064"/>
            <a:ext cx="7772400" cy="914400"/>
          </a:xfrm>
        </p:spPr>
        <p:txBody>
          <a:bodyPr anchor="t"/>
          <a:lstStyle>
            <a:lvl1pPr>
              <a:defRPr sz="400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AA95F815-5207-467D-BDA6-9C6D60448243}" type="datetimeFigureOut">
              <a:rPr lang="fr-FR" smtClean="0"/>
              <a:t>02/01/2025</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F6217768-6F90-42DF-9490-B08979E10FD2}" type="slidenum">
              <a:rPr lang="fr-FR" smtClean="0"/>
              <a:t>‹N°›</a:t>
            </a:fld>
            <a:endParaRPr lang="fr-FR"/>
          </a:p>
        </p:txBody>
      </p:sp>
      <p:sp>
        <p:nvSpPr>
          <p:cNvPr id="16" name="Rectangle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Rectangle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Rectangle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Rectangle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Rectangle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Rectangle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Rectangle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Rectangle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Rectangle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914400" y="512064"/>
            <a:ext cx="7772400" cy="914400"/>
          </a:xfrm>
        </p:spPr>
        <p:txBody>
          <a:bodyPr/>
          <a:lstStyle>
            <a:lvl1pPr>
              <a:defRPr sz="4000" cap="none" baseline="0"/>
            </a:lvl1pPr>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fld id="{AA95F815-5207-467D-BDA6-9C6D60448243}" type="datetimeFigureOut">
              <a:rPr lang="fr-FR" smtClean="0"/>
              <a:t>02/01/2025</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F6217768-6F90-42DF-9490-B08979E10FD2}"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extLst/>
          </a:lstStyle>
          <a:p>
            <a:fld id="{AA95F815-5207-467D-BDA6-9C6D60448243}" type="datetimeFigureOut">
              <a:rPr lang="fr-FR" smtClean="0"/>
              <a:t>02/01/2025</a:t>
            </a:fld>
            <a:endParaRPr lang="fr-FR"/>
          </a:p>
        </p:txBody>
      </p:sp>
      <p:sp>
        <p:nvSpPr>
          <p:cNvPr id="3" name="Espace réservé du pied de page 2"/>
          <p:cNvSpPr>
            <a:spLocks noGrp="1"/>
          </p:cNvSpPr>
          <p:nvPr>
            <p:ph type="ftr" sz="quarter" idx="11"/>
          </p:nvPr>
        </p:nvSpPr>
        <p:spPr/>
        <p:txBody>
          <a:bodyPr/>
          <a:lstStyle>
            <a:extLst/>
          </a:lstStyle>
          <a:p>
            <a:endParaRPr lang="fr-FR"/>
          </a:p>
        </p:txBody>
      </p:sp>
      <p:sp>
        <p:nvSpPr>
          <p:cNvPr id="4" name="Espace réservé du numéro de diapositive 3"/>
          <p:cNvSpPr>
            <a:spLocks noGrp="1"/>
          </p:cNvSpPr>
          <p:nvPr>
            <p:ph type="sldNum" sz="quarter" idx="12"/>
          </p:nvPr>
        </p:nvSpPr>
        <p:spPr/>
        <p:txBody>
          <a:bodyPr/>
          <a:lstStyle>
            <a:extLst/>
          </a:lstStyle>
          <a:p>
            <a:fld id="{F6217768-6F90-42DF-9490-B08979E10FD2}"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273050"/>
            <a:ext cx="8229600" cy="1162050"/>
          </a:xfrm>
        </p:spPr>
        <p:txBody>
          <a:bodyPr anchor="ctr"/>
          <a:lstStyle>
            <a:lvl1pPr algn="l">
              <a:buNone/>
              <a:defRPr sz="3600" b="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AA95F815-5207-467D-BDA6-9C6D60448243}" type="datetimeFigureOut">
              <a:rPr lang="fr-FR" smtClean="0"/>
              <a:t>02/01/2025</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F6217768-6F90-42DF-9490-B08979E10FD2}"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8" name="Rectangle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Connecteur droit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Groupe 9"/>
          <p:cNvGrpSpPr/>
          <p:nvPr/>
        </p:nvGrpSpPr>
        <p:grpSpPr>
          <a:xfrm rot="5400000">
            <a:off x="8514581" y="1219200"/>
            <a:ext cx="132763" cy="128466"/>
            <a:chOff x="6668087" y="1297746"/>
            <a:chExt cx="161840" cy="156602"/>
          </a:xfrm>
        </p:grpSpPr>
        <p:cxnSp>
          <p:nvCxnSpPr>
            <p:cNvPr id="15" name="Connecteur droit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Connecteur droit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Connecteur droit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re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fr-FR" smtClean="0"/>
              <a:t>Cliquez sur l'icône pour ajouter une image</a:t>
            </a:r>
            <a:endParaRPr kumimoji="0" lang="en-US"/>
          </a:p>
        </p:txBody>
      </p:sp>
      <p:sp>
        <p:nvSpPr>
          <p:cNvPr id="4" name="Espace réservé du texte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grpSp>
        <p:nvGrpSpPr>
          <p:cNvPr id="14" name="Groupe 13"/>
          <p:cNvGrpSpPr/>
          <p:nvPr/>
        </p:nvGrpSpPr>
        <p:grpSpPr>
          <a:xfrm rot="5400000">
            <a:off x="8666981" y="1371600"/>
            <a:ext cx="132763" cy="128466"/>
            <a:chOff x="6668087" y="1297746"/>
            <a:chExt cx="161840" cy="156602"/>
          </a:xfrm>
        </p:grpSpPr>
        <p:cxnSp>
          <p:nvCxnSpPr>
            <p:cNvPr id="11" name="Connecteur droit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Connecteur droit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Connecteur droit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Groupe 17"/>
          <p:cNvGrpSpPr/>
          <p:nvPr/>
        </p:nvGrpSpPr>
        <p:grpSpPr>
          <a:xfrm rot="5400000">
            <a:off x="8320088" y="1474763"/>
            <a:ext cx="132763" cy="128466"/>
            <a:chOff x="6668087" y="1297746"/>
            <a:chExt cx="161840" cy="156602"/>
          </a:xfrm>
        </p:grpSpPr>
        <p:cxnSp>
          <p:nvCxnSpPr>
            <p:cNvPr id="19" name="Connecteur droit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Connecteur droit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Connecteur droit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Espace réservé de la date 4"/>
          <p:cNvSpPr>
            <a:spLocks noGrp="1"/>
          </p:cNvSpPr>
          <p:nvPr>
            <p:ph type="dt" sz="half" idx="10"/>
          </p:nvPr>
        </p:nvSpPr>
        <p:spPr>
          <a:xfrm>
            <a:off x="6477000" y="55499"/>
            <a:ext cx="2133600" cy="365125"/>
          </a:xfrm>
        </p:spPr>
        <p:txBody>
          <a:bodyPr/>
          <a:lstStyle>
            <a:extLst/>
          </a:lstStyle>
          <a:p>
            <a:fld id="{AA95F815-5207-467D-BDA6-9C6D60448243}" type="datetimeFigureOut">
              <a:rPr lang="fr-FR" smtClean="0"/>
              <a:t>02/01/2025</a:t>
            </a:fld>
            <a:endParaRPr lang="fr-FR"/>
          </a:p>
        </p:txBody>
      </p:sp>
      <p:sp>
        <p:nvSpPr>
          <p:cNvPr id="6" name="Espace réservé du pied de page 5"/>
          <p:cNvSpPr>
            <a:spLocks noGrp="1"/>
          </p:cNvSpPr>
          <p:nvPr>
            <p:ph type="ftr" sz="quarter" idx="11"/>
          </p:nvPr>
        </p:nvSpPr>
        <p:spPr>
          <a:xfrm>
            <a:off x="914400" y="55499"/>
            <a:ext cx="5562600" cy="365125"/>
          </a:xfrm>
        </p:spPr>
        <p:txBody>
          <a:bodyPr/>
          <a:lstStyle>
            <a:extLst/>
          </a:lstStyle>
          <a:p>
            <a:endParaRPr lang="fr-FR"/>
          </a:p>
        </p:txBody>
      </p:sp>
      <p:sp>
        <p:nvSpPr>
          <p:cNvPr id="7" name="Espace réservé du numéro de diapositive 6"/>
          <p:cNvSpPr>
            <a:spLocks noGrp="1"/>
          </p:cNvSpPr>
          <p:nvPr>
            <p:ph type="sldNum" sz="quarter" idx="12"/>
          </p:nvPr>
        </p:nvSpPr>
        <p:spPr>
          <a:xfrm>
            <a:off x="8610600" y="55499"/>
            <a:ext cx="457200" cy="365125"/>
          </a:xfrm>
        </p:spPr>
        <p:txBody>
          <a:bodyPr/>
          <a:lstStyle>
            <a:extLst/>
          </a:lstStyle>
          <a:p>
            <a:fld id="{F6217768-6F90-42DF-9490-B08979E10FD2}"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Rectangle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ectangle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ectangle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ectangle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Rectangle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Rectangle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Rectangle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Rectangle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Espace réservé du titre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AA95F815-5207-467D-BDA6-9C6D60448243}" type="datetimeFigureOut">
              <a:rPr lang="fr-FR" smtClean="0"/>
              <a:t>02/01/2025</a:t>
            </a:fld>
            <a:endParaRPr lang="fr-FR"/>
          </a:p>
        </p:txBody>
      </p:sp>
      <p:sp>
        <p:nvSpPr>
          <p:cNvPr id="3" name="Espace réservé du pied de page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fr-FR"/>
          </a:p>
        </p:txBody>
      </p:sp>
      <p:sp>
        <p:nvSpPr>
          <p:cNvPr id="23" name="Espace réservé du numéro de diapositive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F6217768-6F90-42DF-9490-B08979E10FD2}" type="slidenum">
              <a:rPr lang="fr-FR" smtClean="0"/>
              <a:t>‹N°›</a:t>
            </a:fld>
            <a:endParaRPr lang="fr-F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l" rtl="0"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l" rtl="0"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l" rtl="0"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l" rtl="0"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l" rtl="0"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571472" y="2071678"/>
            <a:ext cx="7772400" cy="1214446"/>
          </a:xfrm>
        </p:spPr>
        <p:txBody>
          <a:bodyPr/>
          <a:lstStyle/>
          <a:p>
            <a:pPr algn="ctr"/>
            <a:r>
              <a:rPr lang="ar-DZ" dirty="0" smtClean="0">
                <a:solidFill>
                  <a:srgbClr val="FFFF00"/>
                </a:solidFill>
              </a:rPr>
              <a:t>الدراسات السابقة</a:t>
            </a:r>
            <a:endParaRPr lang="fr-FR" dirty="0">
              <a:solidFill>
                <a:srgbClr val="FFFF00"/>
              </a:solidFill>
            </a:endParaRPr>
          </a:p>
        </p:txBody>
      </p:sp>
      <p:sp>
        <p:nvSpPr>
          <p:cNvPr id="3" name="Sous-titre 2"/>
          <p:cNvSpPr>
            <a:spLocks noGrp="1"/>
          </p:cNvSpPr>
          <p:nvPr>
            <p:ph type="subTitle" idx="1"/>
          </p:nvPr>
        </p:nvSpPr>
        <p:spPr>
          <a:xfrm>
            <a:off x="571472" y="214290"/>
            <a:ext cx="7772400" cy="1508760"/>
          </a:xfrm>
        </p:spPr>
        <p:txBody>
          <a:bodyPr>
            <a:normAutofit/>
          </a:bodyPr>
          <a:lstStyle/>
          <a:p>
            <a:pPr algn="ctr"/>
            <a:r>
              <a:rPr lang="ar-DZ" sz="7200" dirty="0" smtClean="0">
                <a:solidFill>
                  <a:srgbClr val="00B0F0"/>
                </a:solidFill>
                <a:latin typeface="Andalus" pitchFamily="18" charset="-78"/>
                <a:cs typeface="Andalus" pitchFamily="18" charset="-78"/>
              </a:rPr>
              <a:t>المحاضـــرة السادســـــة </a:t>
            </a:r>
            <a:endParaRPr lang="fr-FR" sz="7200" dirty="0">
              <a:solidFill>
                <a:srgbClr val="00B0F0"/>
              </a:solidFill>
              <a:latin typeface="Andalus" pitchFamily="18" charset="-78"/>
              <a:cs typeface="Andalus" pitchFamily="18" charset="-78"/>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dirty="0" smtClean="0"/>
              <a:t>تمهيد</a:t>
            </a:r>
            <a:endParaRPr lang="fr-FR" dirty="0"/>
          </a:p>
        </p:txBody>
      </p:sp>
      <p:sp>
        <p:nvSpPr>
          <p:cNvPr id="3" name="Espace réservé du contenu 2"/>
          <p:cNvSpPr>
            <a:spLocks noGrp="1"/>
          </p:cNvSpPr>
          <p:nvPr>
            <p:ph idx="1"/>
          </p:nvPr>
        </p:nvSpPr>
        <p:spPr/>
        <p:txBody>
          <a:bodyPr>
            <a:normAutofit fontScale="92500"/>
          </a:bodyPr>
          <a:lstStyle/>
          <a:p>
            <a:pPr algn="just" rtl="1">
              <a:buNone/>
            </a:pPr>
            <a:r>
              <a:rPr lang="ar-DZ" dirty="0" smtClean="0"/>
              <a:t>يتوقف وجود عنصر الدراسات السابقة أو حالة الدراسة أو التراث </a:t>
            </a:r>
            <a:r>
              <a:rPr lang="ar-DZ" dirty="0" err="1" smtClean="0"/>
              <a:t>الإمبريقي</a:t>
            </a:r>
            <a:r>
              <a:rPr lang="ar-DZ" dirty="0" smtClean="0"/>
              <a:t> على عدة نقاط منها التحقق من وجود دراسة أو دراسات مطابقة للدراسة محل البحث، ويكون ذلك من خلال البحث في الأدبيات من مقالات متخصصة وكتب ودوريات وحتى في مواقع </a:t>
            </a:r>
            <a:r>
              <a:rPr lang="ar-DZ" dirty="0" err="1" smtClean="0"/>
              <a:t>النت</a:t>
            </a:r>
            <a:r>
              <a:rPr lang="ar-DZ" dirty="0" smtClean="0"/>
              <a:t> المتخصصة بالبحث العلمي. كما أن انتماء هذا العنصر يكون غالبا في الفصل الأول، ويخصص له فصل مستقل إذا كانت الدراسات كثيرة وتؤثر على توازن الفصول إذا ما أدرجت في الفصل الأول.</a:t>
            </a:r>
            <a:endParaRPr lang="fr-F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914400" y="512064"/>
            <a:ext cx="7772400" cy="1273862"/>
          </a:xfrm>
        </p:spPr>
        <p:txBody>
          <a:bodyPr/>
          <a:lstStyle/>
          <a:p>
            <a:pPr algn="ctr"/>
            <a:r>
              <a:rPr lang="ar-DZ" sz="3600" dirty="0" smtClean="0"/>
              <a:t>التفرقة بين الدراسات المطابقة والدراسات المشابهة</a:t>
            </a:r>
            <a:endParaRPr lang="fr-FR" sz="3600" dirty="0"/>
          </a:p>
        </p:txBody>
      </p:sp>
      <p:sp>
        <p:nvSpPr>
          <p:cNvPr id="3" name="Espace réservé du contenu 2"/>
          <p:cNvSpPr>
            <a:spLocks noGrp="1"/>
          </p:cNvSpPr>
          <p:nvPr>
            <p:ph idx="1"/>
          </p:nvPr>
        </p:nvSpPr>
        <p:spPr/>
        <p:txBody>
          <a:bodyPr>
            <a:normAutofit fontScale="62500" lnSpcReduction="20000"/>
          </a:bodyPr>
          <a:lstStyle/>
          <a:p>
            <a:pPr algn="r" rtl="1">
              <a:buNone/>
            </a:pPr>
            <a:r>
              <a:rPr lang="ar-DZ" dirty="0" smtClean="0"/>
              <a:t>الدراسات السابقة المطابقة هي تلك الأبحاث والدراسات التي سبقت بحثك الحالي وتتناول نفس الموضوع </a:t>
            </a:r>
            <a:r>
              <a:rPr lang="ar-DZ" dirty="0" smtClean="0"/>
              <a:t>، </a:t>
            </a:r>
            <a:r>
              <a:rPr lang="ar-DZ" dirty="0" smtClean="0"/>
              <a:t>وتستخدم منهجية بحثية قريبة من منهجيتك. هذه الدراسات </a:t>
            </a:r>
            <a:r>
              <a:rPr lang="ar-DZ" dirty="0" smtClean="0"/>
              <a:t>تشكل دورًا </a:t>
            </a:r>
            <a:r>
              <a:rPr lang="ar-DZ" dirty="0" smtClean="0"/>
              <a:t>حاسمًا في بناء خلفية قوية </a:t>
            </a:r>
            <a:r>
              <a:rPr lang="ar-DZ" dirty="0" smtClean="0"/>
              <a:t>للبحث.</a:t>
            </a:r>
          </a:p>
          <a:p>
            <a:pPr algn="r" rtl="1">
              <a:buNone/>
            </a:pPr>
            <a:r>
              <a:rPr lang="ar-DZ" dirty="0" smtClean="0"/>
              <a:t>إن الهدف من عرض  الدراسات المطابقة هو الانطلاق من نفس منطلقات تلك الدراسة لتكون غاية الباحث تأكيد النتائج أو تكذيبها، كما قد يكون الهدف تبيان الفجوة البحثية والبدء من عناصر لم تتطرق إليها الدراسة السابقة.</a:t>
            </a:r>
          </a:p>
          <a:p>
            <a:pPr algn="r" rtl="1">
              <a:buNone/>
            </a:pPr>
            <a:r>
              <a:rPr lang="ar-DZ" dirty="0" smtClean="0"/>
              <a:t>والمقصود بالتطابق ليس وجود نفس العنوان بقدر وجود نفس الموضوع بمتغيره أو متغيراته مهما اختلفت الصياغة، رغم أننا قد نكون أمام دراسات بنفس الموضوع والصياغة باختلاف الزمان والمكان.</a:t>
            </a:r>
          </a:p>
          <a:p>
            <a:pPr algn="r" rtl="1">
              <a:buNone/>
            </a:pPr>
            <a:r>
              <a:rPr lang="ar-DZ" dirty="0" smtClean="0"/>
              <a:t>أما إذا كانت الدراسة السابقة مطابقة مع اقتراب في الزمان والمكان مع الدراسة الحالية، تصبح الجدوى العلمية من الدراسة الحالية شبه معدومة </a:t>
            </a:r>
            <a:r>
              <a:rPr lang="ar-DZ" dirty="0" err="1" smtClean="0"/>
              <a:t>مالم</a:t>
            </a:r>
            <a:r>
              <a:rPr lang="ar-DZ" dirty="0" smtClean="0"/>
              <a:t> تكن هناك مبررات منهجية مقنعة من قبل الباحث.</a:t>
            </a:r>
          </a:p>
          <a:p>
            <a:pPr algn="r" rtl="1">
              <a:buNone/>
            </a:pPr>
            <a:r>
              <a:rPr lang="ar-DZ" dirty="0" smtClean="0"/>
              <a:t>أما الدراسات المشابهة فتلك التي تتقاطع مع موضوع الدراسة الحالة في متغير واحد ، أو نفس المفهوم ولكن بأبعاد ( فرضيات )مختلفة عن أبعاد الدراسة الحالية.</a:t>
            </a:r>
            <a:endParaRPr lang="ar-DZ" dirty="0" smtClean="0"/>
          </a:p>
          <a:p>
            <a:pPr algn="r" rtl="1">
              <a:buNone/>
            </a:pP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rtl="1"/>
            <a:r>
              <a:rPr lang="ar-DZ" dirty="0" smtClean="0"/>
              <a:t>أهمية الدراسات السابقة </a:t>
            </a:r>
            <a:endParaRPr lang="fr-FR" dirty="0"/>
          </a:p>
        </p:txBody>
      </p:sp>
      <p:sp>
        <p:nvSpPr>
          <p:cNvPr id="3" name="Espace réservé du contenu 2"/>
          <p:cNvSpPr>
            <a:spLocks noGrp="1"/>
          </p:cNvSpPr>
          <p:nvPr>
            <p:ph idx="1"/>
          </p:nvPr>
        </p:nvSpPr>
        <p:spPr/>
        <p:txBody>
          <a:bodyPr>
            <a:normAutofit fontScale="92500" lnSpcReduction="20000"/>
          </a:bodyPr>
          <a:lstStyle/>
          <a:p>
            <a:pPr algn="just" rtl="1"/>
            <a:r>
              <a:rPr lang="ar-DZ" b="1" dirty="0" smtClean="0"/>
              <a:t>توفير </a:t>
            </a:r>
            <a:r>
              <a:rPr lang="ar-DZ" b="1" dirty="0" smtClean="0"/>
              <a:t>السياق:</a:t>
            </a:r>
            <a:r>
              <a:rPr lang="ar-DZ" dirty="0" smtClean="0"/>
              <a:t> تساعد على وضع بحثك في سياقه الصحيح، وتوضح العلاقة بين </a:t>
            </a:r>
            <a:r>
              <a:rPr lang="ar-DZ" dirty="0" smtClean="0"/>
              <a:t>بحثك والأبحاث السابقة.</a:t>
            </a:r>
            <a:endParaRPr lang="ar-DZ" dirty="0" smtClean="0"/>
          </a:p>
          <a:p>
            <a:pPr algn="just" rtl="1"/>
            <a:r>
              <a:rPr lang="ar-DZ" b="1" dirty="0" smtClean="0"/>
              <a:t>زيادة مصداقية البحث:</a:t>
            </a:r>
            <a:r>
              <a:rPr lang="ar-DZ" dirty="0" smtClean="0"/>
              <a:t> تزيد من مصداقية نتائج بحثك، حيث تبين أنك قمت بمراجعة الأدبيات المتعلقة بموضوع بحثك.</a:t>
            </a:r>
          </a:p>
          <a:p>
            <a:pPr algn="just" rtl="1"/>
            <a:r>
              <a:rPr lang="ar-DZ" b="1" dirty="0" smtClean="0"/>
              <a:t>تدقيق العملية التصورية للبحث:</a:t>
            </a:r>
            <a:r>
              <a:rPr lang="ar-DZ" dirty="0" smtClean="0"/>
              <a:t> فهي تساعد </a:t>
            </a:r>
            <a:r>
              <a:rPr lang="ar-DZ" dirty="0" smtClean="0"/>
              <a:t>على توسيع آفاق </a:t>
            </a:r>
            <a:r>
              <a:rPr lang="ar-DZ" dirty="0" smtClean="0"/>
              <a:t>تصور الباحث لبحثه نظريا وإجرائيا، وتثير انتباهه لعدة نقاط لم يكن لينتبه لها بنفسه.</a:t>
            </a:r>
          </a:p>
          <a:p>
            <a:pPr algn="just" rtl="1"/>
            <a:r>
              <a:rPr lang="ar-DZ" dirty="0" smtClean="0"/>
              <a:t>الاستفادة منها كنموذج بحثي خاصة إجرائيا.</a:t>
            </a:r>
          </a:p>
          <a:p>
            <a:pPr algn="just" rtl="1"/>
            <a:endParaRPr lang="ar-DZ" dirty="0" smtClean="0"/>
          </a:p>
          <a:p>
            <a:pPr algn="just" rtl="1"/>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dirty="0" smtClean="0"/>
              <a:t>ترتيب عرض الدراسات السابقة</a:t>
            </a:r>
            <a:endParaRPr lang="fr-FR" dirty="0"/>
          </a:p>
        </p:txBody>
      </p:sp>
      <p:sp>
        <p:nvSpPr>
          <p:cNvPr id="3" name="Espace réservé du contenu 2"/>
          <p:cNvSpPr>
            <a:spLocks noGrp="1"/>
          </p:cNvSpPr>
          <p:nvPr>
            <p:ph idx="1"/>
          </p:nvPr>
        </p:nvSpPr>
        <p:spPr/>
        <p:txBody>
          <a:bodyPr>
            <a:normAutofit fontScale="85000" lnSpcReduction="20000"/>
          </a:bodyPr>
          <a:lstStyle/>
          <a:p>
            <a:pPr algn="just" rtl="1">
              <a:buNone/>
            </a:pPr>
            <a:r>
              <a:rPr lang="ar-DZ" dirty="0" smtClean="0"/>
              <a:t>للباحث أن ينظم طريقة عرض الدراسة السابقة أو الدراسات السابقة على النحو الذي يراه مناسبا، فقد يكون بأسلوب نثري، وقد يكون وفق جداول، كما قد نبدأ بإسناد الدراسة لصاحبها كأن نقول دراسة أحمد مصطفى وقد نسند الدراسة لعنوانها كأن نقول الدراسة الأولى“ الاغتراب الوظيفي في الوسط التربوي لدى مستشاري التوجيه“. كما على الباحث ألا يخلط في تواريخ الدراسات أثناء عرضه، إذ يبدأ بالدراسات الجديدة ثم القديمة أو العكس، كما عليه أن يستعرض الدراسات الأجنبية </a:t>
            </a:r>
            <a:r>
              <a:rPr lang="ar-DZ" dirty="0" smtClean="0"/>
              <a:t> </a:t>
            </a:r>
            <a:r>
              <a:rPr lang="ar-DZ" dirty="0" smtClean="0"/>
              <a:t>ثم العربية ثم المحلية، كما عليه أيضا أن يبدأ بالدراسات الأعلى درجة علمية ثم يتدرج إلى الأسفل على ألا يتناول دراسات أقل رتبة من دراسته الأكاديمية.</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dirty="0" smtClean="0"/>
              <a:t>خطوات عرض الدراسات السابقة</a:t>
            </a:r>
            <a:endParaRPr lang="fr-FR" dirty="0"/>
          </a:p>
        </p:txBody>
      </p:sp>
      <p:sp>
        <p:nvSpPr>
          <p:cNvPr id="3" name="Espace réservé du contenu 2"/>
          <p:cNvSpPr>
            <a:spLocks noGrp="1"/>
          </p:cNvSpPr>
          <p:nvPr>
            <p:ph idx="1"/>
          </p:nvPr>
        </p:nvSpPr>
        <p:spPr/>
        <p:txBody>
          <a:bodyPr>
            <a:normAutofit fontScale="77500" lnSpcReduction="20000"/>
          </a:bodyPr>
          <a:lstStyle/>
          <a:p>
            <a:pPr algn="r" rtl="1">
              <a:buNone/>
            </a:pPr>
            <a:r>
              <a:rPr lang="ar-DZ" dirty="0" smtClean="0"/>
              <a:t>ونقصد بتلك  الخطوات العناصر التي يدرجها الباحث في عرضه للدراسة السابقة سواء كانت نظرية أو بحث أكاديمي أو بحث تطبيقي.</a:t>
            </a:r>
            <a:endParaRPr lang="ar-DZ" dirty="0" smtClean="0"/>
          </a:p>
          <a:p>
            <a:pPr algn="r" rtl="1">
              <a:buNone/>
            </a:pPr>
            <a:r>
              <a:rPr lang="ar-DZ" dirty="0" smtClean="0"/>
              <a:t>ومن هذه العناصر نجد:</a:t>
            </a:r>
          </a:p>
          <a:p>
            <a:pPr algn="r" rtl="1">
              <a:buNone/>
            </a:pPr>
            <a:r>
              <a:rPr lang="ar-DZ" dirty="0" smtClean="0"/>
              <a:t>-سؤال الإشكالية </a:t>
            </a:r>
          </a:p>
          <a:p>
            <a:pPr algn="r" rtl="1">
              <a:buNone/>
            </a:pPr>
            <a:r>
              <a:rPr lang="ar-DZ" dirty="0" smtClean="0"/>
              <a:t>الفرض أو الفرضيات ، أهداف الدراسة، المنهج ، مجتمع الدراسة ( العينة)، أدوات جمع البيانات، نتائج الدراسة.</a:t>
            </a:r>
          </a:p>
          <a:p>
            <a:pPr algn="r" rtl="1">
              <a:buNone/>
            </a:pPr>
            <a:r>
              <a:rPr lang="ar-DZ" dirty="0" smtClean="0"/>
              <a:t>وقد يتصادف الباحث مع بعض الدراسات التي لا تتوفر على كل العناصر التي تم ذكرها، وهنا يكتفي الباحث بأهمها مثل التساؤلات، المنهج، العينة، النتائج. فالأهداف قد </a:t>
            </a:r>
            <a:r>
              <a:rPr lang="ar-DZ" dirty="0" err="1" smtClean="0"/>
              <a:t>تنوب</a:t>
            </a:r>
            <a:r>
              <a:rPr lang="ar-DZ" dirty="0" smtClean="0"/>
              <a:t> عن الفرضيات والتساؤلات، والفرضيات قد </a:t>
            </a:r>
            <a:r>
              <a:rPr lang="ar-DZ" dirty="0" err="1" smtClean="0"/>
              <a:t>تنوب</a:t>
            </a:r>
            <a:r>
              <a:rPr lang="ar-DZ" dirty="0" smtClean="0"/>
              <a:t> عن التساؤلات والأهداف، لكن المنهج والنتائج ضرورية في عملية العرض وعدم وجودها يلغي الدراسة السابقة.</a:t>
            </a:r>
          </a:p>
          <a:p>
            <a:pPr algn="r" rtl="1">
              <a:buNone/>
            </a:pP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dirty="0" smtClean="0"/>
              <a:t>خطوات عرض الدراسة السابقة</a:t>
            </a:r>
            <a:endParaRPr lang="fr-FR" dirty="0"/>
          </a:p>
        </p:txBody>
      </p:sp>
      <p:sp>
        <p:nvSpPr>
          <p:cNvPr id="3" name="Espace réservé du contenu 2"/>
          <p:cNvSpPr>
            <a:spLocks noGrp="1"/>
          </p:cNvSpPr>
          <p:nvPr>
            <p:ph idx="1"/>
          </p:nvPr>
        </p:nvSpPr>
        <p:spPr/>
        <p:txBody>
          <a:bodyPr/>
          <a:lstStyle/>
          <a:p>
            <a:pPr algn="just" rtl="1">
              <a:buNone/>
            </a:pPr>
            <a:r>
              <a:rPr lang="ar-DZ" dirty="0" smtClean="0"/>
              <a:t>أما عن الخطوات فيبدأ الباحث بذكر عنوان  الدراسة أو صاحب الدراسة، ونوع الدراسة ومكان </a:t>
            </a:r>
            <a:r>
              <a:rPr lang="ar-DZ" dirty="0" smtClean="0"/>
              <a:t>إ</a:t>
            </a:r>
            <a:r>
              <a:rPr lang="ar-DZ" dirty="0" smtClean="0"/>
              <a:t>جراء الدراسة والهيئة صاحبة الدراسة كأن يكون مخبر أو جامعة أو هيئة وصية... وتاريخ إجراء الدراسة، ومن ثمة عرض العناصر الأخرى تباعا مع مضامين أو بيانات كل عنصر.</a:t>
            </a:r>
          </a:p>
          <a:p>
            <a:pPr algn="just" rtl="1">
              <a:buNone/>
            </a:pPr>
            <a:r>
              <a:rPr lang="ar-DZ" dirty="0" smtClean="0"/>
              <a:t>كما أن يكتفي الباحث بذكر النتائج العامة التي توصلت إليها الدراسة السابقة دون الخوض في التفاصيل والإحصائيات.</a:t>
            </a:r>
            <a:endParaRPr lang="fr-F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dirty="0" smtClean="0"/>
              <a:t>التعقيب على الدراسات السابقة</a:t>
            </a:r>
            <a:endParaRPr lang="fr-FR" dirty="0"/>
          </a:p>
        </p:txBody>
      </p:sp>
      <p:sp>
        <p:nvSpPr>
          <p:cNvPr id="3" name="Espace réservé du contenu 2"/>
          <p:cNvSpPr>
            <a:spLocks noGrp="1"/>
          </p:cNvSpPr>
          <p:nvPr>
            <p:ph idx="1"/>
          </p:nvPr>
        </p:nvSpPr>
        <p:spPr/>
        <p:txBody>
          <a:bodyPr>
            <a:normAutofit fontScale="55000" lnSpcReduction="20000"/>
          </a:bodyPr>
          <a:lstStyle/>
          <a:p>
            <a:pPr algn="r" rtl="1">
              <a:buNone/>
            </a:pPr>
            <a:r>
              <a:rPr lang="ar-DZ" dirty="0" smtClean="0"/>
              <a:t>ويمكن </a:t>
            </a:r>
            <a:r>
              <a:rPr lang="ar-DZ" dirty="0" err="1" smtClean="0"/>
              <a:t>ادراج</a:t>
            </a:r>
            <a:r>
              <a:rPr lang="ar-DZ" dirty="0" smtClean="0"/>
              <a:t> هذا العنصر بنفس العنوان أو بعناوين أخرى كأن يكون ” </a:t>
            </a:r>
            <a:r>
              <a:rPr lang="ar-DZ" dirty="0" err="1" smtClean="0"/>
              <a:t>تموقع</a:t>
            </a:r>
            <a:r>
              <a:rPr lang="ar-DZ" dirty="0" smtClean="0"/>
              <a:t> دراستنا من الدراسة السابقة أو الدراسات السابقة“. كما </a:t>
            </a:r>
            <a:r>
              <a:rPr lang="ar-DZ" dirty="0" err="1" smtClean="0"/>
              <a:t>للباجث</a:t>
            </a:r>
            <a:r>
              <a:rPr lang="ar-DZ" dirty="0" smtClean="0"/>
              <a:t> حرية التعقيب بعد استعراض كل دراسة أو استكمال عملية عرض الدراسات السابقة ليقوم بالتعقيب عليها كليا.</a:t>
            </a:r>
          </a:p>
          <a:p>
            <a:pPr algn="r" rtl="1">
              <a:buNone/>
            </a:pPr>
            <a:r>
              <a:rPr lang="ar-DZ" b="1" dirty="0" smtClean="0"/>
              <a:t>ويتضمن عنصر التعقيب العناصر التالية:</a:t>
            </a:r>
            <a:endParaRPr lang="ar-DZ" b="1" dirty="0" smtClean="0"/>
          </a:p>
          <a:p>
            <a:pPr algn="r" rtl="1"/>
            <a:r>
              <a:rPr lang="ar-DZ" b="1" dirty="0" smtClean="0"/>
              <a:t>أوجه التشابه:</a:t>
            </a:r>
            <a:r>
              <a:rPr lang="ar-DZ" dirty="0" smtClean="0"/>
              <a:t> بين كيف يتقاطع بحثك مع الدراسات السابقة.</a:t>
            </a:r>
          </a:p>
          <a:p>
            <a:pPr algn="r" rtl="1"/>
            <a:r>
              <a:rPr lang="ar-DZ" b="1" dirty="0" smtClean="0"/>
              <a:t>أوجه الاختلاف:</a:t>
            </a:r>
            <a:r>
              <a:rPr lang="ar-DZ" dirty="0" smtClean="0"/>
              <a:t> اشرح كيف يختلف بحثك عن الدراسات السابقة، وما هي المساهمة الجديدة التي يقدمها.</a:t>
            </a:r>
          </a:p>
          <a:p>
            <a:pPr algn="r" rtl="1"/>
            <a:r>
              <a:rPr lang="ar-DZ" b="1" dirty="0" smtClean="0"/>
              <a:t>الفجوة البحثية:</a:t>
            </a:r>
            <a:r>
              <a:rPr lang="ar-DZ" dirty="0" smtClean="0"/>
              <a:t> أوضح بوضوح كيف يساهم بحثك في سد الفجوة البحثية التي </a:t>
            </a:r>
            <a:r>
              <a:rPr lang="ar-DZ" dirty="0" smtClean="0"/>
              <a:t>حددتها، بمعنى أن يكون </a:t>
            </a:r>
            <a:r>
              <a:rPr lang="ar-DZ" dirty="0" err="1" smtClean="0"/>
              <a:t>لك</a:t>
            </a:r>
            <a:r>
              <a:rPr lang="ar-DZ" dirty="0" smtClean="0"/>
              <a:t> القدرة في إيجاد نقطة أو نقاط لم تتطرق إليها الدراسة السابقة وتكون </a:t>
            </a:r>
            <a:r>
              <a:rPr lang="ar-DZ" dirty="0" err="1" smtClean="0"/>
              <a:t>لك</a:t>
            </a:r>
            <a:r>
              <a:rPr lang="ar-DZ" dirty="0" smtClean="0"/>
              <a:t> فرصة سد تلك الفجوة.</a:t>
            </a:r>
          </a:p>
          <a:p>
            <a:pPr algn="r" rtl="1">
              <a:buNone/>
            </a:pPr>
            <a:r>
              <a:rPr lang="ar-DZ" dirty="0" smtClean="0"/>
              <a:t>ومن السلبيات التي نجدها في استعراض التعقيب هو أن الباحث أو الطالب يقوم بعملية نقد وهو ليس أهلا لذلك، كما قد لا يجد ما </a:t>
            </a:r>
            <a:r>
              <a:rPr lang="ar-DZ" dirty="0" err="1" smtClean="0"/>
              <a:t>يكنبه</a:t>
            </a:r>
            <a:r>
              <a:rPr lang="ar-DZ" dirty="0" smtClean="0"/>
              <a:t> في هذا العنصر سوى سطر أو سطرين لوجوب عملية التعقيب، وكل ذلك يكون نتيجة عدم الجدية واعتبار عنصر الدراسات السابقة محطة يجب المرور عليها، والصحيح أنها محطة مهمة لفهم وتدعيم بحثك والاستفادة والاستزادة إذا ما تم قراءة تلك الدراسات بتأني وروية حتى وإن استعرضنا دراسة واحدة أو </a:t>
            </a:r>
            <a:r>
              <a:rPr lang="ar-DZ" smtClean="0"/>
              <a:t>اثنتينز</a:t>
            </a:r>
            <a:endParaRPr lang="ar-DZ" dirty="0" smtClean="0"/>
          </a:p>
          <a:p>
            <a:pPr algn="r" rtl="1">
              <a:buNone/>
            </a:pPr>
            <a:endParaRPr lang="fr-F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étro">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Mé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é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65</TotalTime>
  <Words>805</Words>
  <Application>Microsoft Office PowerPoint</Application>
  <PresentationFormat>Affichage à l'écran (4:3)</PresentationFormat>
  <Paragraphs>33</Paragraphs>
  <Slides>8</Slides>
  <Notes>0</Notes>
  <HiddenSlides>0</HiddenSlides>
  <MMClips>0</MMClips>
  <ScaleCrop>false</ScaleCrop>
  <HeadingPairs>
    <vt:vector size="4" baseType="variant">
      <vt:variant>
        <vt:lpstr>Thème</vt:lpstr>
      </vt:variant>
      <vt:variant>
        <vt:i4>1</vt:i4>
      </vt:variant>
      <vt:variant>
        <vt:lpstr>Titres des diapositives</vt:lpstr>
      </vt:variant>
      <vt:variant>
        <vt:i4>8</vt:i4>
      </vt:variant>
    </vt:vector>
  </HeadingPairs>
  <TitlesOfParts>
    <vt:vector size="9" baseType="lpstr">
      <vt:lpstr>Métro</vt:lpstr>
      <vt:lpstr>الدراسات السابقة</vt:lpstr>
      <vt:lpstr>تمهيد</vt:lpstr>
      <vt:lpstr>التفرقة بين الدراسات المطابقة والدراسات المشابهة</vt:lpstr>
      <vt:lpstr>أهمية الدراسات السابقة </vt:lpstr>
      <vt:lpstr>ترتيب عرض الدراسات السابقة</vt:lpstr>
      <vt:lpstr>خطوات عرض الدراسات السابقة</vt:lpstr>
      <vt:lpstr>خطوات عرض الدراسة السابقة</vt:lpstr>
      <vt:lpstr>التعقيب على الدراسات السابقة</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الدراسات السابقة</dc:title>
  <dc:creator>koussa</dc:creator>
  <cp:lastModifiedBy>koussa</cp:lastModifiedBy>
  <cp:revision>8</cp:revision>
  <dcterms:created xsi:type="dcterms:W3CDTF">2025-01-02T20:04:07Z</dcterms:created>
  <dcterms:modified xsi:type="dcterms:W3CDTF">2025-01-02T21:10:04Z</dcterms:modified>
</cp:coreProperties>
</file>