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71" r:id="rId9"/>
    <p:sldId id="262" r:id="rId10"/>
    <p:sldId id="263" r:id="rId11"/>
  </p:sldIdLst>
  <p:sldSz cx="9144000" cy="6858000" type="screen4x3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60"/>
  </p:normalViewPr>
  <p:slideViewPr>
    <p:cSldViewPr>
      <p:cViewPr varScale="1">
        <p:scale>
          <a:sx n="57" d="100"/>
          <a:sy n="57" d="100"/>
        </p:scale>
        <p:origin x="-3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294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D48DA-A797-44FD-B73B-BFCAA017CFB6}" type="datetimeFigureOut">
              <a:rPr lang="fr-FR" smtClean="0"/>
              <a:pPr/>
              <a:t>04/03/2018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F2C3D-6D9D-4FD3-BE07-3DC90D588B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Un nom : </a:t>
            </a:r>
            <a:r>
              <a:rPr lang="ar-DZ" dirty="0" smtClean="0"/>
              <a:t>الولد مريض </a:t>
            </a:r>
            <a:r>
              <a:rPr lang="fr-FR" dirty="0" smtClean="0"/>
              <a:t> = l’enfant est malade  / Un pronom: </a:t>
            </a:r>
            <a:r>
              <a:rPr lang="ar-DZ" dirty="0" smtClean="0"/>
              <a:t>أنا الأديب </a:t>
            </a:r>
            <a:r>
              <a:rPr lang="fr-FR" dirty="0" smtClean="0"/>
              <a:t> = je suis l’écrivain.  / Phrase verbale:  </a:t>
            </a:r>
            <a:r>
              <a:rPr lang="ar-DZ" dirty="0" smtClean="0"/>
              <a:t>الجندي قتله العدو</a:t>
            </a:r>
            <a:r>
              <a:rPr lang="fr-FR" dirty="0" smtClean="0"/>
              <a:t>=</a:t>
            </a:r>
            <a:r>
              <a:rPr lang="fr-FR" baseline="0" dirty="0" smtClean="0"/>
              <a:t> L’ennemi a tué le soldat. / Phrase nominale: </a:t>
            </a:r>
            <a:r>
              <a:rPr lang="ar-DZ" baseline="0" dirty="0" smtClean="0"/>
              <a:t>الحديقة أزهارها جميلة</a:t>
            </a:r>
            <a:r>
              <a:rPr lang="fr-FR" baseline="0" dirty="0" smtClean="0"/>
              <a:t> = Les fleurs du jardin sont belles. / Loc. nominale: </a:t>
            </a:r>
            <a:r>
              <a:rPr lang="ar-DZ" baseline="0" dirty="0" smtClean="0"/>
              <a:t>هي في البيت </a:t>
            </a:r>
            <a:r>
              <a:rPr lang="fr-FR" baseline="0" dirty="0" smtClean="0"/>
              <a:t>= elle est à la maison.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F2C3D-6D9D-4FD3-BE07-3DC90D588B6B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DZ" dirty="0" smtClean="0"/>
              <a:t>ركب الفارس </a:t>
            </a:r>
            <a:r>
              <a:rPr lang="fr-FR" baseline="0" dirty="0" smtClean="0"/>
              <a:t>= le cavalier est monté à cheval. Le plus important , c’est l’action de monter à cheval.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F2C3D-6D9D-4FD3-BE07-3DC90D588B6B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B7CF1D-7D5E-4B7F-9B29-CD2C5BFEEF26}" type="datetimeFigureOut">
              <a:rPr lang="fr-FR" smtClean="0"/>
              <a:pPr/>
              <a:t>04/03/2018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C4FDC9-3329-4E25-9444-9459FA5DF2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7CF1D-7D5E-4B7F-9B29-CD2C5BFEEF26}" type="datetimeFigureOut">
              <a:rPr lang="fr-FR" smtClean="0"/>
              <a:pPr/>
              <a:t>04/03/2018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4FDC9-3329-4E25-9444-9459FA5DF2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7CF1D-7D5E-4B7F-9B29-CD2C5BFEEF26}" type="datetimeFigureOut">
              <a:rPr lang="fr-FR" smtClean="0"/>
              <a:pPr/>
              <a:t>04/03/2018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4FDC9-3329-4E25-9444-9459FA5DF2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7CF1D-7D5E-4B7F-9B29-CD2C5BFEEF26}" type="datetimeFigureOut">
              <a:rPr lang="fr-FR" smtClean="0"/>
              <a:pPr/>
              <a:t>04/03/2018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4FDC9-3329-4E25-9444-9459FA5DF28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7CF1D-7D5E-4B7F-9B29-CD2C5BFEEF26}" type="datetimeFigureOut">
              <a:rPr lang="fr-FR" smtClean="0"/>
              <a:pPr/>
              <a:t>04/03/2018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4FDC9-3329-4E25-9444-9459FA5DF28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7CF1D-7D5E-4B7F-9B29-CD2C5BFEEF26}" type="datetimeFigureOut">
              <a:rPr lang="fr-FR" smtClean="0"/>
              <a:pPr/>
              <a:t>04/03/2018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4FDC9-3329-4E25-9444-9459FA5DF28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7CF1D-7D5E-4B7F-9B29-CD2C5BFEEF26}" type="datetimeFigureOut">
              <a:rPr lang="fr-FR" smtClean="0"/>
              <a:pPr/>
              <a:t>04/03/2018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4FDC9-3329-4E25-9444-9459FA5DF2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7CF1D-7D5E-4B7F-9B29-CD2C5BFEEF26}" type="datetimeFigureOut">
              <a:rPr lang="fr-FR" smtClean="0"/>
              <a:pPr/>
              <a:t>04/03/2018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4FDC9-3329-4E25-9444-9459FA5DF28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7CF1D-7D5E-4B7F-9B29-CD2C5BFEEF26}" type="datetimeFigureOut">
              <a:rPr lang="fr-FR" smtClean="0"/>
              <a:pPr/>
              <a:t>04/03/2018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4FDC9-3329-4E25-9444-9459FA5DF2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6B7CF1D-7D5E-4B7F-9B29-CD2C5BFEEF26}" type="datetimeFigureOut">
              <a:rPr lang="fr-FR" smtClean="0"/>
              <a:pPr/>
              <a:t>04/03/2018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C4FDC9-3329-4E25-9444-9459FA5DF2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B7CF1D-7D5E-4B7F-9B29-CD2C5BFEEF26}" type="datetimeFigureOut">
              <a:rPr lang="fr-FR" smtClean="0"/>
              <a:pPr/>
              <a:t>04/03/2018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C4FDC9-3329-4E25-9444-9459FA5DF28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6B7CF1D-7D5E-4B7F-9B29-CD2C5BFEEF26}" type="datetimeFigureOut">
              <a:rPr lang="fr-FR" smtClean="0"/>
              <a:pPr/>
              <a:t>04/03/2018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2C4FDC9-3329-4E25-9444-9459FA5DF2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4608512"/>
          </a:xfrm>
        </p:spPr>
        <p:txBody>
          <a:bodyPr>
            <a:normAutofit/>
          </a:bodyPr>
          <a:lstStyle/>
          <a:p>
            <a:r>
              <a:rPr lang="fr-FR" sz="6000" b="1" i="1" dirty="0" smtClean="0"/>
              <a:t>La Phrase Verbale et La Phrase Nominale</a:t>
            </a:r>
            <a:endParaRPr lang="fr-FR" sz="6000" b="1" i="1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En Arabe , on répète pour insister sur la durée, la manière ou l’intensité de l’action, tout en contribuant au rythme de la phrase. </a:t>
            </a:r>
          </a:p>
          <a:p>
            <a:r>
              <a:rPr lang="fr-FR" dirty="0" smtClean="0"/>
              <a:t>Deux verbes coordonnés, le 1</a:t>
            </a:r>
            <a:r>
              <a:rPr lang="fr-FR" baseline="30000" dirty="0" smtClean="0"/>
              <a:t>er</a:t>
            </a:r>
            <a:r>
              <a:rPr lang="fr-FR" dirty="0" smtClean="0"/>
              <a:t> sert d’auxiliaire au second et en complète le sens.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         Ex. : </a:t>
            </a:r>
            <a:r>
              <a:rPr lang="ar-DZ" dirty="0" smtClean="0"/>
              <a:t>فتجرأ واقترب </a:t>
            </a:r>
            <a:r>
              <a:rPr lang="ar-DZ" dirty="0" err="1" smtClean="0"/>
              <a:t>منه.</a:t>
            </a:r>
            <a:r>
              <a:rPr lang="ar-DZ" dirty="0" smtClean="0"/>
              <a:t> 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                  Il osa s’en approcher. </a:t>
            </a:r>
            <a:endParaRPr lang="ar-DZ" dirty="0" smtClean="0"/>
          </a:p>
          <a:p>
            <a:pPr>
              <a:buNone/>
            </a:pPr>
            <a:r>
              <a:rPr lang="ar-DZ" dirty="0" smtClean="0"/>
              <a:t>                   ثمّ عزمت فدخلت                      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                            Puis je décidai d’entrer .                       </a:t>
            </a:r>
            <a:endParaRPr lang="fr-FR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1403648" y="836712"/>
            <a:ext cx="201622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La  phrase en arabe 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5652120" y="908720"/>
            <a:ext cx="194421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La phrase en français </a:t>
            </a:r>
            <a:endParaRPr lang="fr-FR" dirty="0"/>
          </a:p>
        </p:txBody>
      </p:sp>
      <p:cxnSp>
        <p:nvCxnSpPr>
          <p:cNvPr id="10" name="Connecteur droit avec flèche 9"/>
          <p:cNvCxnSpPr/>
          <p:nvPr/>
        </p:nvCxnSpPr>
        <p:spPr>
          <a:xfrm flipH="1">
            <a:off x="1691680" y="1988840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rganigramme : Alternative 10"/>
          <p:cNvSpPr/>
          <p:nvPr/>
        </p:nvSpPr>
        <p:spPr>
          <a:xfrm>
            <a:off x="827584" y="2564904"/>
            <a:ext cx="1368152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Phrase verbale </a:t>
            </a:r>
            <a:endParaRPr lang="fr-FR" dirty="0"/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2843808" y="1988840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rganigramme : Alternative 13"/>
          <p:cNvSpPr/>
          <p:nvPr/>
        </p:nvSpPr>
        <p:spPr>
          <a:xfrm>
            <a:off x="2843808" y="2564904"/>
            <a:ext cx="1368152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Phrase nominale </a:t>
            </a:r>
            <a:endParaRPr lang="fr-FR" dirty="0"/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1331640" y="335699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contenu 2"/>
          <p:cNvSpPr>
            <a:spLocks noGrp="1"/>
          </p:cNvSpPr>
          <p:nvPr>
            <p:ph idx="1"/>
          </p:nvPr>
        </p:nvSpPr>
        <p:spPr>
          <a:xfrm>
            <a:off x="457200" y="5373216"/>
            <a:ext cx="8229600" cy="752947"/>
          </a:xfrm>
        </p:spPr>
        <p:txBody>
          <a:bodyPr>
            <a:normAutofit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3563888" y="335699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rganigramme : Alternative 21"/>
          <p:cNvSpPr/>
          <p:nvPr/>
        </p:nvSpPr>
        <p:spPr>
          <a:xfrm>
            <a:off x="323528" y="3861048"/>
            <a:ext cx="1944216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ar-DZ" dirty="0" err="1" smtClean="0"/>
              <a:t>فعل </a:t>
            </a:r>
            <a:r>
              <a:rPr lang="ar-DZ" dirty="0" smtClean="0"/>
              <a:t>+ </a:t>
            </a:r>
            <a:r>
              <a:rPr lang="ar-DZ" dirty="0" err="1" smtClean="0"/>
              <a:t>فاعـل </a:t>
            </a:r>
            <a:r>
              <a:rPr lang="ar-DZ" dirty="0" smtClean="0"/>
              <a:t>+ مفاعيل</a:t>
            </a:r>
            <a:endParaRPr lang="fr-FR" dirty="0"/>
          </a:p>
        </p:txBody>
      </p:sp>
      <p:sp>
        <p:nvSpPr>
          <p:cNvPr id="25" name="Organigramme : Alternative 24"/>
          <p:cNvSpPr/>
          <p:nvPr/>
        </p:nvSpPr>
        <p:spPr>
          <a:xfrm>
            <a:off x="3059832" y="3861048"/>
            <a:ext cx="1224136" cy="64807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ar-DZ" dirty="0" smtClean="0"/>
              <a:t>مبتدأ+خبر</a:t>
            </a:r>
            <a:endParaRPr lang="fr-FR" dirty="0"/>
          </a:p>
        </p:txBody>
      </p:sp>
      <p:sp>
        <p:nvSpPr>
          <p:cNvPr id="26" name="Flèche courbée vers la droite 25"/>
          <p:cNvSpPr/>
          <p:nvPr/>
        </p:nvSpPr>
        <p:spPr>
          <a:xfrm>
            <a:off x="683568" y="4581128"/>
            <a:ext cx="648072" cy="79208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7" name="Flèche courbée vers la gauche 26"/>
          <p:cNvSpPr/>
          <p:nvPr/>
        </p:nvSpPr>
        <p:spPr>
          <a:xfrm>
            <a:off x="3563888" y="4509120"/>
            <a:ext cx="648072" cy="8640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1331640" y="4941168"/>
            <a:ext cx="216024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Les deux types ont un sens complet </a:t>
            </a:r>
            <a:endParaRPr lang="fr-FR" dirty="0"/>
          </a:p>
        </p:txBody>
      </p:sp>
      <p:sp>
        <p:nvSpPr>
          <p:cNvPr id="31" name="Organigramme : Alternative 30"/>
          <p:cNvSpPr/>
          <p:nvPr/>
        </p:nvSpPr>
        <p:spPr>
          <a:xfrm>
            <a:off x="4932040" y="2564904"/>
            <a:ext cx="1368152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Phrase verbale </a:t>
            </a:r>
            <a:endParaRPr lang="fr-FR" dirty="0"/>
          </a:p>
        </p:txBody>
      </p:sp>
      <p:sp>
        <p:nvSpPr>
          <p:cNvPr id="32" name="Organigramme : Alternative 31"/>
          <p:cNvSpPr/>
          <p:nvPr/>
        </p:nvSpPr>
        <p:spPr>
          <a:xfrm>
            <a:off x="7092280" y="2492896"/>
            <a:ext cx="1368152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Phrase averbale </a:t>
            </a:r>
            <a:endParaRPr lang="fr-FR" dirty="0"/>
          </a:p>
        </p:txBody>
      </p:sp>
      <p:cxnSp>
        <p:nvCxnSpPr>
          <p:cNvPr id="34" name="Connecteur droit avec flèche 33"/>
          <p:cNvCxnSpPr/>
          <p:nvPr/>
        </p:nvCxnSpPr>
        <p:spPr>
          <a:xfrm flipH="1">
            <a:off x="5940152" y="1916832"/>
            <a:ext cx="36004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>
            <a:off x="7164288" y="1844824"/>
            <a:ext cx="57606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>
            <a:off x="7812360" y="328498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>
            <a:off x="5580112" y="335699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rganigramme : Alternative 38"/>
          <p:cNvSpPr/>
          <p:nvPr/>
        </p:nvSpPr>
        <p:spPr>
          <a:xfrm>
            <a:off x="5076056" y="3717032"/>
            <a:ext cx="1080120" cy="50405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fr-FR" dirty="0" smtClean="0"/>
              <a:t>S + V+ C</a:t>
            </a:r>
            <a:endParaRPr lang="fr-FR" dirty="0"/>
          </a:p>
        </p:txBody>
      </p:sp>
      <p:sp>
        <p:nvSpPr>
          <p:cNvPr id="41" name="Organigramme : Alternative 40"/>
          <p:cNvSpPr/>
          <p:nvPr/>
        </p:nvSpPr>
        <p:spPr>
          <a:xfrm>
            <a:off x="6804248" y="3789040"/>
            <a:ext cx="2016224" cy="151216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fr-FR" dirty="0" smtClean="0"/>
              <a:t>Une phrase qui ne contient pas de verbe principal </a:t>
            </a:r>
            <a:endParaRPr lang="fr-FR" dirty="0"/>
          </a:p>
        </p:txBody>
      </p:sp>
      <p:cxnSp>
        <p:nvCxnSpPr>
          <p:cNvPr id="43" name="Connecteur droit avec flèche 42"/>
          <p:cNvCxnSpPr/>
          <p:nvPr/>
        </p:nvCxnSpPr>
        <p:spPr>
          <a:xfrm>
            <a:off x="5580112" y="429309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rganigramme : Alternative 43"/>
          <p:cNvSpPr/>
          <p:nvPr/>
        </p:nvSpPr>
        <p:spPr>
          <a:xfrm>
            <a:off x="4572000" y="4581128"/>
            <a:ext cx="2160240" cy="122413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fr-FR" dirty="0" smtClean="0"/>
              <a:t>Significative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+ </a:t>
            </a:r>
          </a:p>
          <a:p>
            <a:pPr>
              <a:buNone/>
            </a:pPr>
            <a:r>
              <a:rPr lang="fr-FR" dirty="0" smtClean="0"/>
              <a:t>Simple / complexe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 animBg="1"/>
      <p:bldP spid="14" grpId="0" animBg="1"/>
      <p:bldP spid="25" grpId="0" animBg="1"/>
      <p:bldP spid="26" grpId="0" animBg="1"/>
      <p:bldP spid="27" grpId="0" animBg="1"/>
      <p:bldP spid="28" grpId="0" animBg="1"/>
      <p:bldP spid="31" grpId="0" animBg="1"/>
      <p:bldP spid="32" grpId="0" animBg="1"/>
      <p:bldP spid="39" grpId="0" animBg="1"/>
      <p:bldP spid="41" grpId="0" animBg="1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66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fr-FR" dirty="0" smtClean="0"/>
              <a:t> Une phrase  averbale ne contient pas un verbe. Ex.: </a:t>
            </a:r>
          </a:p>
          <a:p>
            <a:pPr>
              <a:buNone/>
            </a:pPr>
            <a:r>
              <a:rPr lang="fr-FR" dirty="0" smtClean="0"/>
              <a:t>                         - Attention! </a:t>
            </a:r>
          </a:p>
          <a:p>
            <a:pPr>
              <a:buNone/>
            </a:pPr>
            <a:r>
              <a:rPr lang="fr-FR" dirty="0" smtClean="0"/>
              <a:t>                         - Ah! Les femmes!     </a:t>
            </a:r>
          </a:p>
          <a:p>
            <a:pPr>
              <a:buNone/>
            </a:pPr>
            <a:r>
              <a:rPr lang="fr-FR" dirty="0" smtClean="0"/>
              <a:t>    </a:t>
            </a:r>
          </a:p>
          <a:p>
            <a:pPr>
              <a:buFont typeface="Arial" charset="0"/>
              <a:buChar char="•"/>
            </a:pPr>
            <a:r>
              <a:rPr lang="fr-FR" dirty="0" smtClean="0"/>
              <a:t>Une phrase averbale peut contenir un verbe, mais c’est le verbe d’une proposition subordonnée.  </a:t>
            </a:r>
          </a:p>
          <a:p>
            <a:pPr>
              <a:buNone/>
            </a:pPr>
            <a:r>
              <a:rPr lang="fr-FR" dirty="0" smtClean="0"/>
              <a:t>  Ex.: - A droite, la porte d’entrée et une fenêtre dont les volets sont clos. (</a:t>
            </a:r>
            <a:r>
              <a:rPr lang="fr-FR" dirty="0" err="1"/>
              <a:t>S</a:t>
            </a:r>
            <a:r>
              <a:rPr lang="fr-FR" dirty="0" err="1" smtClean="0"/>
              <a:t>arter</a:t>
            </a:r>
            <a:r>
              <a:rPr lang="fr-FR" dirty="0" smtClean="0"/>
              <a:t>)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- Heureux celui qui peut d’une aile vigoureuse s’élancer vers les champs lumineux et sereins!  </a:t>
            </a:r>
          </a:p>
          <a:p>
            <a:endParaRPr lang="fr-FR" dirty="0" smtClean="0"/>
          </a:p>
          <a:p>
            <a:pPr>
              <a:buFont typeface="Arial" charset="0"/>
              <a:buChar char="•"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« La porte ouverte » </a:t>
            </a:r>
          </a:p>
          <a:p>
            <a:pPr>
              <a:buNone/>
            </a:pPr>
            <a:r>
              <a:rPr lang="fr-FR" dirty="0" smtClean="0"/>
              <a:t>   « Une porte ouverte »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La phrase averbale est souvent appelée</a:t>
            </a:r>
          </a:p>
          <a:p>
            <a:pPr>
              <a:buNone/>
            </a:pPr>
            <a:r>
              <a:rPr lang="fr-FR" dirty="0" smtClean="0"/>
              <a:t> «incomplète ». </a:t>
            </a:r>
          </a:p>
          <a:p>
            <a:pPr>
              <a:buNone/>
            </a:pPr>
            <a:r>
              <a:rPr lang="fr-FR" dirty="0" smtClean="0"/>
              <a:t>          En français, la forme ordinaire est la phrase verbale.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On peut coordonner une phrase verbale et une autre averbale. </a:t>
            </a:r>
            <a:endParaRPr lang="fr-FR" dirty="0"/>
          </a:p>
          <a:p>
            <a:pPr>
              <a:buNone/>
            </a:pPr>
            <a:r>
              <a:rPr lang="fr-FR" dirty="0" smtClean="0"/>
              <a:t>      Ex. : Répondras-tu ou non?  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Remarques : </a:t>
            </a:r>
            <a:endParaRPr lang="fr-FR" dirty="0"/>
          </a:p>
        </p:txBody>
      </p:sp>
      <p:sp>
        <p:nvSpPr>
          <p:cNvPr id="4" name="Accolade fermante 3"/>
          <p:cNvSpPr/>
          <p:nvPr/>
        </p:nvSpPr>
        <p:spPr>
          <a:xfrm>
            <a:off x="4572000" y="1844824"/>
            <a:ext cx="432048" cy="7200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572000" y="1844824"/>
            <a:ext cx="303219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Des locutions </a:t>
            </a:r>
            <a:endParaRPr lang="fr-FR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Flèche droite 5"/>
          <p:cNvSpPr/>
          <p:nvPr/>
        </p:nvSpPr>
        <p:spPr>
          <a:xfrm>
            <a:off x="755576" y="4077072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755576" y="4797152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43891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 </a:t>
            </a:r>
            <a:endParaRPr lang="ar-DZ" dirty="0" smtClean="0"/>
          </a:p>
          <a:p>
            <a:pPr>
              <a:buNone/>
            </a:pPr>
            <a:endParaRPr lang="ar-DZ" dirty="0" smtClean="0"/>
          </a:p>
          <a:p>
            <a:pPr>
              <a:buNone/>
            </a:pPr>
            <a:r>
              <a:rPr lang="fr-FR" dirty="0" smtClean="0"/>
              <a:t>                                                                                      loc.</a:t>
            </a:r>
          </a:p>
          <a:p>
            <a:pPr>
              <a:buNone/>
            </a:pPr>
            <a:r>
              <a:rPr lang="fr-FR" dirty="0" smtClean="0"/>
              <a:t>                                                                                   nominale</a:t>
            </a:r>
            <a:endParaRPr lang="ar-DZ" dirty="0" smtClean="0"/>
          </a:p>
          <a:p>
            <a:pPr>
              <a:buNone/>
            </a:pPr>
            <a:r>
              <a:rPr lang="fr-FR" dirty="0" smtClean="0"/>
              <a:t>  un nom      un pronom              Nom/adj.      Ph. Verbale</a:t>
            </a:r>
          </a:p>
          <a:p>
            <a:pPr>
              <a:buNone/>
            </a:pPr>
            <a:r>
              <a:rPr lang="fr-FR" dirty="0" smtClean="0"/>
              <a:t>                                                                    Ph. nominale.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Formes de la Phrase Arabe : 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3059832" y="1988840"/>
            <a:ext cx="2880320" cy="72008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Phrase nominale:</a:t>
            </a:r>
            <a:endParaRPr lang="fr-FR" dirty="0"/>
          </a:p>
        </p:txBody>
      </p:sp>
      <p:cxnSp>
        <p:nvCxnSpPr>
          <p:cNvPr id="6" name="Connecteur droit avec flèche 5"/>
          <p:cNvCxnSpPr>
            <a:stCxn id="4" idx="3"/>
          </p:cNvCxnSpPr>
          <p:nvPr/>
        </p:nvCxnSpPr>
        <p:spPr>
          <a:xfrm flipH="1">
            <a:off x="2483768" y="2603467"/>
            <a:ext cx="997877" cy="5375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>
            <a:stCxn id="4" idx="5"/>
          </p:cNvCxnSpPr>
          <p:nvPr/>
        </p:nvCxnSpPr>
        <p:spPr>
          <a:xfrm>
            <a:off x="5518339" y="2603467"/>
            <a:ext cx="1069885" cy="4654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à coins arrondis 8"/>
          <p:cNvSpPr/>
          <p:nvPr/>
        </p:nvSpPr>
        <p:spPr>
          <a:xfrm>
            <a:off x="1619672" y="3212976"/>
            <a:ext cx="1224136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600" dirty="0" smtClean="0"/>
              <a:t>مبتدأ</a:t>
            </a:r>
            <a:endParaRPr lang="fr-FR" sz="3600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6012160" y="3140968"/>
            <a:ext cx="1224136" cy="5760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600" dirty="0" smtClean="0"/>
              <a:t>خبر</a:t>
            </a:r>
            <a:endParaRPr lang="fr-FR" sz="3600" dirty="0"/>
          </a:p>
        </p:txBody>
      </p:sp>
      <p:cxnSp>
        <p:nvCxnSpPr>
          <p:cNvPr id="12" name="Connecteur droit avec flèche 11"/>
          <p:cNvCxnSpPr/>
          <p:nvPr/>
        </p:nvCxnSpPr>
        <p:spPr>
          <a:xfrm flipH="1">
            <a:off x="1403648" y="3861048"/>
            <a:ext cx="57606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2483768" y="3861048"/>
            <a:ext cx="43204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7236296" y="3573016"/>
            <a:ext cx="36004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7092280" y="3789040"/>
            <a:ext cx="64807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6660232" y="3861048"/>
            <a:ext cx="86409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>
            <a:off x="5868144" y="3789040"/>
            <a:ext cx="57606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 build="p" animBg="1"/>
      <p:bldP spid="9" grpId="0" build="p" animBg="1"/>
      <p:bldP spid="10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Il s’agit d’attribuer une action à une personne ou à une chose. </a:t>
            </a:r>
          </a:p>
          <a:p>
            <a:r>
              <a:rPr lang="fr-FR" dirty="0" smtClean="0"/>
              <a:t>Le nom ainsi mis en 1</a:t>
            </a:r>
            <a:r>
              <a:rPr lang="fr-FR" baseline="30000" dirty="0" smtClean="0"/>
              <a:t>ère</a:t>
            </a:r>
            <a:r>
              <a:rPr lang="fr-FR" dirty="0" smtClean="0"/>
              <a:t> place répond à la question: « Que dire de telle personne ou de telle chose? » </a:t>
            </a:r>
          </a:p>
          <a:p>
            <a:r>
              <a:rPr lang="fr-FR" dirty="0" smtClean="0"/>
              <a:t>Ex. : </a:t>
            </a:r>
            <a:r>
              <a:rPr lang="ar-DZ" dirty="0" smtClean="0"/>
              <a:t>قتل جواد الفارس           الفارس قتل جواده       </a:t>
            </a:r>
          </a:p>
          <a:p>
            <a:pPr>
              <a:buNone/>
            </a:pPr>
            <a:r>
              <a:rPr lang="fr-FR" dirty="0" smtClean="0"/>
              <a:t>               Le cheval du cavalier a été tué. </a:t>
            </a:r>
          </a:p>
          <a:p>
            <a:pPr>
              <a:buNone/>
            </a:pPr>
            <a:r>
              <a:rPr lang="fr-FR" dirty="0" smtClean="0"/>
              <a:t>               Le cavalier, son cheval a été tué. </a:t>
            </a:r>
          </a:p>
          <a:p>
            <a:pPr>
              <a:buNone/>
            </a:pPr>
            <a:r>
              <a:rPr lang="fr-FR" dirty="0" smtClean="0"/>
              <a:t>= C’est le sujet qui nous intéresse. </a:t>
            </a:r>
            <a:endParaRPr lang="ar-DZ" dirty="0" smtClean="0"/>
          </a:p>
          <a:p>
            <a:pPr>
              <a:buNone/>
            </a:pPr>
            <a:r>
              <a:rPr lang="ar-DZ" dirty="0" smtClean="0"/>
              <a:t>   </a:t>
            </a:r>
            <a:endParaRPr lang="fr-F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r>
              <a:rPr lang="ar-DZ" dirty="0" err="1" smtClean="0"/>
              <a:t>فعل </a:t>
            </a:r>
            <a:r>
              <a:rPr lang="ar-DZ" dirty="0" smtClean="0"/>
              <a:t>+ </a:t>
            </a:r>
            <a:r>
              <a:rPr lang="ar-DZ" dirty="0" err="1" smtClean="0"/>
              <a:t>فاعل </a:t>
            </a:r>
            <a:r>
              <a:rPr lang="ar-DZ" dirty="0" smtClean="0"/>
              <a:t>+ مفاعيل        </a:t>
            </a:r>
            <a:endParaRPr lang="fr-FR" dirty="0" smtClean="0"/>
          </a:p>
          <a:p>
            <a:pPr>
              <a:buNone/>
            </a:pPr>
            <a:r>
              <a:rPr lang="ar-DZ" dirty="0" smtClean="0"/>
              <a:t>  </a:t>
            </a:r>
            <a:endParaRPr lang="fr-FR" dirty="0" smtClean="0"/>
          </a:p>
          <a:p>
            <a:r>
              <a:rPr lang="fr-FR" dirty="0" smtClean="0"/>
              <a:t> Le verbe, toujours énoncé en tête de phrase, marque une action (ou un état) qui se suffit à elle-même, la mention du sujet et des compléments n’est que secondaire.  </a:t>
            </a:r>
          </a:p>
          <a:p>
            <a:r>
              <a:rPr lang="fr-FR" dirty="0" smtClean="0"/>
              <a:t>Le verbe a une grande valeur dans la phrase. </a:t>
            </a:r>
          </a:p>
          <a:p>
            <a:r>
              <a:rPr lang="fr-FR" dirty="0" smtClean="0"/>
              <a:t>La phrase verbale est la plus employée en arabe, notamment dans les récits (elle donne l’impression de vie et de mouvement).  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phrase verbale :  </a:t>
            </a:r>
            <a:endParaRPr lang="fr-FR" dirty="0"/>
          </a:p>
        </p:txBody>
      </p:sp>
      <p:sp>
        <p:nvSpPr>
          <p:cNvPr id="4" name="Flèche vers le bas 3"/>
          <p:cNvSpPr/>
          <p:nvPr/>
        </p:nvSpPr>
        <p:spPr>
          <a:xfrm>
            <a:off x="2195736" y="2060848"/>
            <a:ext cx="129614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2861672"/>
          </a:xfrm>
        </p:spPr>
        <p:txBody>
          <a:bodyPr>
            <a:normAutofit/>
          </a:bodyPr>
          <a:lstStyle/>
          <a:p>
            <a:r>
              <a:rPr lang="fr-FR" dirty="0" smtClean="0"/>
              <a:t>En français, le verbe est souvent accompagné d’un adverbe qui en modifie le sens. </a:t>
            </a:r>
          </a:p>
          <a:p>
            <a:r>
              <a:rPr lang="fr-FR" dirty="0" smtClean="0"/>
              <a:t>En arabe, un verbe bien choisi peut ,à lui seul, rendre le sens du verbe et de l’adverbe en français. </a:t>
            </a:r>
          </a:p>
          <a:p>
            <a:r>
              <a:rPr lang="fr-FR" dirty="0" smtClean="0"/>
              <a:t>Il a bien fait son travail = </a:t>
            </a:r>
            <a:r>
              <a:rPr lang="ar-DZ" dirty="0" smtClean="0"/>
              <a:t>أجاد عمله </a:t>
            </a:r>
            <a:r>
              <a:rPr lang="fr-FR" dirty="0" smtClean="0"/>
              <a:t> </a:t>
            </a:r>
            <a:r>
              <a:rPr lang="ar-DZ" dirty="0" smtClean="0"/>
              <a:t> 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remarques </a:t>
            </a:r>
            <a:endParaRPr lang="fr-F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Arabe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Français 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L’arabe utilise de préférence la phrase verbale. </a:t>
                      </a:r>
                    </a:p>
                    <a:p>
                      <a:r>
                        <a:rPr lang="ar-DZ" dirty="0" smtClean="0"/>
                        <a:t>ضاقت عليكم الأرض بما </a:t>
                      </a:r>
                      <a:r>
                        <a:rPr lang="ar-DZ" dirty="0" err="1" smtClean="0">
                          <a:solidFill>
                            <a:srgbClr val="FF0000"/>
                          </a:solidFill>
                        </a:rPr>
                        <a:t>رحبت</a:t>
                      </a:r>
                      <a:r>
                        <a:rPr lang="ar-DZ" dirty="0" err="1" smtClean="0"/>
                        <a:t> .</a:t>
                      </a:r>
                      <a:r>
                        <a:rPr lang="ar-DZ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 français a tendance d’utiliser la forme nominale. </a:t>
                      </a:r>
                    </a:p>
                    <a:p>
                      <a:r>
                        <a:rPr lang="fr-FR" dirty="0" smtClean="0"/>
                        <a:t>La terre est étroite pour vous , </a:t>
                      </a:r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malgré son étendue.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Remarques stylistiques sur la phrase verbale 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467544" y="3645024"/>
          <a:ext cx="8208912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 La phrase arabe répète les verbes </a:t>
                      </a:r>
                    </a:p>
                    <a:p>
                      <a:r>
                        <a:rPr lang="fr-FR" dirty="0" smtClean="0"/>
                        <a:t>     Ex.:</a:t>
                      </a:r>
                      <a:r>
                        <a:rPr lang="fr-FR" baseline="0" dirty="0" smtClean="0"/>
                        <a:t> </a:t>
                      </a:r>
                    </a:p>
                    <a:p>
                      <a:pPr algn="ctr"/>
                      <a:r>
                        <a:rPr lang="fr-FR" baseline="0" dirty="0" smtClean="0"/>
                        <a:t>   </a:t>
                      </a:r>
                      <a:r>
                        <a:rPr lang="ar-DZ" baseline="0" dirty="0" smtClean="0"/>
                        <a:t>فخرج بمن خرج</a:t>
                      </a:r>
                    </a:p>
                    <a:p>
                      <a:pPr algn="ctr"/>
                      <a:r>
                        <a:rPr lang="ar-DZ" baseline="0" dirty="0" smtClean="0"/>
                        <a:t>          صار ما صار                </a:t>
                      </a:r>
                    </a:p>
                    <a:p>
                      <a:pPr algn="ctr"/>
                      <a:r>
                        <a:rPr lang="ar-DZ" baseline="0" dirty="0" smtClean="0"/>
                        <a:t>قالت العرب فيما تقول </a:t>
                      </a:r>
                      <a:endParaRPr lang="fr-FR" baseline="0" dirty="0" smtClean="0"/>
                    </a:p>
                    <a:p>
                      <a:pPr algn="ctr"/>
                      <a:r>
                        <a:rPr lang="ar-DZ" baseline="0" dirty="0" smtClean="0"/>
                        <a:t>      </a:t>
                      </a:r>
                    </a:p>
                    <a:p>
                      <a:pPr algn="ctr"/>
                      <a:r>
                        <a:rPr lang="ar-DZ" baseline="0" dirty="0" smtClean="0"/>
                        <a:t>فصحت </a:t>
                      </a:r>
                      <a:r>
                        <a:rPr lang="ar-DZ" baseline="0" dirty="0" err="1" smtClean="0"/>
                        <a:t>بهم : </a:t>
                      </a:r>
                      <a:r>
                        <a:rPr lang="ar-DZ" baseline="0" dirty="0" smtClean="0"/>
                        <a:t>” الغوث الغوث، </a:t>
                      </a:r>
                      <a:r>
                        <a:rPr lang="ar-DZ" baseline="0" dirty="0" err="1" smtClean="0"/>
                        <a:t>الحقوني </a:t>
                      </a:r>
                      <a:r>
                        <a:rPr lang="ar-DZ" baseline="0" dirty="0" smtClean="0"/>
                        <a:t>، </a:t>
                      </a:r>
                      <a:r>
                        <a:rPr lang="ar-DZ" baseline="0" dirty="0" err="1" smtClean="0"/>
                        <a:t>ادركوني“  </a:t>
                      </a:r>
                      <a:r>
                        <a:rPr lang="ar-DZ" baseline="0" dirty="0" smtClean="0"/>
                        <a:t>(الاغاني</a:t>
                      </a:r>
                      <a:r>
                        <a:rPr lang="ar-DZ" baseline="0" dirty="0" err="1" smtClean="0"/>
                        <a:t>)</a:t>
                      </a:r>
                      <a:r>
                        <a:rPr lang="ar-DZ" baseline="0" dirty="0" smtClean="0"/>
                        <a:t> </a:t>
                      </a:r>
                    </a:p>
                    <a:p>
                      <a:pPr algn="ctr"/>
                      <a:r>
                        <a:rPr lang="ar-DZ" dirty="0" smtClean="0"/>
                        <a:t>ثارت ثائرته</a:t>
                      </a:r>
                      <a:r>
                        <a:rPr lang="fr-FR" dirty="0" smtClean="0"/>
                        <a:t>    </a:t>
                      </a:r>
                      <a:r>
                        <a:rPr lang="ar-DZ" dirty="0" smtClean="0"/>
                        <a:t> 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la répétition est un défaut </a:t>
                      </a:r>
                    </a:p>
                    <a:p>
                      <a:r>
                        <a:rPr lang="ar-DZ" dirty="0" smtClean="0"/>
                        <a:t> 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 Il partit avec les gens</a:t>
                      </a:r>
                      <a:r>
                        <a:rPr lang="fr-FR" baseline="0" dirty="0" smtClean="0"/>
                        <a:t> que l’on sait. </a:t>
                      </a:r>
                    </a:p>
                    <a:p>
                      <a:r>
                        <a:rPr lang="fr-FR" baseline="0" dirty="0" smtClean="0"/>
                        <a:t> C’est ainsi, on n’y peut rien. </a:t>
                      </a:r>
                    </a:p>
                    <a:p>
                      <a:r>
                        <a:rPr lang="fr-FR" baseline="0" dirty="0" smtClean="0"/>
                        <a:t>  Les Arabes ont dit , entre autres choses, …  </a:t>
                      </a:r>
                    </a:p>
                    <a:p>
                      <a:r>
                        <a:rPr lang="fr-FR" baseline="0" dirty="0" smtClean="0"/>
                        <a:t>  Je leur crias: «  Au secours! à l’aide! A moi! Sauvez-moi! » </a:t>
                      </a:r>
                    </a:p>
                    <a:p>
                      <a:r>
                        <a:rPr lang="fr-FR" baseline="0" dirty="0" smtClean="0"/>
                        <a:t>   </a:t>
                      </a:r>
                      <a:r>
                        <a:rPr lang="fr-FR" dirty="0" smtClean="0"/>
                        <a:t>Il</a:t>
                      </a:r>
                      <a:r>
                        <a:rPr lang="fr-FR" baseline="0" dirty="0" smtClean="0"/>
                        <a:t> est hors de lui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628</TotalTime>
  <Words>729</Words>
  <Application>Microsoft Office PowerPoint</Application>
  <PresentationFormat>Affichage à l'écran (4:3)</PresentationFormat>
  <Paragraphs>101</Paragraphs>
  <Slides>10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Rotonde</vt:lpstr>
      <vt:lpstr>La Phrase Verbale et La Phrase Nominale</vt:lpstr>
      <vt:lpstr>Diapositive 2</vt:lpstr>
      <vt:lpstr>Diapositive 3</vt:lpstr>
      <vt:lpstr>Remarques : </vt:lpstr>
      <vt:lpstr>Les Formes de la Phrase Arabe : </vt:lpstr>
      <vt:lpstr>Diapositive 6</vt:lpstr>
      <vt:lpstr>La phrase verbale :  </vt:lpstr>
      <vt:lpstr>Quelques remarques </vt:lpstr>
      <vt:lpstr>Remarques stylistiques sur la phrase verbale 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Phrase Verbale et La Phrase Nominale</dc:title>
  <dc:creator>ecs</dc:creator>
  <cp:lastModifiedBy>ecs</cp:lastModifiedBy>
  <cp:revision>51</cp:revision>
  <dcterms:created xsi:type="dcterms:W3CDTF">2017-03-04T17:32:15Z</dcterms:created>
  <dcterms:modified xsi:type="dcterms:W3CDTF">2018-03-04T22:13:12Z</dcterms:modified>
</cp:coreProperties>
</file>