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4" r:id="rId7"/>
    <p:sldId id="261" r:id="rId8"/>
    <p:sldId id="263" r:id="rId9"/>
    <p:sldId id="262" r:id="rId10"/>
    <p:sldId id="267" r:id="rId11"/>
  </p:sldIdLst>
  <p:sldSz cx="18288000" cy="10287000"/>
  <p:notesSz cx="6858000" cy="9144000"/>
  <p:embeddedFontLst>
    <p:embeddedFont>
      <p:font typeface="Andalus" panose="02020603050405020304" pitchFamily="18" charset="-78"/>
      <p:regular r:id="rId13"/>
    </p:embeddedFont>
    <p:embeddedFont>
      <p:font typeface="Traditional Arabic" panose="02020603050405020304" pitchFamily="18" charset="-78"/>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83" autoAdjust="0"/>
    <p:restoredTop sz="94622" autoAdjust="0"/>
  </p:normalViewPr>
  <p:slideViewPr>
    <p:cSldViewPr>
      <p:cViewPr varScale="1">
        <p:scale>
          <a:sx n="56" d="100"/>
          <a:sy n="56" d="100"/>
        </p:scale>
        <p:origin x="4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7" d="100"/>
        <a:sy n="5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2E275-A02D-48FF-87CF-0BAC16D2E827}" type="datetimeFigureOut">
              <a:rPr lang="fr-FR" smtClean="0"/>
              <a:t>12/03/2024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2BF8D-DA1C-43EE-938D-18BEEF1CD374}" type="slidenum">
              <a:rPr lang="fr-FR" smtClean="0"/>
              <a:t>‹N°›</a:t>
            </a:fld>
            <a:endParaRPr lang="fr-FR"/>
          </a:p>
        </p:txBody>
      </p:sp>
    </p:spTree>
    <p:extLst>
      <p:ext uri="{BB962C8B-B14F-4D97-AF65-F5344CB8AC3E}">
        <p14:creationId xmlns:p14="http://schemas.microsoft.com/office/powerpoint/2010/main" val="187614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D92BF8D-DA1C-43EE-938D-18BEEF1CD374}" type="slidenum">
              <a:rPr lang="fr-FR" smtClean="0"/>
              <a:t>1</a:t>
            </a:fld>
            <a:endParaRPr lang="fr-FR"/>
          </a:p>
        </p:txBody>
      </p:sp>
    </p:spTree>
    <p:extLst>
      <p:ext uri="{BB962C8B-B14F-4D97-AF65-F5344CB8AC3E}">
        <p14:creationId xmlns:p14="http://schemas.microsoft.com/office/powerpoint/2010/main" val="228628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svg"/><Relationship Id="rId7"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Freeform 2"/>
          <p:cNvSpPr/>
          <p:nvPr/>
        </p:nvSpPr>
        <p:spPr>
          <a:xfrm>
            <a:off x="14937245" y="7154681"/>
            <a:ext cx="3895922" cy="4507089"/>
          </a:xfrm>
          <a:custGeom>
            <a:avLst/>
            <a:gdLst/>
            <a:ahLst/>
            <a:cxnLst/>
            <a:rect l="l" t="t" r="r" b="b"/>
            <a:pathLst>
              <a:path w="3895922" h="4507089">
                <a:moveTo>
                  <a:pt x="0" y="0"/>
                </a:moveTo>
                <a:lnTo>
                  <a:pt x="3895923" y="0"/>
                </a:lnTo>
                <a:lnTo>
                  <a:pt x="3895923" y="4507089"/>
                </a:lnTo>
                <a:lnTo>
                  <a:pt x="0" y="45070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flipH="1">
            <a:off x="-928410" y="5913987"/>
            <a:ext cx="5231375" cy="6052040"/>
          </a:xfrm>
          <a:custGeom>
            <a:avLst/>
            <a:gdLst/>
            <a:ahLst/>
            <a:cxnLst/>
            <a:rect l="l" t="t" r="r" b="b"/>
            <a:pathLst>
              <a:path w="5231375" h="6052040">
                <a:moveTo>
                  <a:pt x="5231375" y="0"/>
                </a:moveTo>
                <a:lnTo>
                  <a:pt x="0" y="0"/>
                </a:lnTo>
                <a:lnTo>
                  <a:pt x="0" y="6052040"/>
                </a:lnTo>
                <a:lnTo>
                  <a:pt x="5231375" y="6052040"/>
                </a:lnTo>
                <a:lnTo>
                  <a:pt x="5231375"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2924999">
            <a:off x="-2503731" y="-1297702"/>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2924999">
            <a:off x="-2943904" y="-1297702"/>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2924999">
            <a:off x="16576762" y="-1229799"/>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2924999">
            <a:off x="16136589" y="-1028700"/>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ZoneTexte 11">
            <a:extLst>
              <a:ext uri="{FF2B5EF4-FFF2-40B4-BE49-F238E27FC236}">
                <a16:creationId xmlns:a16="http://schemas.microsoft.com/office/drawing/2014/main" id="{16615A4F-AE41-93AD-EA22-5F911D431E9E}"/>
              </a:ext>
            </a:extLst>
          </p:cNvPr>
          <p:cNvSpPr txBox="1"/>
          <p:nvPr/>
        </p:nvSpPr>
        <p:spPr>
          <a:xfrm>
            <a:off x="1947334" y="891531"/>
            <a:ext cx="13978466" cy="3170099"/>
          </a:xfrm>
          <a:prstGeom prst="rect">
            <a:avLst/>
          </a:prstGeom>
          <a:noFill/>
        </p:spPr>
        <p:txBody>
          <a:bodyPr wrap="square" rtlCol="0">
            <a:spAutoFit/>
          </a:bodyPr>
          <a:lstStyle/>
          <a:p>
            <a:pPr algn="ctr" rtl="1"/>
            <a:r>
              <a:rPr lang="ar-DZ" sz="4000" b="1" dirty="0">
                <a:latin typeface="Andalus" panose="02020603050405020304" pitchFamily="18" charset="-78"/>
                <a:cs typeface="Andalus" panose="02020603050405020304" pitchFamily="18" charset="-78"/>
              </a:rPr>
              <a:t> وزارة التعليم العالي والبحث والعلمي</a:t>
            </a:r>
          </a:p>
          <a:p>
            <a:pPr algn="ctr" rtl="1"/>
            <a:r>
              <a:rPr lang="ar-DZ" sz="4000" b="1" dirty="0">
                <a:latin typeface="Andalus" panose="02020603050405020304" pitchFamily="18" charset="-78"/>
                <a:cs typeface="Andalus" panose="02020603050405020304" pitchFamily="18" charset="-78"/>
              </a:rPr>
              <a:t>جامعة محمد لمين دباغين سطيف 2</a:t>
            </a:r>
          </a:p>
          <a:p>
            <a:pPr algn="r" rtl="1"/>
            <a:r>
              <a:rPr lang="ar-DZ" sz="4000" b="1" dirty="0">
                <a:latin typeface="Andalus" panose="02020603050405020304" pitchFamily="18" charset="-78"/>
                <a:cs typeface="Andalus" panose="02020603050405020304" pitchFamily="18" charset="-78"/>
              </a:rPr>
              <a:t>كلية اللغة والأدب العربي                                                 قسم اللغة والأدب العربي</a:t>
            </a:r>
          </a:p>
          <a:p>
            <a:pPr algn="r" rtl="1"/>
            <a:endParaRPr lang="ar-DZ" sz="4000" b="1" dirty="0">
              <a:latin typeface="Andalus" panose="02020603050405020304" pitchFamily="18" charset="-78"/>
              <a:cs typeface="Andalus" panose="02020603050405020304" pitchFamily="18" charset="-78"/>
            </a:endParaRPr>
          </a:p>
          <a:p>
            <a:pPr algn="ctr" rtl="1"/>
            <a:r>
              <a:rPr lang="ar-DZ" sz="4000" b="1" dirty="0">
                <a:latin typeface="Andalus" panose="02020603050405020304" pitchFamily="18" charset="-78"/>
                <a:cs typeface="Andalus" panose="02020603050405020304" pitchFamily="18" charset="-78"/>
              </a:rPr>
              <a:t>عنوان البحث</a:t>
            </a:r>
            <a:endParaRPr lang="fr-FR" sz="4000" b="1" dirty="0">
              <a:latin typeface="Andalus" panose="02020603050405020304" pitchFamily="18" charset="-78"/>
              <a:cs typeface="Andalus" panose="02020603050405020304" pitchFamily="18" charset="-78"/>
            </a:endParaRPr>
          </a:p>
        </p:txBody>
      </p:sp>
      <p:pic>
        <p:nvPicPr>
          <p:cNvPr id="13" name="Image 12">
            <a:extLst>
              <a:ext uri="{FF2B5EF4-FFF2-40B4-BE49-F238E27FC236}">
                <a16:creationId xmlns:a16="http://schemas.microsoft.com/office/drawing/2014/main" id="{B6F0380F-4451-1477-7215-8986C8C3D095}"/>
              </a:ext>
            </a:extLst>
          </p:cNvPr>
          <p:cNvPicPr>
            <a:picLocks noChangeAspect="1"/>
          </p:cNvPicPr>
          <p:nvPr/>
        </p:nvPicPr>
        <p:blipFill>
          <a:blip r:embed="rId9"/>
          <a:stretch>
            <a:fillRect/>
          </a:stretch>
        </p:blipFill>
        <p:spPr>
          <a:xfrm>
            <a:off x="3846220" y="4061630"/>
            <a:ext cx="10180694" cy="2163741"/>
          </a:xfrm>
          <a:prstGeom prst="rect">
            <a:avLst/>
          </a:prstGeom>
        </p:spPr>
      </p:pic>
      <p:sp>
        <p:nvSpPr>
          <p:cNvPr id="14" name="ZoneTexte 13">
            <a:extLst>
              <a:ext uri="{FF2B5EF4-FFF2-40B4-BE49-F238E27FC236}">
                <a16:creationId xmlns:a16="http://schemas.microsoft.com/office/drawing/2014/main" id="{3670CB0E-6B83-1243-244B-917A17957384}"/>
              </a:ext>
            </a:extLst>
          </p:cNvPr>
          <p:cNvSpPr txBox="1"/>
          <p:nvPr/>
        </p:nvSpPr>
        <p:spPr>
          <a:xfrm>
            <a:off x="5254153" y="4592492"/>
            <a:ext cx="7779694" cy="1015663"/>
          </a:xfrm>
          <a:prstGeom prst="rect">
            <a:avLst/>
          </a:prstGeom>
          <a:noFill/>
        </p:spPr>
        <p:txBody>
          <a:bodyPr wrap="none" rtlCol="0">
            <a:spAutoFit/>
          </a:bodyPr>
          <a:lstStyle/>
          <a:p>
            <a:r>
              <a:rPr lang="ar-DZ" sz="6000" b="1" dirty="0">
                <a:ln w="22225">
                  <a:solidFill>
                    <a:schemeClr val="accent2"/>
                  </a:solidFill>
                  <a:prstDash val="solid"/>
                </a:ln>
                <a:solidFill>
                  <a:schemeClr val="accent2">
                    <a:lumMod val="40000"/>
                    <a:lumOff val="60000"/>
                  </a:schemeClr>
                </a:solidFill>
                <a:latin typeface="Andalus" panose="02020603050405020304" pitchFamily="18" charset="-78"/>
                <a:cs typeface="Andalus" panose="02020603050405020304" pitchFamily="18" charset="-78"/>
              </a:rPr>
              <a:t>علم المصطلح وعلاقته بالعلوم الأخرى</a:t>
            </a:r>
            <a:endParaRPr lang="fr-FR" sz="6000" b="1" dirty="0">
              <a:ln w="22225">
                <a:solidFill>
                  <a:schemeClr val="accent2"/>
                </a:solidFill>
                <a:prstDash val="solid"/>
              </a:ln>
              <a:solidFill>
                <a:schemeClr val="accent2">
                  <a:lumMod val="40000"/>
                  <a:lumOff val="60000"/>
                </a:schemeClr>
              </a:solidFill>
              <a:latin typeface="Andalus" panose="02020603050405020304" pitchFamily="18" charset="-78"/>
              <a:cs typeface="Andalus" panose="02020603050405020304" pitchFamily="18" charset="-78"/>
            </a:endParaRPr>
          </a:p>
        </p:txBody>
      </p:sp>
      <p:sp>
        <p:nvSpPr>
          <p:cNvPr id="15" name="ZoneTexte 14">
            <a:extLst>
              <a:ext uri="{FF2B5EF4-FFF2-40B4-BE49-F238E27FC236}">
                <a16:creationId xmlns:a16="http://schemas.microsoft.com/office/drawing/2014/main" id="{D0259E84-5012-DC96-1040-69BE1DD5E8CD}"/>
              </a:ext>
            </a:extLst>
          </p:cNvPr>
          <p:cNvSpPr txBox="1"/>
          <p:nvPr/>
        </p:nvSpPr>
        <p:spPr>
          <a:xfrm>
            <a:off x="1752600" y="7315743"/>
            <a:ext cx="13628383" cy="2308324"/>
          </a:xfrm>
          <a:prstGeom prst="rect">
            <a:avLst/>
          </a:prstGeom>
          <a:noFill/>
        </p:spPr>
        <p:txBody>
          <a:bodyPr wrap="square" rtlCol="0">
            <a:spAutoFit/>
          </a:bodyPr>
          <a:lstStyle/>
          <a:p>
            <a:pPr algn="r" rtl="1"/>
            <a:r>
              <a:rPr lang="ar-DZ" sz="3600" dirty="0">
                <a:latin typeface="Andalus" panose="02020603050405020304" pitchFamily="18" charset="-78"/>
                <a:cs typeface="Andalus" panose="02020603050405020304" pitchFamily="18" charset="-78"/>
              </a:rPr>
              <a:t>إعداد الطالبات:                                                 </a:t>
            </a:r>
            <a:r>
              <a:rPr lang="ar-EG" sz="3600" dirty="0">
                <a:latin typeface="Andalus" panose="02020603050405020304" pitchFamily="18" charset="-78"/>
                <a:cs typeface="Andalus" panose="02020603050405020304" pitchFamily="18" charset="-78"/>
              </a:rPr>
              <a:t>              </a:t>
            </a:r>
            <a:r>
              <a:rPr lang="ar-DZ" sz="3600" dirty="0">
                <a:latin typeface="Andalus" panose="02020603050405020304" pitchFamily="18" charset="-78"/>
                <a:cs typeface="Andalus" panose="02020603050405020304" pitchFamily="18" charset="-78"/>
              </a:rPr>
              <a:t>إشراف الأستاذة:                                       </a:t>
            </a:r>
          </a:p>
          <a:p>
            <a:pPr algn="r" rtl="1"/>
            <a:r>
              <a:rPr lang="ar-DZ" sz="3600" dirty="0" err="1">
                <a:latin typeface="Andalus" panose="02020603050405020304" pitchFamily="18" charset="-78"/>
                <a:cs typeface="Andalus" panose="02020603050405020304" pitchFamily="18" charset="-78"/>
              </a:rPr>
              <a:t>إدير</a:t>
            </a:r>
            <a:r>
              <a:rPr lang="ar-DZ" sz="3600" dirty="0">
                <a:latin typeface="Andalus" panose="02020603050405020304" pitchFamily="18" charset="-78"/>
                <a:cs typeface="Andalus" panose="02020603050405020304" pitchFamily="18" charset="-78"/>
              </a:rPr>
              <a:t>  خولة                                                          </a:t>
            </a:r>
            <a:r>
              <a:rPr lang="ar-EG" sz="3600" dirty="0">
                <a:latin typeface="Andalus" panose="02020603050405020304" pitchFamily="18" charset="-78"/>
                <a:cs typeface="Andalus" panose="02020603050405020304" pitchFamily="18" charset="-78"/>
              </a:rPr>
              <a:t>               </a:t>
            </a:r>
            <a:r>
              <a:rPr lang="ar-DZ" sz="3600" dirty="0">
                <a:latin typeface="Andalus" panose="02020603050405020304" pitchFamily="18" charset="-78"/>
                <a:cs typeface="Andalus" panose="02020603050405020304" pitchFamily="18" charset="-78"/>
              </a:rPr>
              <a:t>  د. رواق هادية</a:t>
            </a:r>
          </a:p>
          <a:p>
            <a:pPr algn="r" rtl="1"/>
            <a:r>
              <a:rPr lang="ar-DZ" sz="3600" dirty="0">
                <a:latin typeface="Andalus" panose="02020603050405020304" pitchFamily="18" charset="-78"/>
                <a:cs typeface="Andalus" panose="02020603050405020304" pitchFamily="18" charset="-78"/>
              </a:rPr>
              <a:t>بن دالي مصطفى الشيماء</a:t>
            </a:r>
            <a:endParaRPr lang="ar-EG" sz="3600" dirty="0">
              <a:latin typeface="Andalus" panose="02020603050405020304" pitchFamily="18" charset="-78"/>
              <a:cs typeface="Andalus" panose="02020603050405020304" pitchFamily="18" charset="-78"/>
            </a:endParaRPr>
          </a:p>
          <a:p>
            <a:pPr algn="r" rtl="1"/>
            <a:r>
              <a:rPr lang="ar-EG" sz="3600" dirty="0">
                <a:latin typeface="Andalus" panose="02020603050405020304" pitchFamily="18" charset="-78"/>
                <a:cs typeface="Andalus" panose="02020603050405020304" pitchFamily="18" charset="-78"/>
              </a:rPr>
              <a:t>بلقط سندس</a:t>
            </a:r>
            <a:endParaRPr lang="fr-FR" sz="3600" dirty="0">
              <a:latin typeface="Andalus" panose="02020603050405020304" pitchFamily="18" charset="-78"/>
              <a:cs typeface="Andalus"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arn(inVertical)">
                                      <p:cBhvr>
                                        <p:cTn id="10" dur="500"/>
                                        <p:tgtEl>
                                          <p:spTgt spid="1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arn(inVertical)">
                                      <p:cBhvr>
                                        <p:cTn id="13" dur="500"/>
                                        <p:tgtEl>
                                          <p:spTgt spid="1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barn(inVertical)">
                                      <p:cBhvr>
                                        <p:cTn id="16" dur="500"/>
                                        <p:tgtEl>
                                          <p:spTgt spid="1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80">
                                          <p:stCondLst>
                                            <p:cond delay="0"/>
                                          </p:stCondLst>
                                        </p:cTn>
                                        <p:tgtEl>
                                          <p:spTgt spid="14"/>
                                        </p:tgtEl>
                                      </p:cBhvr>
                                    </p:animEffect>
                                    <p:anim calcmode="lin" valueType="num">
                                      <p:cBhvr>
                                        <p:cTn id="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2" dur="26">
                                          <p:stCondLst>
                                            <p:cond delay="650"/>
                                          </p:stCondLst>
                                        </p:cTn>
                                        <p:tgtEl>
                                          <p:spTgt spid="14"/>
                                        </p:tgtEl>
                                      </p:cBhvr>
                                      <p:to x="100000" y="60000"/>
                                    </p:animScale>
                                    <p:animScale>
                                      <p:cBhvr>
                                        <p:cTn id="33" dur="166" decel="50000">
                                          <p:stCondLst>
                                            <p:cond delay="676"/>
                                          </p:stCondLst>
                                        </p:cTn>
                                        <p:tgtEl>
                                          <p:spTgt spid="14"/>
                                        </p:tgtEl>
                                      </p:cBhvr>
                                      <p:to x="100000" y="100000"/>
                                    </p:animScale>
                                    <p:animScale>
                                      <p:cBhvr>
                                        <p:cTn id="34" dur="26">
                                          <p:stCondLst>
                                            <p:cond delay="1312"/>
                                          </p:stCondLst>
                                        </p:cTn>
                                        <p:tgtEl>
                                          <p:spTgt spid="14"/>
                                        </p:tgtEl>
                                      </p:cBhvr>
                                      <p:to x="100000" y="80000"/>
                                    </p:animScale>
                                    <p:animScale>
                                      <p:cBhvr>
                                        <p:cTn id="35" dur="166" decel="50000">
                                          <p:stCondLst>
                                            <p:cond delay="1338"/>
                                          </p:stCondLst>
                                        </p:cTn>
                                        <p:tgtEl>
                                          <p:spTgt spid="14"/>
                                        </p:tgtEl>
                                      </p:cBhvr>
                                      <p:to x="100000" y="100000"/>
                                    </p:animScale>
                                    <p:animScale>
                                      <p:cBhvr>
                                        <p:cTn id="36" dur="26">
                                          <p:stCondLst>
                                            <p:cond delay="1642"/>
                                          </p:stCondLst>
                                        </p:cTn>
                                        <p:tgtEl>
                                          <p:spTgt spid="14"/>
                                        </p:tgtEl>
                                      </p:cBhvr>
                                      <p:to x="100000" y="90000"/>
                                    </p:animScale>
                                    <p:animScale>
                                      <p:cBhvr>
                                        <p:cTn id="37" dur="166" decel="50000">
                                          <p:stCondLst>
                                            <p:cond delay="1668"/>
                                          </p:stCondLst>
                                        </p:cTn>
                                        <p:tgtEl>
                                          <p:spTgt spid="14"/>
                                        </p:tgtEl>
                                      </p:cBhvr>
                                      <p:to x="100000" y="100000"/>
                                    </p:animScale>
                                    <p:animScale>
                                      <p:cBhvr>
                                        <p:cTn id="38" dur="26">
                                          <p:stCondLst>
                                            <p:cond delay="1808"/>
                                          </p:stCondLst>
                                        </p:cTn>
                                        <p:tgtEl>
                                          <p:spTgt spid="14"/>
                                        </p:tgtEl>
                                      </p:cBhvr>
                                      <p:to x="100000" y="95000"/>
                                    </p:animScale>
                                    <p:animScale>
                                      <p:cBhvr>
                                        <p:cTn id="39" dur="166" decel="50000">
                                          <p:stCondLst>
                                            <p:cond delay="1834"/>
                                          </p:stCondLst>
                                        </p:cTn>
                                        <p:tgtEl>
                                          <p:spTgt spid="1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Freeform 2"/>
          <p:cNvSpPr/>
          <p:nvPr/>
        </p:nvSpPr>
        <p:spPr>
          <a:xfrm>
            <a:off x="15276340" y="7546970"/>
            <a:ext cx="3556828" cy="4114800"/>
          </a:xfrm>
          <a:custGeom>
            <a:avLst/>
            <a:gdLst/>
            <a:ahLst/>
            <a:cxnLst/>
            <a:rect l="l" t="t" r="r" b="b"/>
            <a:pathLst>
              <a:path w="3556828" h="4114800">
                <a:moveTo>
                  <a:pt x="0" y="0"/>
                </a:moveTo>
                <a:lnTo>
                  <a:pt x="3556828" y="0"/>
                </a:lnTo>
                <a:lnTo>
                  <a:pt x="355682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749714" y="7546970"/>
            <a:ext cx="3556828" cy="4114800"/>
          </a:xfrm>
          <a:custGeom>
            <a:avLst/>
            <a:gdLst/>
            <a:ahLst/>
            <a:cxnLst/>
            <a:rect l="l" t="t" r="r" b="b"/>
            <a:pathLst>
              <a:path w="3556828" h="4114800">
                <a:moveTo>
                  <a:pt x="3556828" y="0"/>
                </a:moveTo>
                <a:lnTo>
                  <a:pt x="0" y="0"/>
                </a:lnTo>
                <a:lnTo>
                  <a:pt x="0" y="4114800"/>
                </a:lnTo>
                <a:lnTo>
                  <a:pt x="3556828" y="4114800"/>
                </a:lnTo>
                <a:lnTo>
                  <a:pt x="355682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924999">
            <a:off x="-2503731" y="-1297702"/>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924999">
            <a:off x="-2943904" y="-1297702"/>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24999">
            <a:off x="16576762" y="-1229799"/>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924999">
            <a:off x="16136589" y="-1028700"/>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04800" y="190500"/>
            <a:ext cx="16611600" cy="10096500"/>
          </a:xfrm>
          <a:custGeom>
            <a:avLst/>
            <a:gdLst/>
            <a:ahLst/>
            <a:cxnLst/>
            <a:rect l="l" t="t" r="r" b="b"/>
            <a:pathLst>
              <a:path w="4944440" h="4189290">
                <a:moveTo>
                  <a:pt x="0" y="0"/>
                </a:moveTo>
                <a:lnTo>
                  <a:pt x="4944441" y="0"/>
                </a:lnTo>
                <a:lnTo>
                  <a:pt x="4944441" y="4189290"/>
                </a:lnTo>
                <a:lnTo>
                  <a:pt x="0" y="41892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dirty="0"/>
          </a:p>
        </p:txBody>
      </p:sp>
      <p:sp>
        <p:nvSpPr>
          <p:cNvPr id="9" name="Rectangle 8">
            <a:extLst>
              <a:ext uri="{FF2B5EF4-FFF2-40B4-BE49-F238E27FC236}">
                <a16:creationId xmlns:a16="http://schemas.microsoft.com/office/drawing/2014/main" id="{6A9834EB-A6AD-4C39-512D-C6548E880666}"/>
              </a:ext>
            </a:extLst>
          </p:cNvPr>
          <p:cNvSpPr/>
          <p:nvPr/>
        </p:nvSpPr>
        <p:spPr>
          <a:xfrm>
            <a:off x="970328" y="1638300"/>
            <a:ext cx="14010589" cy="5816977"/>
          </a:xfrm>
          <a:prstGeom prst="rect">
            <a:avLst/>
          </a:prstGeom>
          <a:noFill/>
        </p:spPr>
        <p:txBody>
          <a:bodyPr wrap="square" lIns="91440" tIns="45720" rIns="91440" bIns="45720">
            <a:spAutoFit/>
          </a:bodyPr>
          <a:lstStyle/>
          <a:p>
            <a:pPr algn="r"/>
            <a:r>
              <a:rPr lang="ar-EG" sz="5400" b="1" cap="none" spc="0" dirty="0">
                <a:ln w="22225">
                  <a:solidFill>
                    <a:schemeClr val="accent2"/>
                  </a:solidFill>
                  <a:prstDash val="solid"/>
                </a:ln>
                <a:solidFill>
                  <a:schemeClr val="accent2">
                    <a:lumMod val="40000"/>
                    <a:lumOff val="60000"/>
                  </a:schemeClr>
                </a:solidFill>
                <a:effectLst/>
                <a:latin typeface="Traditional Arabic" panose="02020603050405020304" pitchFamily="18" charset="-78"/>
                <a:cs typeface="Traditional Arabic" panose="02020603050405020304" pitchFamily="18" charset="-78"/>
              </a:rPr>
              <a:t>        </a:t>
            </a:r>
            <a:r>
              <a:rPr lang="ar-DZ" sz="5400" b="1" cap="none" spc="0" dirty="0">
                <a:ln w="22225">
                  <a:solidFill>
                    <a:schemeClr val="accent2"/>
                  </a:solidFill>
                  <a:prstDash val="solid"/>
                </a:ln>
                <a:solidFill>
                  <a:schemeClr val="accent2">
                    <a:lumMod val="40000"/>
                    <a:lumOff val="60000"/>
                  </a:schemeClr>
                </a:solidFill>
                <a:effectLst/>
                <a:latin typeface="Traditional Arabic" panose="02020603050405020304" pitchFamily="18" charset="-78"/>
                <a:cs typeface="Traditional Arabic" panose="02020603050405020304" pitchFamily="18" charset="-78"/>
              </a:rPr>
              <a:t>خاتمة:</a:t>
            </a:r>
            <a:endParaRPr lang="ar-EG" sz="5400" b="1" cap="none" spc="0" dirty="0">
              <a:ln w="22225">
                <a:solidFill>
                  <a:schemeClr val="accent2"/>
                </a:solidFill>
                <a:prstDash val="solid"/>
              </a:ln>
              <a:solidFill>
                <a:schemeClr val="accent2">
                  <a:lumMod val="40000"/>
                  <a:lumOff val="60000"/>
                </a:schemeClr>
              </a:solidFill>
              <a:effectLst/>
              <a:latin typeface="Traditional Arabic" panose="02020603050405020304" pitchFamily="18" charset="-78"/>
              <a:cs typeface="Traditional Arabic" panose="02020603050405020304" pitchFamily="18" charset="-78"/>
            </a:endParaRPr>
          </a:p>
          <a:p>
            <a:pPr algn="r" rtl="1"/>
            <a:r>
              <a:rPr lang="ar-EG" sz="4400" b="1" dirty="0">
                <a:ln w="22225">
                  <a:solidFill>
                    <a:schemeClr val="accent2"/>
                  </a:solidFill>
                  <a:prstDash val="solid"/>
                </a:ln>
                <a:latin typeface="Traditional Arabic" panose="02020603050405020304" pitchFamily="18" charset="-78"/>
                <a:cs typeface="Traditional Arabic" panose="02020603050405020304" pitchFamily="18" charset="-78"/>
              </a:rPr>
              <a:t>        </a:t>
            </a:r>
            <a:r>
              <a:rPr lang="ar-EG"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ختامنا لبحثنا هذا توصلنا إلى جملة من النتائج ندرجها كالآتي: </a:t>
            </a:r>
          </a:p>
          <a:p>
            <a:pPr marL="571500" indent="-571500" algn="r" rtl="1">
              <a:buFont typeface="Wingdings" panose="05000000000000000000" pitchFamily="2" charset="2"/>
              <a:buChar char="ü"/>
            </a:pPr>
            <a:r>
              <a:rPr lang="ar-EG"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اهتم العلماء بمختلف توجهاتهم وتخصصاتهم بدراسة علم المصطلح الذي هو علم بيني تتداخل فيه جل العلوم. </a:t>
            </a:r>
          </a:p>
          <a:p>
            <a:pPr marL="571500" indent="-571500" algn="r" rtl="1">
              <a:buFont typeface="Wingdings" panose="05000000000000000000" pitchFamily="2" charset="2"/>
              <a:buChar char="ü"/>
            </a:pPr>
            <a:r>
              <a:rPr lang="ar-EG"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يهتم علم المصطلح بالبحث في طرق إنشاء اللغة العلمية المتخصصة، كما يعنى بالتصنيف المنطقي للأنظمة والأفكار وتنظيم المعارف فهو علم مستقل موسوم بتشارك التخصصات.</a:t>
            </a:r>
          </a:p>
          <a:p>
            <a:pPr algn="r" rtl="1"/>
            <a:endParaRPr lang="ar-DZ"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r" rtl="1"/>
            <a:endParaRPr lang="fr-FR" sz="5400" b="1" cap="none" spc="0" dirty="0">
              <a:ln w="22225">
                <a:solidFill>
                  <a:schemeClr val="accent2"/>
                </a:solidFill>
                <a:prstDash val="solid"/>
              </a:ln>
              <a:effectLst/>
              <a:latin typeface="Traditional Arabic" panose="02020603050405020304" pitchFamily="18" charset="-78"/>
              <a:cs typeface="Traditional Arabic"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Freeform 2"/>
          <p:cNvSpPr/>
          <p:nvPr/>
        </p:nvSpPr>
        <p:spPr>
          <a:xfrm>
            <a:off x="15276340" y="7546970"/>
            <a:ext cx="3556828" cy="4114800"/>
          </a:xfrm>
          <a:custGeom>
            <a:avLst/>
            <a:gdLst/>
            <a:ahLst/>
            <a:cxnLst/>
            <a:rect l="l" t="t" r="r" b="b"/>
            <a:pathLst>
              <a:path w="3556828" h="4114800">
                <a:moveTo>
                  <a:pt x="0" y="0"/>
                </a:moveTo>
                <a:lnTo>
                  <a:pt x="3556828" y="0"/>
                </a:lnTo>
                <a:lnTo>
                  <a:pt x="355682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749714" y="7546970"/>
            <a:ext cx="3556828" cy="4114800"/>
          </a:xfrm>
          <a:custGeom>
            <a:avLst/>
            <a:gdLst/>
            <a:ahLst/>
            <a:cxnLst/>
            <a:rect l="l" t="t" r="r" b="b"/>
            <a:pathLst>
              <a:path w="3556828" h="4114800">
                <a:moveTo>
                  <a:pt x="3556828" y="0"/>
                </a:moveTo>
                <a:lnTo>
                  <a:pt x="0" y="0"/>
                </a:lnTo>
                <a:lnTo>
                  <a:pt x="0" y="4114800"/>
                </a:lnTo>
                <a:lnTo>
                  <a:pt x="3556828" y="4114800"/>
                </a:lnTo>
                <a:lnTo>
                  <a:pt x="355682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924999">
            <a:off x="-2503731" y="-1297702"/>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924999">
            <a:off x="-2943904" y="-1297702"/>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24999">
            <a:off x="16576762" y="-1203200"/>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924999">
            <a:off x="16136589" y="-1028700"/>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ZoneTexte 11">
            <a:extLst>
              <a:ext uri="{FF2B5EF4-FFF2-40B4-BE49-F238E27FC236}">
                <a16:creationId xmlns:a16="http://schemas.microsoft.com/office/drawing/2014/main" id="{0173A7AB-E88E-8738-C847-B2557626745E}"/>
              </a:ext>
            </a:extLst>
          </p:cNvPr>
          <p:cNvSpPr txBox="1"/>
          <p:nvPr/>
        </p:nvSpPr>
        <p:spPr>
          <a:xfrm>
            <a:off x="972103" y="342900"/>
            <a:ext cx="16401497" cy="9463415"/>
          </a:xfrm>
          <a:prstGeom prst="rect">
            <a:avLst/>
          </a:prstGeom>
          <a:noFill/>
        </p:spPr>
        <p:txBody>
          <a:bodyPr wrap="square" rtlCol="0">
            <a:prstTxWarp prst="textPlain">
              <a:avLst/>
            </a:prstTxWarp>
            <a:spAutoFit/>
          </a:bodyPr>
          <a:lstStyle/>
          <a:p>
            <a:pPr algn="ctr" rtl="1"/>
            <a:r>
              <a:rPr lang="ar-DZ" sz="4400" b="1" dirty="0">
                <a:ln w="22225">
                  <a:solidFill>
                    <a:schemeClr val="accent2"/>
                  </a:solidFill>
                  <a:prstDash val="solid"/>
                </a:ln>
                <a:solidFill>
                  <a:schemeClr val="accent2">
                    <a:lumMod val="40000"/>
                    <a:lumOff val="60000"/>
                  </a:schemeClr>
                </a:solidFill>
                <a:effectLst>
                  <a:reflection blurRad="6350" stA="60000" endA="900" endPos="60000" dist="60007" dir="5400000" sy="-100000" algn="bl" rotWithShape="0"/>
                </a:effectLst>
                <a:latin typeface="Traditional Arabic" panose="02020603050405020304" pitchFamily="18" charset="-78"/>
                <a:cs typeface="Traditional Arabic" panose="02020603050405020304" pitchFamily="18" charset="-78"/>
              </a:rPr>
              <a:t>مــــــــــــــــــــقــــــــدمــــــــــــــــــــــــــــــــة:</a:t>
            </a:r>
          </a:p>
          <a:p>
            <a:pPr algn="just" rtl="1"/>
            <a:r>
              <a:rPr lang="ar-DZ"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إنّ الحديث عن علم المصطلح وفي أي علم من العلوم كان ولا يزال أمر ذا أهمية لاحتلاله موقع المركزية في كل العلوم والبحث عن المختصرات الدالة على تلك المفاهيم الكثيرة والمتشعبة، جعل من المصطلح أداة معرفية مهمة لضبط تشتت التصورات، وتشابكاتها. لذا جاء بحثنا الموسوم بـ: "علم المصطلح وعلاقته بالعلوم الأخرى" ليجيب عن الإشكالية القائلة: فيما تتجلى العلاقة الجوهرية القائمة بين علم المصطلح والعلوم الأخرى</a:t>
            </a:r>
            <a:r>
              <a:rPr lang="ar-EG"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a:t>
            </a:r>
            <a:r>
              <a:rPr lang="ar-DZ"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ومنها تفرعت التساؤلات الآتي ذكرها: </a:t>
            </a:r>
            <a:r>
              <a:rPr lang="ar-EG"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ما علاقة علم المصطلح باللسانيات؟ ما علاقة علم المصطلح  بالترجمة وعلم الدلالة؟ ما علاقة علم المصطلح بعلم المعاجم والصناعة المعجمية ؟ </a:t>
            </a:r>
            <a:endParaRPr lang="ar-DZ"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just" rtl="1"/>
            <a:r>
              <a:rPr lang="ar-DZ"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وعليه قام بحثنا على خطة مدّرجة عناصرها كالآتي: مقدمة </a:t>
            </a:r>
            <a:endParaRPr lang="ar-EG"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just" rtl="1"/>
            <a:r>
              <a:rPr lang="ar-EG"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أ. علاقة علم المصطلح باللسانيات. ب. علاقة علم المصطلح بعلم الدلالة. ج. علاقة علم المصطلح بالترجمة. </a:t>
            </a:r>
          </a:p>
          <a:p>
            <a:pPr algn="just" rtl="1"/>
            <a:r>
              <a:rPr lang="ar-EG"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د. علاقة علم المصطلح بعلم المعاجم. ه. علاقة علم المصطلح بالصناعة المعجمية. و. علاقة علم المصطلح بعلم التقييس. ز. علاقة علم المصطلح بالحاسوب. </a:t>
            </a:r>
            <a:endParaRPr lang="ar-DZ"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just" rtl="1"/>
            <a:r>
              <a:rPr lang="ar-DZ"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وككل دراسة منهجية كانت نهاية البحث بخاتمة تضمنت أهم النتائج التي توصلنا إليها من خلال دراستنا هذه</a:t>
            </a:r>
          </a:p>
          <a:p>
            <a:pPr algn="just" rtl="1"/>
            <a:r>
              <a:rPr lang="ar-DZ"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وقد اعتمدنا في بحثنا هذا على منهج وصفي تحليلي كونه الأنسب لمثل هذه الدراسات. </a:t>
            </a:r>
          </a:p>
          <a:p>
            <a:pPr algn="just" rtl="1"/>
            <a:r>
              <a:rPr lang="ar-DZ"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والسبب في اختيارنا لهذا الموضوع هو معرفة أهمية علم المصطلح ومدى ترابطه بالمواد الأخرى، والاطلاع على طبيعة العلاقة القائمة بينهم، ومن أهم المراجع التي كانت لنا خير معين هي:</a:t>
            </a:r>
            <a:r>
              <a:rPr lang="ar-EG"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علي القاسمي علم المصطلح أسسه النظرية وتطبيقاته العلمية . لعبيدي بو عبد الله مدخل إلى علم المصطلح والمصطلحية، محمد بوادي محاضرة في مقياس علم المصطلح . </a:t>
            </a:r>
            <a:endParaRPr lang="ar-DZ"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just" rtl="1"/>
            <a:r>
              <a:rPr lang="ar-DZ"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نرجو أن نكون قد وفقنا بالقدر القليل اليسير وأفدنا زملاءنا بهذا البحث المتواضع. </a:t>
            </a:r>
          </a:p>
          <a:p>
            <a:pPr algn="just" rtl="1"/>
            <a:endParaRPr lang="ar-DZ"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just" rtl="1"/>
            <a:endParaRPr lang="fr-FR" sz="4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 calcmode="lin" valueType="num">
                                      <p:cBhvr>
                                        <p:cTn id="15"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2">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 calcmode="lin" valueType="num">
                                      <p:cBhvr>
                                        <p:cTn id="21"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2">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12">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p:cTn id="27" dur="10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12">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12">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12">
                                            <p:txEl>
                                              <p:pRg st="3" end="3"/>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 calcmode="lin" valueType="num">
                                      <p:cBhvr>
                                        <p:cTn id="33" dur="10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2">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12">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12">
                                            <p:txEl>
                                              <p:pRg st="4" end="4"/>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anim calcmode="lin" valueType="num">
                                      <p:cBhvr>
                                        <p:cTn id="39" dur="10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12">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12">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12">
                                            <p:txEl>
                                              <p:pRg st="5" end="5"/>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 calcmode="lin" valueType="num">
                                      <p:cBhvr>
                                        <p:cTn id="45" dur="10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12">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12">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12">
                                            <p:txEl>
                                              <p:pRg st="6" end="6"/>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12">
                                            <p:txEl>
                                              <p:pRg st="7" end="7"/>
                                            </p:txEl>
                                          </p:spTgt>
                                        </p:tgtEl>
                                        <p:attrNameLst>
                                          <p:attrName>style.visibility</p:attrName>
                                        </p:attrNameLst>
                                      </p:cBhvr>
                                      <p:to>
                                        <p:strVal val="visible"/>
                                      </p:to>
                                    </p:set>
                                    <p:anim calcmode="lin" valueType="num">
                                      <p:cBhvr>
                                        <p:cTn id="51" dur="1000" fill="hold"/>
                                        <p:tgtEl>
                                          <p:spTgt spid="12">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12">
                                            <p:txEl>
                                              <p:pRg st="7" end="7"/>
                                            </p:txEl>
                                          </p:spTgt>
                                        </p:tgtEl>
                                        <p:attrNameLst>
                                          <p:attrName>ppt_h</p:attrName>
                                        </p:attrNameLst>
                                      </p:cBhvr>
                                      <p:tavLst>
                                        <p:tav tm="0">
                                          <p:val>
                                            <p:fltVal val="0"/>
                                          </p:val>
                                        </p:tav>
                                        <p:tav tm="100000">
                                          <p:val>
                                            <p:strVal val="#ppt_h"/>
                                          </p:val>
                                        </p:tav>
                                      </p:tavLst>
                                    </p:anim>
                                    <p:anim calcmode="lin" valueType="num">
                                      <p:cBhvr>
                                        <p:cTn id="53" dur="1000" fill="hold"/>
                                        <p:tgtEl>
                                          <p:spTgt spid="12">
                                            <p:txEl>
                                              <p:pRg st="7" end="7"/>
                                            </p:txEl>
                                          </p:spTgt>
                                        </p:tgtEl>
                                        <p:attrNameLst>
                                          <p:attrName>style.rotation</p:attrName>
                                        </p:attrNameLst>
                                      </p:cBhvr>
                                      <p:tavLst>
                                        <p:tav tm="0">
                                          <p:val>
                                            <p:fltVal val="90"/>
                                          </p:val>
                                        </p:tav>
                                        <p:tav tm="100000">
                                          <p:val>
                                            <p:fltVal val="0"/>
                                          </p:val>
                                        </p:tav>
                                      </p:tavLst>
                                    </p:anim>
                                    <p:animEffect transition="in" filter="fade">
                                      <p:cBhvr>
                                        <p:cTn id="54" dur="1000"/>
                                        <p:tgtEl>
                                          <p:spTgt spid="12">
                                            <p:txEl>
                                              <p:pRg st="7" end="7"/>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12">
                                            <p:txEl>
                                              <p:pRg st="8" end="8"/>
                                            </p:txEl>
                                          </p:spTgt>
                                        </p:tgtEl>
                                        <p:attrNameLst>
                                          <p:attrName>style.visibility</p:attrName>
                                        </p:attrNameLst>
                                      </p:cBhvr>
                                      <p:to>
                                        <p:strVal val="visible"/>
                                      </p:to>
                                    </p:set>
                                    <p:anim calcmode="lin" valueType="num">
                                      <p:cBhvr>
                                        <p:cTn id="57" dur="10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12">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12">
                                            <p:txEl>
                                              <p:pRg st="8" end="8"/>
                                            </p:txEl>
                                          </p:spTgt>
                                        </p:tgtEl>
                                        <p:attrNameLst>
                                          <p:attrName>style.rotation</p:attrName>
                                        </p:attrNameLst>
                                      </p:cBhvr>
                                      <p:tavLst>
                                        <p:tav tm="0">
                                          <p:val>
                                            <p:fltVal val="90"/>
                                          </p:val>
                                        </p:tav>
                                        <p:tav tm="100000">
                                          <p:val>
                                            <p:fltVal val="0"/>
                                          </p:val>
                                        </p:tav>
                                      </p:tavLst>
                                    </p:anim>
                                    <p:animEffect transition="in" filter="fade">
                                      <p:cBhvr>
                                        <p:cTn id="60" dur="10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Freeform 2"/>
          <p:cNvSpPr/>
          <p:nvPr/>
        </p:nvSpPr>
        <p:spPr>
          <a:xfrm>
            <a:off x="15035428" y="7429500"/>
            <a:ext cx="3556828" cy="4114800"/>
          </a:xfrm>
          <a:custGeom>
            <a:avLst/>
            <a:gdLst/>
            <a:ahLst/>
            <a:cxnLst/>
            <a:rect l="l" t="t" r="r" b="b"/>
            <a:pathLst>
              <a:path w="3556828" h="4114800">
                <a:moveTo>
                  <a:pt x="0" y="0"/>
                </a:moveTo>
                <a:lnTo>
                  <a:pt x="3556828" y="0"/>
                </a:lnTo>
                <a:lnTo>
                  <a:pt x="355682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488237" y="7200900"/>
            <a:ext cx="3556828" cy="4114800"/>
          </a:xfrm>
          <a:custGeom>
            <a:avLst/>
            <a:gdLst/>
            <a:ahLst/>
            <a:cxnLst/>
            <a:rect l="l" t="t" r="r" b="b"/>
            <a:pathLst>
              <a:path w="3556828" h="4114800">
                <a:moveTo>
                  <a:pt x="3556828" y="0"/>
                </a:moveTo>
                <a:lnTo>
                  <a:pt x="0" y="0"/>
                </a:lnTo>
                <a:lnTo>
                  <a:pt x="0" y="4114800"/>
                </a:lnTo>
                <a:lnTo>
                  <a:pt x="3556828" y="4114800"/>
                </a:lnTo>
                <a:lnTo>
                  <a:pt x="355682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924999">
            <a:off x="-2503731" y="-1297702"/>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924999">
            <a:off x="-2943904" y="-1297702"/>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24999">
            <a:off x="16576762" y="-1229799"/>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924999">
            <a:off x="16136589" y="-1028700"/>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0" name="ZoneTexte 29">
            <a:extLst>
              <a:ext uri="{FF2B5EF4-FFF2-40B4-BE49-F238E27FC236}">
                <a16:creationId xmlns:a16="http://schemas.microsoft.com/office/drawing/2014/main" id="{58C6F4A9-FD3D-483C-555F-1F90B1BA5269}"/>
              </a:ext>
            </a:extLst>
          </p:cNvPr>
          <p:cNvSpPr txBox="1"/>
          <p:nvPr/>
        </p:nvSpPr>
        <p:spPr>
          <a:xfrm>
            <a:off x="1676400" y="643979"/>
            <a:ext cx="14935200" cy="9233297"/>
          </a:xfrm>
          <a:prstGeom prst="rect">
            <a:avLst/>
          </a:prstGeom>
          <a:noFill/>
        </p:spPr>
        <p:txBody>
          <a:bodyPr wrap="square" rtlCol="0">
            <a:spAutoFit/>
          </a:bodyPr>
          <a:lstStyle/>
          <a:p>
            <a:pPr algn="ctr" rtl="1"/>
            <a:r>
              <a:rPr lang="ar-DZ" sz="5400" b="1" dirty="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rPr>
              <a:t>علاقة علم المصطلح باللسانيات:</a:t>
            </a:r>
          </a:p>
          <a:p>
            <a:pPr algn="just" rtl="1"/>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اختلف العلماء في ضبط العلاقة بين علم المصطلح واللسانيات فمنهم من أعده مجالا من مجالات اللسانيات لأن كلاهما يتعامل بالمادة اللغوية، ومنهم من اعتبر أن المصطلحية علم قائم بذاته يختلف عن اللسانيات من حيث المادة والمنهج.</a:t>
            </a:r>
          </a:p>
          <a:p>
            <a:pPr algn="just" rtl="1"/>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لكن الرأي الغالب أنها فرع من فروع اللسانيات شأنها شأن اللسانيات النفسية... فالمتمعن في علاقتهما يجد أنها علاقة وطيدة لأنهما يتقاسمان نفس المهمة والدرس، فالدور الذي تؤديه اللسانيات لخدمة علم المصطلح دور تواصلي يدفع الباحثين لضبط سياق استعمال المصطلح، ويؤدي المصطلحي دور تحديد المنهج العلمي الذي ينتج المصطلح، معنى هذا أن اللسانيات وعلم المصطلح يكتملان في المنهج ويلتقيان في التنظير والتطبيق.  </a:t>
            </a:r>
            <a:endParaRPr lang="ar-DZ"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raditional Arabic" panose="02020603050405020304" pitchFamily="18" charset="-78"/>
              <a:cs typeface="Traditional Arabic" panose="02020603050405020304" pitchFamily="18" charset="-78"/>
            </a:endParaRPr>
          </a:p>
          <a:p>
            <a:pPr algn="just" rtl="1"/>
            <a:endParaRPr lang="fr-FR" sz="5400" b="1" dirty="0">
              <a:latin typeface="Traditional Arabic" panose="02020603050405020304" pitchFamily="18" charset="-78"/>
              <a:cs typeface="Traditional Arabic"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Freeform 2"/>
          <p:cNvSpPr/>
          <p:nvPr/>
        </p:nvSpPr>
        <p:spPr>
          <a:xfrm>
            <a:off x="15276340" y="7546970"/>
            <a:ext cx="3556828" cy="4114800"/>
          </a:xfrm>
          <a:custGeom>
            <a:avLst/>
            <a:gdLst/>
            <a:ahLst/>
            <a:cxnLst/>
            <a:rect l="l" t="t" r="r" b="b"/>
            <a:pathLst>
              <a:path w="3556828" h="4114800">
                <a:moveTo>
                  <a:pt x="0" y="0"/>
                </a:moveTo>
                <a:lnTo>
                  <a:pt x="3556828" y="0"/>
                </a:lnTo>
                <a:lnTo>
                  <a:pt x="355682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749714" y="7546970"/>
            <a:ext cx="3556828" cy="4114800"/>
          </a:xfrm>
          <a:custGeom>
            <a:avLst/>
            <a:gdLst/>
            <a:ahLst/>
            <a:cxnLst/>
            <a:rect l="l" t="t" r="r" b="b"/>
            <a:pathLst>
              <a:path w="3556828" h="4114800">
                <a:moveTo>
                  <a:pt x="3556828" y="0"/>
                </a:moveTo>
                <a:lnTo>
                  <a:pt x="0" y="0"/>
                </a:lnTo>
                <a:lnTo>
                  <a:pt x="0" y="4114800"/>
                </a:lnTo>
                <a:lnTo>
                  <a:pt x="3556828" y="4114800"/>
                </a:lnTo>
                <a:lnTo>
                  <a:pt x="355682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924999">
            <a:off x="-2503731" y="-1297702"/>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924999">
            <a:off x="-2943904" y="-1297702"/>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24999">
            <a:off x="16576762" y="-1229799"/>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924999">
            <a:off x="16136589" y="-1028700"/>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Rectangle 14">
            <a:extLst>
              <a:ext uri="{FF2B5EF4-FFF2-40B4-BE49-F238E27FC236}">
                <a16:creationId xmlns:a16="http://schemas.microsoft.com/office/drawing/2014/main" id="{FD8B9189-0AEC-B7A0-9D9F-AA8C7F9C2F83}"/>
              </a:ext>
            </a:extLst>
          </p:cNvPr>
          <p:cNvSpPr/>
          <p:nvPr/>
        </p:nvSpPr>
        <p:spPr>
          <a:xfrm>
            <a:off x="1477712" y="1485900"/>
            <a:ext cx="14288817" cy="6740307"/>
          </a:xfrm>
          <a:prstGeom prst="rect">
            <a:avLst/>
          </a:prstGeom>
          <a:noFill/>
        </p:spPr>
        <p:txBody>
          <a:bodyPr wrap="square" lIns="91440" tIns="45720" rIns="91440" bIns="45720">
            <a:spAutoFit/>
          </a:bodyPr>
          <a:lstStyle/>
          <a:p>
            <a:pPr algn="ctr" rtl="1"/>
            <a:r>
              <a:rPr lang="ar-DZ" sz="5400" b="1" dirty="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rPr>
              <a:t>علاقة علم المصطلح بعلم الدلالة:</a:t>
            </a:r>
          </a:p>
          <a:p>
            <a:pPr algn="just" rtl="1"/>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علاقة علم المصطلح بعلم الدلالة يمكن حصرها في نقطتين أساسيتين:</a:t>
            </a:r>
          </a:p>
          <a:p>
            <a:pPr marL="914400" indent="-914400" algn="just" rtl="1">
              <a:buAutoNum type="arabicPeriod"/>
            </a:pPr>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النقطة الأولى تتعلق بالمنهج </a:t>
            </a:r>
            <a:r>
              <a:rPr lang="ar-DZ" sz="5400" b="1" dirty="0" err="1">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الأولماسيوجي</a:t>
            </a:r>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الذي ينطلق من المفهوم لتحديد العلامة سواء كانت وحدة معجمية أم وحدة مصطلحية.</a:t>
            </a:r>
          </a:p>
          <a:p>
            <a:pPr marL="914400" indent="-914400" algn="just" rtl="1">
              <a:buAutoNum type="arabicPeriod"/>
            </a:pPr>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تتعلق بالمنهج </a:t>
            </a:r>
            <a:r>
              <a:rPr lang="ar-DZ" sz="5400" b="1" dirty="0" err="1">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السيمياسولوجي</a:t>
            </a:r>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الذي ينطلق من العلامة لتحديد المفاهيم الدالة عليه في النصوص أو الخطاب </a:t>
            </a:r>
            <a:r>
              <a:rPr lang="ar-DZ" sz="5400" b="1" dirty="0" err="1">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السياقي</a:t>
            </a:r>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a:t>
            </a:r>
          </a:p>
          <a:p>
            <a:pPr algn="just" rtl="1"/>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إنّ علم الدلالة يتأسس على تكامل هذين الاتجاهين و "علم المصطلح" يستغل كلا من العمليتين في وصف وتحليل الأنظمة المصطلحية.</a:t>
            </a:r>
            <a:endParaRPr lang="fr-F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raditional Arabic" panose="02020603050405020304" pitchFamily="18" charset="-78"/>
              <a:cs typeface="Traditional Arabic"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Freeform 2"/>
          <p:cNvSpPr/>
          <p:nvPr/>
        </p:nvSpPr>
        <p:spPr>
          <a:xfrm>
            <a:off x="15276340" y="7546970"/>
            <a:ext cx="3556828" cy="4114800"/>
          </a:xfrm>
          <a:custGeom>
            <a:avLst/>
            <a:gdLst/>
            <a:ahLst/>
            <a:cxnLst/>
            <a:rect l="l" t="t" r="r" b="b"/>
            <a:pathLst>
              <a:path w="3556828" h="4114800">
                <a:moveTo>
                  <a:pt x="0" y="0"/>
                </a:moveTo>
                <a:lnTo>
                  <a:pt x="3556828" y="0"/>
                </a:lnTo>
                <a:lnTo>
                  <a:pt x="355682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838200" y="7608283"/>
            <a:ext cx="3556828" cy="4114800"/>
          </a:xfrm>
          <a:custGeom>
            <a:avLst/>
            <a:gdLst/>
            <a:ahLst/>
            <a:cxnLst/>
            <a:rect l="l" t="t" r="r" b="b"/>
            <a:pathLst>
              <a:path w="3556828" h="4114800">
                <a:moveTo>
                  <a:pt x="3556828" y="0"/>
                </a:moveTo>
                <a:lnTo>
                  <a:pt x="0" y="0"/>
                </a:lnTo>
                <a:lnTo>
                  <a:pt x="0" y="4114800"/>
                </a:lnTo>
                <a:lnTo>
                  <a:pt x="3556828" y="4114800"/>
                </a:lnTo>
                <a:lnTo>
                  <a:pt x="355682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924999">
            <a:off x="-2503731" y="-1297702"/>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924999">
            <a:off x="-2943904" y="-1297702"/>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24999">
            <a:off x="16576762" y="-1229799"/>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924999">
            <a:off x="16136589" y="-1028700"/>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2941998">
            <a:off x="9462184" y="6329139"/>
            <a:ext cx="776757" cy="1197031"/>
          </a:xfrm>
          <a:custGeom>
            <a:avLst/>
            <a:gdLst/>
            <a:ahLst/>
            <a:cxnLst/>
            <a:rect l="l" t="t" r="r" b="b"/>
            <a:pathLst>
              <a:path w="776757" h="1197031">
                <a:moveTo>
                  <a:pt x="0" y="0"/>
                </a:moveTo>
                <a:lnTo>
                  <a:pt x="776756" y="0"/>
                </a:lnTo>
                <a:lnTo>
                  <a:pt x="776756" y="1197030"/>
                </a:lnTo>
                <a:lnTo>
                  <a:pt x="0" y="11970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rot="2950600">
            <a:off x="3594091" y="4110285"/>
            <a:ext cx="776757" cy="1197031"/>
          </a:xfrm>
          <a:custGeom>
            <a:avLst/>
            <a:gdLst/>
            <a:ahLst/>
            <a:cxnLst/>
            <a:rect l="l" t="t" r="r" b="b"/>
            <a:pathLst>
              <a:path w="776757" h="1197031">
                <a:moveTo>
                  <a:pt x="0" y="0"/>
                </a:moveTo>
                <a:lnTo>
                  <a:pt x="776756" y="0"/>
                </a:lnTo>
                <a:lnTo>
                  <a:pt x="776756" y="1197030"/>
                </a:lnTo>
                <a:lnTo>
                  <a:pt x="0" y="11970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rot="-3561944" flipH="1">
            <a:off x="16449251" y="3033050"/>
            <a:ext cx="776757" cy="1197031"/>
          </a:xfrm>
          <a:custGeom>
            <a:avLst/>
            <a:gdLst/>
            <a:ahLst/>
            <a:cxnLst/>
            <a:rect l="l" t="t" r="r" b="b"/>
            <a:pathLst>
              <a:path w="776757" h="1197031">
                <a:moveTo>
                  <a:pt x="776757" y="0"/>
                </a:moveTo>
                <a:lnTo>
                  <a:pt x="0" y="0"/>
                </a:lnTo>
                <a:lnTo>
                  <a:pt x="0" y="1197031"/>
                </a:lnTo>
                <a:lnTo>
                  <a:pt x="776757" y="1197031"/>
                </a:lnTo>
                <a:lnTo>
                  <a:pt x="776757"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Rectangle 20">
            <a:extLst>
              <a:ext uri="{FF2B5EF4-FFF2-40B4-BE49-F238E27FC236}">
                <a16:creationId xmlns:a16="http://schemas.microsoft.com/office/drawing/2014/main" id="{E075AAD8-96FC-7DE3-A1FF-80A37FC6BC3F}"/>
              </a:ext>
            </a:extLst>
          </p:cNvPr>
          <p:cNvSpPr/>
          <p:nvPr/>
        </p:nvSpPr>
        <p:spPr>
          <a:xfrm>
            <a:off x="737484" y="477123"/>
            <a:ext cx="16255116" cy="10064294"/>
          </a:xfrm>
          <a:prstGeom prst="rect">
            <a:avLst/>
          </a:prstGeom>
          <a:noFill/>
        </p:spPr>
        <p:txBody>
          <a:bodyPr wrap="square" lIns="91440" tIns="45720" rIns="91440" bIns="45720">
            <a:spAutoFit/>
          </a:bodyPr>
          <a:lstStyle/>
          <a:p>
            <a:pPr algn="ctr"/>
            <a:r>
              <a:rPr lang="ar-DZ" sz="5400" b="1" dirty="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rPr>
              <a:t> علاقة علم المصطلح بالترجمة:</a:t>
            </a:r>
          </a:p>
          <a:p>
            <a:pPr algn="r"/>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إن علم المصطلح والترجمة يشتركان في عدة نقاط وكلاهما يستخدمان اللغة هدفا ومضمونا ووسيلة، فهدفها لغوي (استخدام اللغة في التعبير عن المضمون)، ومضمونها لغوي (المادة اللغوية)، ووسيلتها لغوية ( استخدام اللغة في التعبير عن المضمون)، وهذا ما يؤدي إلى كثير من التشابه والتشابك بينهما مما يساعد على إشاعة مجموعة من الأوهام حولها في أذهان كثير من المتخصصين.</a:t>
            </a:r>
          </a:p>
          <a:p>
            <a:pPr algn="r"/>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لكن نجد أن المصطلحي مضطر إلى التعرف على ماهية الشيء وتحديد عناصره الرئيسية والوقوف على جنسه وفصله ليتمكن من إلحاقه بمنظومة المفاهيم التي ينتمي إليها، أما المترجم فلا تعنيه تلك الأبحاث المنطقية والوجودية بقدر ما يعنيه معرفة معنى الكلمة في السياق الذي استعملت فيه ومن ثم معرفة المعنى الكلي للعبارة والفقرة اللتين يقوم بترجمتهما </a:t>
            </a:r>
          </a:p>
          <a:p>
            <a:pPr algn="r"/>
            <a:endPar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Freeform 2"/>
          <p:cNvSpPr/>
          <p:nvPr/>
        </p:nvSpPr>
        <p:spPr>
          <a:xfrm>
            <a:off x="15276340" y="7546970"/>
            <a:ext cx="3556828" cy="4114800"/>
          </a:xfrm>
          <a:custGeom>
            <a:avLst/>
            <a:gdLst/>
            <a:ahLst/>
            <a:cxnLst/>
            <a:rect l="l" t="t" r="r" b="b"/>
            <a:pathLst>
              <a:path w="3556828" h="4114800">
                <a:moveTo>
                  <a:pt x="0" y="0"/>
                </a:moveTo>
                <a:lnTo>
                  <a:pt x="3556828" y="0"/>
                </a:lnTo>
                <a:lnTo>
                  <a:pt x="355682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749714" y="7546970"/>
            <a:ext cx="3556828" cy="4114800"/>
          </a:xfrm>
          <a:custGeom>
            <a:avLst/>
            <a:gdLst/>
            <a:ahLst/>
            <a:cxnLst/>
            <a:rect l="l" t="t" r="r" b="b"/>
            <a:pathLst>
              <a:path w="3556828" h="4114800">
                <a:moveTo>
                  <a:pt x="3556828" y="0"/>
                </a:moveTo>
                <a:lnTo>
                  <a:pt x="0" y="0"/>
                </a:lnTo>
                <a:lnTo>
                  <a:pt x="0" y="4114800"/>
                </a:lnTo>
                <a:lnTo>
                  <a:pt x="3556828" y="4114800"/>
                </a:lnTo>
                <a:lnTo>
                  <a:pt x="355682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924999">
            <a:off x="-2503731" y="-1297702"/>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924999">
            <a:off x="-2943904" y="-1297702"/>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24999">
            <a:off x="16576762" y="-1229799"/>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924999">
            <a:off x="16136589" y="-1028700"/>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823899" y="3835854"/>
            <a:ext cx="4001966" cy="4114800"/>
          </a:xfrm>
          <a:custGeom>
            <a:avLst/>
            <a:gdLst/>
            <a:ahLst/>
            <a:cxnLst/>
            <a:rect l="l" t="t" r="r" b="b"/>
            <a:pathLst>
              <a:path w="4001966" h="4114800">
                <a:moveTo>
                  <a:pt x="0" y="0"/>
                </a:moveTo>
                <a:lnTo>
                  <a:pt x="4001966" y="0"/>
                </a:lnTo>
                <a:lnTo>
                  <a:pt x="400196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Rectangle 22">
            <a:extLst>
              <a:ext uri="{FF2B5EF4-FFF2-40B4-BE49-F238E27FC236}">
                <a16:creationId xmlns:a16="http://schemas.microsoft.com/office/drawing/2014/main" id="{0181F207-9B0F-93D7-4739-400016665D33}"/>
              </a:ext>
            </a:extLst>
          </p:cNvPr>
          <p:cNvSpPr/>
          <p:nvPr/>
        </p:nvSpPr>
        <p:spPr>
          <a:xfrm>
            <a:off x="784311" y="305858"/>
            <a:ext cx="16535399" cy="10433625"/>
          </a:xfrm>
          <a:prstGeom prst="rect">
            <a:avLst/>
          </a:prstGeom>
          <a:noFill/>
        </p:spPr>
        <p:txBody>
          <a:bodyPr wrap="square" lIns="91440" tIns="45720" rIns="91440" bIns="45720">
            <a:spAutoFit/>
          </a:bodyPr>
          <a:lstStyle/>
          <a:p>
            <a:pPr algn="ctr" rtl="1"/>
            <a:r>
              <a:rPr lang="ar-DZ" sz="4800" b="1" dirty="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rPr>
              <a:t>علم المصطلح وعلم المعاجم:</a:t>
            </a:r>
          </a:p>
          <a:p>
            <a:pPr algn="just" rtl="1"/>
            <a:r>
              <a:rPr lang="ar-DZ" sz="48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بينهما كثير من مواضع التلاقي والاشتراك (يعنى كل منهما بالكلمات، هدفهما المشترك تطوير المعاجم لذا يقدمهما عدد من الدارسين على أنهما علمان لصيقان.</a:t>
            </a:r>
          </a:p>
          <a:p>
            <a:pPr algn="just" rtl="1"/>
            <a:r>
              <a:rPr lang="ar-DZ" sz="48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يقدمهما بعض الدارسين على أن علم المصطلح جزء من علم المعاجم، ويضع آخرون بينهما فروقا في مجال الدراسة، وحدة البحث الأساسية، الهدف، منهج العمل.</a:t>
            </a:r>
          </a:p>
          <a:p>
            <a:pPr algn="just" rtl="1"/>
            <a:r>
              <a:rPr lang="ar-DZ" sz="48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ففي مجال الدراسة يعني علم المصطلح بالكلمات التي تنتمي إلى مجال تخصص محدد (النقد الفيزياء...)، أما علم المعاجم فيعنى بمجموع الكلمات التي نستخدمها وبالتالي فمجاله أوسع، ويجعل علم المصطلح –هنا- جزءا من علم المعاجم.</a:t>
            </a:r>
          </a:p>
          <a:p>
            <a:pPr algn="just" rtl="1"/>
            <a:r>
              <a:rPr lang="ar-DZ" sz="48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الكلمة هي الوحدة الأساسية للبحث بالنسبة إلى كليهما ولكنه ينبغي التذكير بالفرق بين الكلمة العادية والمصطلح، فالكلمة وحدة لسانية تحيل إلى الواقع، المصطلح وحدة لسانية تحيل إلى مجال متخصص كلاهما يستخدم بنفعية، مستخدم الكلمة هو ناطق اللغة، ومستخدم المصطلح متخصص.</a:t>
            </a:r>
          </a:p>
          <a:p>
            <a:pPr algn="just" rtl="1"/>
            <a:r>
              <a:rPr lang="ar-DZ" sz="48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وفيما يتعلق بالأهداف، فهدف علم المصطلح الإلمام بالتصورات الذهنية. أما علم أما علم المصطلح فلا يفسر المصطلح ولا مهارة استخدامه بقدر ما يهدف إلى ضبط مفاهيم المصطلح الوحيد وتقنينه.  </a:t>
            </a:r>
            <a:endParaRPr lang="ar-DZ" sz="4800" b="1" dirty="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endParaRPr>
          </a:p>
          <a:p>
            <a:pPr algn="just" rtl="1"/>
            <a:endParaRPr lang="fr-FR" sz="4800" b="1" cap="none" spc="0" dirty="0">
              <a:ln w="22225">
                <a:solidFill>
                  <a:schemeClr val="accent2"/>
                </a:solidFill>
                <a:prstDash val="solid"/>
              </a:ln>
              <a:solidFill>
                <a:schemeClr val="accent2">
                  <a:lumMod val="40000"/>
                  <a:lumOff val="60000"/>
                </a:schemeClr>
              </a:solidFill>
              <a:effectLst/>
              <a:latin typeface="Traditional Arabic" panose="02020603050405020304" pitchFamily="18" charset="-78"/>
              <a:cs typeface="Traditional Arabic"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Freeform 2"/>
          <p:cNvSpPr/>
          <p:nvPr/>
        </p:nvSpPr>
        <p:spPr>
          <a:xfrm rot="-2941998">
            <a:off x="8574029" y="6116178"/>
            <a:ext cx="776757" cy="1197031"/>
          </a:xfrm>
          <a:custGeom>
            <a:avLst/>
            <a:gdLst/>
            <a:ahLst/>
            <a:cxnLst/>
            <a:rect l="l" t="t" r="r" b="b"/>
            <a:pathLst>
              <a:path w="776757" h="1197031">
                <a:moveTo>
                  <a:pt x="0" y="0"/>
                </a:moveTo>
                <a:lnTo>
                  <a:pt x="776757" y="0"/>
                </a:lnTo>
                <a:lnTo>
                  <a:pt x="776757" y="1197031"/>
                </a:lnTo>
                <a:lnTo>
                  <a:pt x="0" y="11970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561944" flipH="1">
            <a:off x="15561097" y="2820090"/>
            <a:ext cx="776757" cy="1197031"/>
          </a:xfrm>
          <a:custGeom>
            <a:avLst/>
            <a:gdLst/>
            <a:ahLst/>
            <a:cxnLst/>
            <a:rect l="l" t="t" r="r" b="b"/>
            <a:pathLst>
              <a:path w="776757" h="1197031">
                <a:moveTo>
                  <a:pt x="776756" y="0"/>
                </a:moveTo>
                <a:lnTo>
                  <a:pt x="0" y="0"/>
                </a:lnTo>
                <a:lnTo>
                  <a:pt x="0" y="1197030"/>
                </a:lnTo>
                <a:lnTo>
                  <a:pt x="776756" y="1197030"/>
                </a:lnTo>
                <a:lnTo>
                  <a:pt x="77675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5276340" y="7546970"/>
            <a:ext cx="3556828" cy="4114800"/>
          </a:xfrm>
          <a:custGeom>
            <a:avLst/>
            <a:gdLst/>
            <a:ahLst/>
            <a:cxnLst/>
            <a:rect l="l" t="t" r="r" b="b"/>
            <a:pathLst>
              <a:path w="3556828" h="4114800">
                <a:moveTo>
                  <a:pt x="0" y="0"/>
                </a:moveTo>
                <a:lnTo>
                  <a:pt x="3556828" y="0"/>
                </a:lnTo>
                <a:lnTo>
                  <a:pt x="355682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749714" y="7546970"/>
            <a:ext cx="3556828" cy="4114800"/>
          </a:xfrm>
          <a:custGeom>
            <a:avLst/>
            <a:gdLst/>
            <a:ahLst/>
            <a:cxnLst/>
            <a:rect l="l" t="t" r="r" b="b"/>
            <a:pathLst>
              <a:path w="3556828" h="4114800">
                <a:moveTo>
                  <a:pt x="3556828" y="0"/>
                </a:moveTo>
                <a:lnTo>
                  <a:pt x="0" y="0"/>
                </a:lnTo>
                <a:lnTo>
                  <a:pt x="0" y="4114800"/>
                </a:lnTo>
                <a:lnTo>
                  <a:pt x="3556828" y="4114800"/>
                </a:lnTo>
                <a:lnTo>
                  <a:pt x="355682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2924999">
            <a:off x="-2503731" y="-1297702"/>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2924999">
            <a:off x="-2943904" y="-1297702"/>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2924999">
            <a:off x="16576762" y="-1229799"/>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2924999">
            <a:off x="16136589" y="-1028700"/>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Rectangle 19">
            <a:extLst>
              <a:ext uri="{FF2B5EF4-FFF2-40B4-BE49-F238E27FC236}">
                <a16:creationId xmlns:a16="http://schemas.microsoft.com/office/drawing/2014/main" id="{FF70C06D-EAE5-F936-797C-D68CE5CB4DEF}"/>
              </a:ext>
            </a:extLst>
          </p:cNvPr>
          <p:cNvSpPr/>
          <p:nvPr/>
        </p:nvSpPr>
        <p:spPr>
          <a:xfrm>
            <a:off x="885420" y="797798"/>
            <a:ext cx="16169334" cy="9233297"/>
          </a:xfrm>
          <a:prstGeom prst="rect">
            <a:avLst/>
          </a:prstGeom>
          <a:noFill/>
        </p:spPr>
        <p:txBody>
          <a:bodyPr wrap="square" lIns="91440" tIns="45720" rIns="91440" bIns="45720">
            <a:spAutoFit/>
          </a:bodyPr>
          <a:lstStyle/>
          <a:p>
            <a:pPr algn="ctr" rtl="1"/>
            <a:r>
              <a:rPr lang="ar-DZ" sz="5400" b="1" dirty="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rPr>
              <a:t>علاقة علم المصطلح بالصناعة المعجمية:</a:t>
            </a:r>
          </a:p>
          <a:p>
            <a:pPr algn="just" rtl="1"/>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العلاقة بين علم المصطلح والصناعة المعجمية وثيقة ومتشابكة في عصرنا الزاخر بالعلوم حيث أصبح للمعجم وصناعته أهمية كبرى فوجود معاجم عربية مختصة تضم بين دفتيها ألاف المصطلحات العربية من شأنه إثراء اللغة العربية، فالعلاقة بين علم المصطلح والصناعة المعجمية علاقة تبادلية حيث يساعد علم المصطلح في إثراء المعاجم العربية بالمعاني الدقيقة للمصطلحات وبيان العلاقات الدلالية بينها كالترادف والتضاد... كما يقدم كذلك معلومات عن تاريخ نشأة المصطلحات وتطورها عبر الزمن مما يساعد في فهم المعاني المختلفة للمصطلحات في السياقات المختلفة. </a:t>
            </a:r>
          </a:p>
          <a:p>
            <a:pPr algn="just" rtl="1"/>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يشترك علم المصطلح مع علم صناعة  المعاجم الموسوعية في حصرهما للمصطلحات انطلاقا من موضوعاتها التي تندرج ضمنها، وتعمل على تعريف المفاهيم تعريفا موسوعيا. </a:t>
            </a:r>
          </a:p>
          <a:p>
            <a:pPr algn="just" rtl="1"/>
            <a:endPar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Freeform 2"/>
          <p:cNvSpPr/>
          <p:nvPr/>
        </p:nvSpPr>
        <p:spPr>
          <a:xfrm>
            <a:off x="15276340" y="7546970"/>
            <a:ext cx="3556828" cy="4114800"/>
          </a:xfrm>
          <a:custGeom>
            <a:avLst/>
            <a:gdLst/>
            <a:ahLst/>
            <a:cxnLst/>
            <a:rect l="l" t="t" r="r" b="b"/>
            <a:pathLst>
              <a:path w="3556828" h="4114800">
                <a:moveTo>
                  <a:pt x="0" y="0"/>
                </a:moveTo>
                <a:lnTo>
                  <a:pt x="3556828" y="0"/>
                </a:lnTo>
                <a:lnTo>
                  <a:pt x="355682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749714" y="7546970"/>
            <a:ext cx="3556828" cy="4114800"/>
          </a:xfrm>
          <a:custGeom>
            <a:avLst/>
            <a:gdLst/>
            <a:ahLst/>
            <a:cxnLst/>
            <a:rect l="l" t="t" r="r" b="b"/>
            <a:pathLst>
              <a:path w="3556828" h="4114800">
                <a:moveTo>
                  <a:pt x="3556828" y="0"/>
                </a:moveTo>
                <a:lnTo>
                  <a:pt x="0" y="0"/>
                </a:lnTo>
                <a:lnTo>
                  <a:pt x="0" y="4114800"/>
                </a:lnTo>
                <a:lnTo>
                  <a:pt x="3556828" y="4114800"/>
                </a:lnTo>
                <a:lnTo>
                  <a:pt x="355682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924999">
            <a:off x="-2503731" y="-1297702"/>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924999">
            <a:off x="-2943904" y="-1297702"/>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24999">
            <a:off x="16576762" y="-1229799"/>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924999">
            <a:off x="16136589" y="-1028700"/>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rot="2950600">
            <a:off x="2705936" y="3897324"/>
            <a:ext cx="776757" cy="1197031"/>
          </a:xfrm>
          <a:custGeom>
            <a:avLst/>
            <a:gdLst/>
            <a:ahLst/>
            <a:cxnLst/>
            <a:rect l="l" t="t" r="r" b="b"/>
            <a:pathLst>
              <a:path w="776757" h="1197031">
                <a:moveTo>
                  <a:pt x="0" y="0"/>
                </a:moveTo>
                <a:lnTo>
                  <a:pt x="776757" y="0"/>
                </a:lnTo>
                <a:lnTo>
                  <a:pt x="776757" y="1197031"/>
                </a:lnTo>
                <a:lnTo>
                  <a:pt x="0" y="11970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Rectangle 19">
            <a:extLst>
              <a:ext uri="{FF2B5EF4-FFF2-40B4-BE49-F238E27FC236}">
                <a16:creationId xmlns:a16="http://schemas.microsoft.com/office/drawing/2014/main" id="{0155D676-6DD8-EC91-51F6-8F91604C4C9E}"/>
              </a:ext>
            </a:extLst>
          </p:cNvPr>
          <p:cNvSpPr/>
          <p:nvPr/>
        </p:nvSpPr>
        <p:spPr>
          <a:xfrm>
            <a:off x="1250024" y="1541184"/>
            <a:ext cx="15163800" cy="5909310"/>
          </a:xfrm>
          <a:prstGeom prst="rect">
            <a:avLst/>
          </a:prstGeom>
          <a:noFill/>
        </p:spPr>
        <p:txBody>
          <a:bodyPr wrap="square" lIns="91440" tIns="45720" rIns="91440" bIns="45720">
            <a:spAutoFit/>
          </a:bodyPr>
          <a:lstStyle/>
          <a:p>
            <a:pPr algn="ctr" rtl="1"/>
            <a:r>
              <a:rPr lang="ar-DZ" sz="5400" b="1" dirty="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rPr>
              <a:t>علاقة علم المصطلح بعلم التقييس </a:t>
            </a:r>
          </a:p>
          <a:p>
            <a:pPr algn="just" rtl="1"/>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لا يمكننا تصور أي عمل مصطلحي بدون تقييس لرصيده الاصطلاحي وخصوصا أننا نشهد تطورا للعلوم والتقنيات لا مثيل لها، مما يقتضي ضرورة الاتفاق على الاستعمال الموحد لملايين المفاهيم المستخدمة في التخصصات الدقيقة من حيث تسمياتها وتعريفاتها، ويشمل التقييس الاستعمال اللغوي والصياغة النظرية والممارسة التطبيقية في مجال التكنولوجيا، وقد برزت ضرورة تقييس مفاهيم العلوم والتقنيات منذ العقد الثالث من القرن العشرين. </a:t>
            </a:r>
            <a:endParaRPr lang="fr-FR"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Freeform 2"/>
          <p:cNvSpPr/>
          <p:nvPr/>
        </p:nvSpPr>
        <p:spPr>
          <a:xfrm>
            <a:off x="15276340" y="7546970"/>
            <a:ext cx="3556828" cy="4114800"/>
          </a:xfrm>
          <a:custGeom>
            <a:avLst/>
            <a:gdLst/>
            <a:ahLst/>
            <a:cxnLst/>
            <a:rect l="l" t="t" r="r" b="b"/>
            <a:pathLst>
              <a:path w="3556828" h="4114800">
                <a:moveTo>
                  <a:pt x="0" y="0"/>
                </a:moveTo>
                <a:lnTo>
                  <a:pt x="3556828" y="0"/>
                </a:lnTo>
                <a:lnTo>
                  <a:pt x="355682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749714" y="7546970"/>
            <a:ext cx="3556828" cy="4114800"/>
          </a:xfrm>
          <a:custGeom>
            <a:avLst/>
            <a:gdLst/>
            <a:ahLst/>
            <a:cxnLst/>
            <a:rect l="l" t="t" r="r" b="b"/>
            <a:pathLst>
              <a:path w="3556828" h="4114800">
                <a:moveTo>
                  <a:pt x="3556828" y="0"/>
                </a:moveTo>
                <a:lnTo>
                  <a:pt x="0" y="0"/>
                </a:lnTo>
                <a:lnTo>
                  <a:pt x="0" y="4114800"/>
                </a:lnTo>
                <a:lnTo>
                  <a:pt x="3556828" y="4114800"/>
                </a:lnTo>
                <a:lnTo>
                  <a:pt x="355682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924999">
            <a:off x="-2503731" y="-1297702"/>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924999">
            <a:off x="-2943904" y="-1297702"/>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24999">
            <a:off x="16576762" y="-1229799"/>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924999">
            <a:off x="16136589" y="-1028700"/>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rot="-2941998">
            <a:off x="8574029" y="6116178"/>
            <a:ext cx="776757" cy="1197031"/>
          </a:xfrm>
          <a:custGeom>
            <a:avLst/>
            <a:gdLst/>
            <a:ahLst/>
            <a:cxnLst/>
            <a:rect l="l" t="t" r="r" b="b"/>
            <a:pathLst>
              <a:path w="776757" h="1197031">
                <a:moveTo>
                  <a:pt x="0" y="0"/>
                </a:moveTo>
                <a:lnTo>
                  <a:pt x="776757" y="0"/>
                </a:lnTo>
                <a:lnTo>
                  <a:pt x="776757" y="1197031"/>
                </a:lnTo>
                <a:lnTo>
                  <a:pt x="0" y="11970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rot="2950600">
            <a:off x="2705936" y="3897324"/>
            <a:ext cx="776757" cy="1197031"/>
          </a:xfrm>
          <a:custGeom>
            <a:avLst/>
            <a:gdLst/>
            <a:ahLst/>
            <a:cxnLst/>
            <a:rect l="l" t="t" r="r" b="b"/>
            <a:pathLst>
              <a:path w="776757" h="1197031">
                <a:moveTo>
                  <a:pt x="0" y="0"/>
                </a:moveTo>
                <a:lnTo>
                  <a:pt x="776757" y="0"/>
                </a:lnTo>
                <a:lnTo>
                  <a:pt x="776757" y="1197031"/>
                </a:lnTo>
                <a:lnTo>
                  <a:pt x="0" y="11970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rot="-3561944" flipH="1">
            <a:off x="15561097" y="2820090"/>
            <a:ext cx="776757" cy="1197031"/>
          </a:xfrm>
          <a:custGeom>
            <a:avLst/>
            <a:gdLst/>
            <a:ahLst/>
            <a:cxnLst/>
            <a:rect l="l" t="t" r="r" b="b"/>
            <a:pathLst>
              <a:path w="776757" h="1197031">
                <a:moveTo>
                  <a:pt x="776756" y="0"/>
                </a:moveTo>
                <a:lnTo>
                  <a:pt x="0" y="0"/>
                </a:lnTo>
                <a:lnTo>
                  <a:pt x="0" y="1197030"/>
                </a:lnTo>
                <a:lnTo>
                  <a:pt x="776756" y="1197030"/>
                </a:lnTo>
                <a:lnTo>
                  <a:pt x="776756"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Rectangle 19">
            <a:extLst>
              <a:ext uri="{FF2B5EF4-FFF2-40B4-BE49-F238E27FC236}">
                <a16:creationId xmlns:a16="http://schemas.microsoft.com/office/drawing/2014/main" id="{9F4DD7F9-6474-EB8F-0ED8-3F0B15B9166E}"/>
              </a:ext>
            </a:extLst>
          </p:cNvPr>
          <p:cNvSpPr/>
          <p:nvPr/>
        </p:nvSpPr>
        <p:spPr>
          <a:xfrm>
            <a:off x="784450" y="526851"/>
            <a:ext cx="16893950" cy="9233297"/>
          </a:xfrm>
          <a:prstGeom prst="rect">
            <a:avLst/>
          </a:prstGeom>
          <a:noFill/>
        </p:spPr>
        <p:txBody>
          <a:bodyPr wrap="square" lIns="91440" tIns="45720" rIns="91440" bIns="45720">
            <a:spAutoFit/>
          </a:bodyPr>
          <a:lstStyle/>
          <a:p>
            <a:pPr algn="ctr" rtl="1"/>
            <a:r>
              <a:rPr lang="ar-DZ" sz="5400" b="1" dirty="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rPr>
              <a:t>علاقة علم المصطلح بالحاسوب:</a:t>
            </a:r>
          </a:p>
          <a:p>
            <a:pPr algn="just" rtl="1"/>
            <a:r>
              <a:rPr lang="ar-DZ" sz="54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لقد شهدت المصطلحية في السنوات الأخيرة ثروة الكترونية مكنت علم المصطلح من معالجة بيانات علم المصطلح الحاسوبي من خلال تخزين البيانات وإدخالها لاستخلاص منها المصطلحات، فتغيرت هذه المعالجات طرائق المصطلحيين في عدد من المجالات مثل المدونات اللغوية، كما يوفر لنا الحاسوب وسيلتين مهمتين يمكن استثمارهما في تعميم نتائج العمل المصطلحي اللغوي واشتراك العاملين في وضع الألفاظ المناسبة للمفاهيم الجديدة وإتاحة الفرصة لعمل على المصطلحات التي يختارها المتخصصون في الدراسات والأبحاث تمهيدا لإقرارها واشاعتها بين العلماء وتتمثل الوسيلة الأولى في استخدام الأقراص الممغنطة في خدمة القضية المصطلحية ويتم تنفيذ ذلك عن طريق متابعة المصطلحات اللغوية الموجودة في المعاجم والمؤلفات اللغوية، أما الوسيلة الثانية فهي شبكة المعلومات التي شاع استخدامها في الآونة الأخيرة. </a:t>
            </a:r>
            <a:endParaRPr lang="fr-F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raditional Arabic" panose="02020603050405020304" pitchFamily="18" charset="-78"/>
              <a:cs typeface="Traditional Arabic"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1165</Words>
  <Application>Microsoft Office PowerPoint</Application>
  <PresentationFormat>Personnalisé</PresentationFormat>
  <Paragraphs>48</Paragraphs>
  <Slides>10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Wingdings</vt:lpstr>
      <vt:lpstr>Andalus</vt:lpstr>
      <vt:lpstr>Arial</vt:lpstr>
      <vt:lpstr>Traditional Arabic</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and Black  Aesthetic Portofolio  Presentation</dc:title>
  <cp:lastModifiedBy>TRANSHOST</cp:lastModifiedBy>
  <cp:revision>12</cp:revision>
  <dcterms:created xsi:type="dcterms:W3CDTF">2006-08-16T00:00:00Z</dcterms:created>
  <dcterms:modified xsi:type="dcterms:W3CDTF">2024-03-12T15:20:00Z</dcterms:modified>
  <dc:identifier>DAF-qkwy6ZM</dc:identifier>
</cp:coreProperties>
</file>