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310" r:id="rId4"/>
    <p:sldId id="315" r:id="rId5"/>
    <p:sldId id="312" r:id="rId6"/>
    <p:sldId id="313" r:id="rId7"/>
    <p:sldId id="314" r:id="rId8"/>
    <p:sldId id="316" r:id="rId9"/>
    <p:sldId id="262" r:id="rId10"/>
    <p:sldId id="294" r:id="rId11"/>
    <p:sldId id="318" r:id="rId12"/>
    <p:sldId id="295" r:id="rId13"/>
    <p:sldId id="296" r:id="rId14"/>
    <p:sldId id="297" r:id="rId15"/>
    <p:sldId id="264" r:id="rId16"/>
    <p:sldId id="265" r:id="rId17"/>
    <p:sldId id="321" r:id="rId18"/>
    <p:sldId id="299" r:id="rId19"/>
    <p:sldId id="304" r:id="rId20"/>
    <p:sldId id="303" r:id="rId21"/>
    <p:sldId id="301" r:id="rId22"/>
    <p:sldId id="302" r:id="rId23"/>
    <p:sldId id="322" r:id="rId24"/>
    <p:sldId id="305" r:id="rId25"/>
    <p:sldId id="319" r:id="rId26"/>
    <p:sldId id="269" r:id="rId27"/>
    <p:sldId id="270" r:id="rId28"/>
    <p:sldId id="271" r:id="rId29"/>
    <p:sldId id="272" r:id="rId30"/>
    <p:sldId id="273" r:id="rId31"/>
    <p:sldId id="274" r:id="rId32"/>
    <p:sldId id="275" r:id="rId33"/>
    <p:sldId id="276" r:id="rId34"/>
    <p:sldId id="308" r:id="rId35"/>
    <p:sldId id="278" r:id="rId36"/>
    <p:sldId id="279" r:id="rId37"/>
    <p:sldId id="280" r:id="rId38"/>
    <p:sldId id="260" r:id="rId3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3148691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81465A6-3A00-4C8F-AFD4-D5F6D2B71960}" type="datetimeFigureOut">
              <a:rPr lang="fr-FR" smtClean="0"/>
              <a:t>09/12/2023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109418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2764597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34653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27543165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2328675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41238444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15278215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93772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1125695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933275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81465A6-3A00-4C8F-AFD4-D5F6D2B71960}" type="datetimeFigureOut">
              <a:rPr lang="fr-FR" smtClean="0"/>
              <a:t>09/12/2023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984117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81465A6-3A00-4C8F-AFD4-D5F6D2B71960}" type="datetimeFigureOut">
              <a:rPr lang="fr-FR" smtClean="0"/>
              <a:t>09/12/2023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2086978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2675570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1566614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781465A6-3A00-4C8F-AFD4-D5F6D2B71960}" type="datetimeFigureOut">
              <a:rPr lang="fr-FR" smtClean="0"/>
              <a:t>09/12/2023</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1770861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81465A6-3A00-4C8F-AFD4-D5F6D2B71960}" type="datetimeFigureOut">
              <a:rPr lang="fr-FR" smtClean="0"/>
              <a:t>09/12/2023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2E2D385-2E16-40EB-A2D0-6F02B133B1A4}" type="slidenum">
              <a:rPr lang="fr-FR" smtClean="0"/>
              <a:t>‹N°›</a:t>
            </a:fld>
            <a:endParaRPr lang="fr-FR"/>
          </a:p>
        </p:txBody>
      </p:sp>
    </p:spTree>
    <p:extLst>
      <p:ext uri="{BB962C8B-B14F-4D97-AF65-F5344CB8AC3E}">
        <p14:creationId xmlns:p14="http://schemas.microsoft.com/office/powerpoint/2010/main" val="1456375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81465A6-3A00-4C8F-AFD4-D5F6D2B71960}" type="datetimeFigureOut">
              <a:rPr lang="fr-FR" smtClean="0"/>
              <a:t>09/12/2023</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2E2D385-2E16-40EB-A2D0-6F02B133B1A4}" type="slidenum">
              <a:rPr lang="fr-FR" smtClean="0"/>
              <a:t>‹N°›</a:t>
            </a:fld>
            <a:endParaRPr lang="fr-FR"/>
          </a:p>
        </p:txBody>
      </p:sp>
    </p:spTree>
    <p:extLst>
      <p:ext uri="{BB962C8B-B14F-4D97-AF65-F5344CB8AC3E}">
        <p14:creationId xmlns:p14="http://schemas.microsoft.com/office/powerpoint/2010/main" val="167065619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50164" y="204717"/>
            <a:ext cx="11496094" cy="1160059"/>
          </a:xfrm>
        </p:spPr>
        <p:txBody>
          <a:bodyPr>
            <a:normAutofit fontScale="90000"/>
          </a:bodyPr>
          <a:lstStyle/>
          <a:p>
            <a:pPr algn="ctr"/>
            <a:r>
              <a:rPr lang="fr-FR" sz="3600" b="1" dirty="0">
                <a:latin typeface="Verdana" panose="020B0604030504040204" pitchFamily="34" charset="0"/>
                <a:ea typeface="Verdana" panose="020B0604030504040204" pitchFamily="34" charset="0"/>
              </a:rPr>
              <a:t>Université Mohamed lamine Dabbagin </a:t>
            </a:r>
            <a:r>
              <a:rPr lang="fr-FR" sz="3600" b="1" dirty="0" smtClean="0">
                <a:latin typeface="Verdana" panose="020B0604030504040204" pitchFamily="34" charset="0"/>
                <a:ea typeface="Verdana" panose="020B0604030504040204" pitchFamily="34" charset="0"/>
              </a:rPr>
              <a:t>Setif </a:t>
            </a:r>
            <a:r>
              <a:rPr lang="fr-FR" sz="3600" b="1" dirty="0">
                <a:latin typeface="Verdana" panose="020B0604030504040204" pitchFamily="34" charset="0"/>
                <a:ea typeface="Verdana" panose="020B0604030504040204" pitchFamily="34" charset="0"/>
              </a:rPr>
              <a:t>02</a:t>
            </a:r>
            <a:br>
              <a:rPr lang="fr-FR" sz="3600" b="1" dirty="0">
                <a:latin typeface="Verdana" panose="020B0604030504040204" pitchFamily="34" charset="0"/>
                <a:ea typeface="Verdana" panose="020B0604030504040204" pitchFamily="34" charset="0"/>
              </a:rPr>
            </a:br>
            <a:r>
              <a:rPr lang="fr-FR" sz="3600" b="1" dirty="0">
                <a:latin typeface="Verdana" panose="020B0604030504040204" pitchFamily="34" charset="0"/>
                <a:ea typeface="Verdana" panose="020B0604030504040204" pitchFamily="34" charset="0"/>
              </a:rPr>
              <a:t>Département STAPS </a:t>
            </a:r>
          </a:p>
        </p:txBody>
      </p:sp>
      <p:sp>
        <p:nvSpPr>
          <p:cNvPr id="3" name="Sous-titre 2"/>
          <p:cNvSpPr>
            <a:spLocks noGrp="1"/>
          </p:cNvSpPr>
          <p:nvPr>
            <p:ph type="subTitle" idx="1"/>
          </p:nvPr>
        </p:nvSpPr>
        <p:spPr>
          <a:xfrm>
            <a:off x="163773" y="1460310"/>
            <a:ext cx="11859905" cy="5254389"/>
          </a:xfrm>
        </p:spPr>
        <p:txBody>
          <a:bodyPr>
            <a:noAutofit/>
          </a:bodyPr>
          <a:lstStyle/>
          <a:p>
            <a:pPr algn="ctr">
              <a:lnSpc>
                <a:spcPct val="150000"/>
              </a:lnSpc>
            </a:pPr>
            <a:r>
              <a:rPr lang="fr-FR" sz="3600" b="1" dirty="0" smtClean="0">
                <a:solidFill>
                  <a:srgbClr val="00B050"/>
                </a:solidFill>
                <a:latin typeface="Verdana" panose="020B0604030504040204" pitchFamily="34" charset="0"/>
                <a:ea typeface="Verdana" panose="020B0604030504040204" pitchFamily="34" charset="0"/>
              </a:rPr>
              <a:t>Cours </a:t>
            </a:r>
            <a:r>
              <a:rPr lang="fr-FR" sz="3600" b="1" dirty="0">
                <a:solidFill>
                  <a:srgbClr val="00B050"/>
                </a:solidFill>
                <a:latin typeface="Verdana" panose="020B0604030504040204" pitchFamily="34" charset="0"/>
                <a:ea typeface="Verdana" panose="020B0604030504040204" pitchFamily="34" charset="0"/>
              </a:rPr>
              <a:t>de théorie et méthodologie de </a:t>
            </a:r>
            <a:r>
              <a:rPr lang="fr-FR" sz="3600" b="1" dirty="0" smtClean="0">
                <a:solidFill>
                  <a:srgbClr val="00B050"/>
                </a:solidFill>
                <a:latin typeface="Verdana" panose="020B0604030504040204" pitchFamily="34" charset="0"/>
                <a:ea typeface="Verdana" panose="020B0604030504040204" pitchFamily="34" charset="0"/>
              </a:rPr>
              <a:t>l’entraînement sportif</a:t>
            </a:r>
          </a:p>
          <a:p>
            <a:pPr algn="ctr">
              <a:lnSpc>
                <a:spcPct val="150000"/>
              </a:lnSpc>
            </a:pPr>
            <a:r>
              <a:rPr lang="fr-FR" sz="3600" b="1" dirty="0" smtClean="0">
                <a:solidFill>
                  <a:srgbClr val="0070C0"/>
                </a:solidFill>
                <a:latin typeface="Verdana" panose="020B0604030504040204" pitchFamily="34" charset="0"/>
                <a:ea typeface="Verdana" panose="020B0604030504040204" pitchFamily="34" charset="0"/>
              </a:rPr>
              <a:t>Niveau: 1 ère année master </a:t>
            </a:r>
          </a:p>
          <a:p>
            <a:pPr algn="ctr">
              <a:lnSpc>
                <a:spcPct val="150000"/>
              </a:lnSpc>
            </a:pPr>
            <a:r>
              <a:rPr lang="fr-FR" sz="3200" b="1" dirty="0" smtClean="0">
                <a:latin typeface="Verdana" panose="020B0604030504040204" pitchFamily="34" charset="0"/>
                <a:ea typeface="Verdana" panose="020B0604030504040204" pitchFamily="34" charset="0"/>
              </a:rPr>
              <a:t>Spécialité : entrainement sportif d'élite</a:t>
            </a:r>
          </a:p>
          <a:p>
            <a:pPr algn="ctr">
              <a:lnSpc>
                <a:spcPct val="150000"/>
              </a:lnSpc>
            </a:pPr>
            <a:r>
              <a:rPr lang="fr-FR" sz="3600" b="1" dirty="0" smtClean="0">
                <a:solidFill>
                  <a:srgbClr val="FF0000"/>
                </a:solidFill>
                <a:latin typeface="Verdana" panose="020B0604030504040204" pitchFamily="34" charset="0"/>
                <a:ea typeface="Verdana" panose="020B0604030504040204" pitchFamily="34" charset="0"/>
              </a:rPr>
              <a:t>Enseignant : D. Redouane </a:t>
            </a:r>
          </a:p>
          <a:p>
            <a:pPr algn="ctr">
              <a:lnSpc>
                <a:spcPct val="150000"/>
              </a:lnSpc>
            </a:pPr>
            <a:r>
              <a:rPr lang="fr-FR" sz="3600" b="1" dirty="0" smtClean="0">
                <a:solidFill>
                  <a:srgbClr val="FF0000"/>
                </a:solidFill>
                <a:latin typeface="Verdana" panose="020B0604030504040204" pitchFamily="34" charset="0"/>
                <a:ea typeface="Verdana" panose="020B0604030504040204" pitchFamily="34" charset="0"/>
              </a:rPr>
              <a:t> </a:t>
            </a:r>
            <a:endParaRPr lang="fr-FR" sz="3600" b="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671258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05818"/>
            <a:ext cx="10515600" cy="931412"/>
          </a:xfrm>
        </p:spPr>
        <p:txBody>
          <a:bodyPr>
            <a:normAutofit/>
          </a:bodyPr>
          <a:lstStyle/>
          <a:p>
            <a:pPr algn="ctr"/>
            <a:r>
              <a:rPr lang="fr-FR" sz="3600" b="1" dirty="0">
                <a:solidFill>
                  <a:srgbClr val="FF0000"/>
                </a:solidFill>
                <a:latin typeface="Verdana" panose="020B0604030504040204" pitchFamily="34" charset="0"/>
                <a:ea typeface="Verdana" panose="020B0604030504040204" pitchFamily="34" charset="0"/>
              </a:rPr>
              <a:t>la profession d’un entraîneur </a:t>
            </a:r>
          </a:p>
        </p:txBody>
      </p:sp>
      <p:sp>
        <p:nvSpPr>
          <p:cNvPr id="3" name="Espace réservé du contenu 2"/>
          <p:cNvSpPr>
            <a:spLocks noGrp="1"/>
          </p:cNvSpPr>
          <p:nvPr>
            <p:ph idx="1"/>
          </p:nvPr>
        </p:nvSpPr>
        <p:spPr>
          <a:xfrm>
            <a:off x="122830" y="914401"/>
            <a:ext cx="11914495" cy="5800298"/>
          </a:xfrm>
        </p:spPr>
        <p:txBody>
          <a:bodyPr>
            <a:normAutofit/>
          </a:bodyPr>
          <a:lstStyle/>
          <a:p>
            <a:pPr marL="0" indent="0" algn="ctr">
              <a:lnSpc>
                <a:spcPct val="150000"/>
              </a:lnSpc>
              <a:buNone/>
            </a:pPr>
            <a:r>
              <a:rPr lang="fr-FR" sz="2400" b="1" dirty="0" smtClean="0">
                <a:solidFill>
                  <a:srgbClr val="0070C0"/>
                </a:solidFill>
                <a:latin typeface="Verdana" panose="020B0604030504040204" pitchFamily="34" charset="0"/>
                <a:ea typeface="Verdana" panose="020B0604030504040204" pitchFamily="34" charset="0"/>
              </a:rPr>
              <a:t>la </a:t>
            </a:r>
            <a:r>
              <a:rPr lang="fr-FR" sz="2400" b="1" dirty="0">
                <a:solidFill>
                  <a:srgbClr val="0070C0"/>
                </a:solidFill>
                <a:latin typeface="Verdana" panose="020B0604030504040204" pitchFamily="34" charset="0"/>
                <a:ea typeface="Verdana" panose="020B0604030504040204" pitchFamily="34" charset="0"/>
              </a:rPr>
              <a:t>profession d’un entraîneur </a:t>
            </a:r>
            <a:r>
              <a:rPr lang="fr-FR" sz="2400" b="1" dirty="0">
                <a:latin typeface="Verdana" panose="020B0604030504040204" pitchFamily="34" charset="0"/>
                <a:ea typeface="Verdana" panose="020B0604030504040204" pitchFamily="34" charset="0"/>
              </a:rPr>
              <a:t>c’est, d’amené à comprendre et à mettre en pratique de nombreux variables et facteurs, que ce soit d’ordre technique, physique, tactique ou mentale ou même administrative etc. L’objectif est d’être un spécialiste, </a:t>
            </a:r>
            <a:r>
              <a:rPr lang="fr-FR" sz="2400" b="1" dirty="0" smtClean="0">
                <a:latin typeface="Verdana" panose="020B0604030504040204" pitchFamily="34" charset="0"/>
                <a:ea typeface="Verdana" panose="020B0604030504040204" pitchFamily="34" charset="0"/>
              </a:rPr>
              <a:t>un entraîneur apte à mieux comprendre une facette d’un entraînement jusqu’alors pouvait être constamment positif.</a:t>
            </a:r>
          </a:p>
          <a:p>
            <a:pPr marL="0" indent="0" algn="ctr">
              <a:lnSpc>
                <a:spcPct val="150000"/>
              </a:lnSpc>
              <a:buNone/>
            </a:pPr>
            <a:r>
              <a:rPr lang="ar-DZ" sz="2400" b="1" dirty="0" smtClean="0">
                <a:solidFill>
                  <a:srgbClr val="0070C0"/>
                </a:solidFill>
                <a:latin typeface="Verdana" panose="020B0604030504040204" pitchFamily="34" charset="0"/>
                <a:ea typeface="Verdana" panose="020B0604030504040204" pitchFamily="34" charset="0"/>
              </a:rPr>
              <a:t>مهنة المدرب </a:t>
            </a:r>
            <a:r>
              <a:rPr lang="ar-DZ" sz="2400" b="1" dirty="0" smtClean="0">
                <a:latin typeface="Verdana" panose="020B0604030504040204" pitchFamily="34" charset="0"/>
                <a:ea typeface="Verdana" panose="020B0604030504040204" pitchFamily="34" charset="0"/>
              </a:rPr>
              <a:t>هي ، الوصول إلى فهم وتطبيق العديد من المتغيرات والعوامل ، سواء كانت تقنية أو بدنية أو تكتيكية أو عقلية أو حتى إدارية ، إلخ. الهدف هو أن تكون متخصصًا</a:t>
            </a:r>
            <a:r>
              <a:rPr lang="ar-DZ" sz="2400" b="1" dirty="0">
                <a:latin typeface="Verdana" panose="020B0604030504040204" pitchFamily="34" charset="0"/>
                <a:ea typeface="Verdana" panose="020B0604030504040204" pitchFamily="34" charset="0"/>
              </a:rPr>
              <a:t> </a:t>
            </a:r>
            <a:r>
              <a:rPr lang="ar-DZ" sz="2400" b="1" dirty="0" smtClean="0">
                <a:latin typeface="Verdana" panose="020B0604030504040204" pitchFamily="34" charset="0"/>
                <a:ea typeface="Verdana" panose="020B0604030504040204" pitchFamily="34" charset="0"/>
              </a:rPr>
              <a:t>في ذلك المجال،</a:t>
            </a:r>
          </a:p>
          <a:p>
            <a:pPr marL="0" indent="0" algn="ctr">
              <a:lnSpc>
                <a:spcPct val="150000"/>
              </a:lnSpc>
              <a:buNone/>
            </a:pPr>
            <a:r>
              <a:rPr lang="ar-DZ" sz="2400" b="1" dirty="0" smtClean="0">
                <a:latin typeface="Verdana" panose="020B0604030504040204" pitchFamily="34" charset="0"/>
                <a:ea typeface="Verdana" panose="020B0604030504040204" pitchFamily="34" charset="0"/>
              </a:rPr>
              <a:t> والمدرب القادر </a:t>
            </a:r>
            <a:r>
              <a:rPr lang="ar-DZ" sz="2400" b="1" dirty="0">
                <a:latin typeface="Verdana" panose="020B0604030504040204" pitchFamily="34" charset="0"/>
                <a:ea typeface="Verdana" panose="020B0604030504040204" pitchFamily="34" charset="0"/>
              </a:rPr>
              <a:t>على فهم جوانب التدريب بشكل </a:t>
            </a:r>
            <a:r>
              <a:rPr lang="ar-DZ" sz="2400" b="1" dirty="0" smtClean="0">
                <a:latin typeface="Verdana" panose="020B0604030504040204" pitchFamily="34" charset="0"/>
                <a:ea typeface="Verdana" panose="020B0604030504040204" pitchFamily="34" charset="0"/>
              </a:rPr>
              <a:t>أفضل بإمكانه أن يكون إيجابيا باستمرار في العملية التدريبية.</a:t>
            </a:r>
            <a:endParaRPr lang="fr-FR" sz="2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872797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2012" y="365126"/>
            <a:ext cx="11764370" cy="863174"/>
          </a:xfrm>
        </p:spPr>
        <p:txBody>
          <a:bodyPr>
            <a:normAutofit/>
          </a:bodyPr>
          <a:lstStyle/>
          <a:p>
            <a:pPr algn="ctr"/>
            <a:r>
              <a:rPr lang="fr-FR" sz="4800" b="1" dirty="0">
                <a:solidFill>
                  <a:srgbClr val="0070C0"/>
                </a:solidFill>
                <a:latin typeface="Verdana" panose="020B0604030504040204" pitchFamily="34" charset="0"/>
                <a:ea typeface="Verdana" panose="020B0604030504040204" pitchFamily="34" charset="0"/>
              </a:rPr>
              <a:t>L’entraînement sportif</a:t>
            </a:r>
            <a:endParaRPr lang="fr-FR" sz="4400" dirty="0">
              <a:solidFill>
                <a:srgbClr val="0070C0"/>
              </a:solidFill>
              <a:latin typeface="Verdana" panose="020B0604030504040204" pitchFamily="34" charset="0"/>
              <a:ea typeface="Verdana" panose="020B0604030504040204" pitchFamily="34" charset="0"/>
            </a:endParaRPr>
          </a:p>
        </p:txBody>
      </p:sp>
      <p:sp>
        <p:nvSpPr>
          <p:cNvPr id="4" name="Espace réservé du contenu 2"/>
          <p:cNvSpPr>
            <a:spLocks noGrp="1"/>
          </p:cNvSpPr>
          <p:nvPr>
            <p:ph idx="1"/>
          </p:nvPr>
        </p:nvSpPr>
        <p:spPr>
          <a:xfrm>
            <a:off x="136478" y="1228300"/>
            <a:ext cx="11955438" cy="5148381"/>
          </a:xfrm>
        </p:spPr>
        <p:txBody>
          <a:bodyPr>
            <a:normAutofit fontScale="85000" lnSpcReduction="10000"/>
          </a:bodyPr>
          <a:lstStyle/>
          <a:p>
            <a:pPr marL="0" indent="0" algn="ctr">
              <a:lnSpc>
                <a:spcPct val="150000"/>
              </a:lnSpc>
              <a:buNone/>
            </a:pPr>
            <a:r>
              <a:rPr lang="fr-FR" sz="4800" b="1" dirty="0">
                <a:solidFill>
                  <a:srgbClr val="FF0000"/>
                </a:solidFill>
                <a:latin typeface="Verdana" panose="020B0604030504040204" pitchFamily="34" charset="0"/>
                <a:ea typeface="Verdana" panose="020B0604030504040204" pitchFamily="34" charset="0"/>
              </a:rPr>
              <a:t>Matveev.L</a:t>
            </a:r>
            <a:r>
              <a:rPr lang="fr-FR" sz="3200" b="1" dirty="0">
                <a:latin typeface="Verdana" panose="020B0604030504040204" pitchFamily="34" charset="0"/>
                <a:ea typeface="Verdana" panose="020B0604030504040204" pitchFamily="34" charset="0"/>
              </a:rPr>
              <a:t> </a:t>
            </a:r>
            <a:r>
              <a:rPr lang="fr-FR" sz="3600" b="1" dirty="0">
                <a:solidFill>
                  <a:srgbClr val="00B050"/>
                </a:solidFill>
                <a:latin typeface="Verdana" panose="020B0604030504040204" pitchFamily="34" charset="0"/>
                <a:ea typeface="Verdana" panose="020B0604030504040204" pitchFamily="34" charset="0"/>
              </a:rPr>
              <a:t>(Russe ) </a:t>
            </a:r>
            <a:endParaRPr lang="fr-FR" sz="3200" b="1" dirty="0">
              <a:solidFill>
                <a:srgbClr val="00B050"/>
              </a:solidFill>
              <a:latin typeface="Verdana" panose="020B0604030504040204" pitchFamily="34" charset="0"/>
              <a:ea typeface="Verdana" panose="020B0604030504040204" pitchFamily="34" charset="0"/>
            </a:endParaRPr>
          </a:p>
          <a:p>
            <a:pPr marL="0" indent="0" algn="ctr">
              <a:lnSpc>
                <a:spcPct val="150000"/>
              </a:lnSpc>
              <a:buNone/>
            </a:pPr>
            <a:r>
              <a:rPr lang="fr-FR" sz="4000" b="1" dirty="0">
                <a:latin typeface="Verdana" panose="020B0604030504040204" pitchFamily="34" charset="0"/>
                <a:ea typeface="Verdana" panose="020B0604030504040204" pitchFamily="34" charset="0"/>
              </a:rPr>
              <a:t>L’entraînement sportif comprend la préparation physique </a:t>
            </a:r>
            <a:r>
              <a:rPr lang="fr-FR" sz="4000" b="1" dirty="0" smtClean="0">
                <a:latin typeface="Verdana" panose="020B0604030504040204" pitchFamily="34" charset="0"/>
                <a:ea typeface="Verdana" panose="020B0604030504040204" pitchFamily="34" charset="0"/>
              </a:rPr>
              <a:t>,technico-tactique, </a:t>
            </a:r>
            <a:r>
              <a:rPr lang="fr-FR" sz="4000" b="1" dirty="0">
                <a:latin typeface="Verdana" panose="020B0604030504040204" pitchFamily="34" charset="0"/>
                <a:ea typeface="Verdana" panose="020B0604030504040204" pitchFamily="34" charset="0"/>
              </a:rPr>
              <a:t>intellectuelle et morale à l’aide d’exercices physique.</a:t>
            </a:r>
          </a:p>
          <a:p>
            <a:pPr marL="0" indent="0" algn="ctr">
              <a:lnSpc>
                <a:spcPct val="150000"/>
              </a:lnSpc>
              <a:buNone/>
            </a:pPr>
            <a:r>
              <a:rPr lang="ar-DZ" sz="4000" b="1" dirty="0">
                <a:latin typeface="Verdana" panose="020B0604030504040204" pitchFamily="34" charset="0"/>
                <a:ea typeface="Verdana" panose="020B0604030504040204" pitchFamily="34" charset="0"/>
              </a:rPr>
              <a:t>يشمل التدريب الرياضي التحضير البدني ،التقني </a:t>
            </a:r>
            <a:r>
              <a:rPr lang="ar-DZ" sz="4000" b="1" dirty="0" smtClean="0">
                <a:latin typeface="Verdana" panose="020B0604030504040204" pitchFamily="34" charset="0"/>
                <a:ea typeface="Verdana" panose="020B0604030504040204" pitchFamily="34" charset="0"/>
              </a:rPr>
              <a:t>، </a:t>
            </a:r>
            <a:r>
              <a:rPr lang="ar-DZ" sz="4000" b="1" dirty="0">
                <a:latin typeface="Verdana" panose="020B0604030504040204" pitchFamily="34" charset="0"/>
                <a:ea typeface="Verdana" panose="020B0604030504040204" pitchFamily="34" charset="0"/>
              </a:rPr>
              <a:t>التكتيكي ، الذهني </a:t>
            </a:r>
            <a:r>
              <a:rPr lang="ar-DZ" sz="4000" b="1" dirty="0" smtClean="0">
                <a:latin typeface="Verdana" panose="020B0604030504040204" pitchFamily="34" charset="0"/>
                <a:ea typeface="Verdana" panose="020B0604030504040204" pitchFamily="34" charset="0"/>
              </a:rPr>
              <a:t>والأخلاقي </a:t>
            </a:r>
            <a:r>
              <a:rPr lang="ar-DZ" sz="4000" b="1" dirty="0">
                <a:latin typeface="Verdana" panose="020B0604030504040204" pitchFamily="34" charset="0"/>
                <a:ea typeface="Verdana" panose="020B0604030504040204" pitchFamily="34" charset="0"/>
              </a:rPr>
              <a:t>بمساعدة التمارين البدنية.</a:t>
            </a:r>
          </a:p>
        </p:txBody>
      </p:sp>
    </p:spTree>
    <p:extLst>
      <p:ext uri="{BB962C8B-B14F-4D97-AF65-F5344CB8AC3E}">
        <p14:creationId xmlns:p14="http://schemas.microsoft.com/office/powerpoint/2010/main" val="17811208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2765" y="132522"/>
            <a:ext cx="11985504" cy="6533322"/>
          </a:xfrm>
        </p:spPr>
        <p:txBody>
          <a:bodyPr>
            <a:normAutofit fontScale="92500"/>
          </a:bodyPr>
          <a:lstStyle/>
          <a:p>
            <a:pPr marL="0" indent="0" algn="ctr">
              <a:lnSpc>
                <a:spcPct val="150000"/>
              </a:lnSpc>
              <a:buNone/>
            </a:pPr>
            <a:r>
              <a:rPr lang="fr-FR" sz="3200" b="1" dirty="0">
                <a:solidFill>
                  <a:srgbClr val="FF0000"/>
                </a:solidFill>
                <a:latin typeface="Verdana" panose="020B0604030504040204" pitchFamily="34" charset="0"/>
                <a:ea typeface="Verdana" panose="020B0604030504040204" pitchFamily="34" charset="0"/>
              </a:rPr>
              <a:t>Platonov.V </a:t>
            </a:r>
            <a:r>
              <a:rPr lang="fr-FR" sz="3200" b="1" dirty="0">
                <a:solidFill>
                  <a:srgbClr val="00B050"/>
                </a:solidFill>
                <a:latin typeface="Verdana" panose="020B0604030504040204" pitchFamily="34" charset="0"/>
                <a:ea typeface="Verdana" panose="020B0604030504040204" pitchFamily="34" charset="0"/>
              </a:rPr>
              <a:t>(Ukraine)</a:t>
            </a:r>
            <a:endParaRPr lang="ar-DZ" sz="3200" b="1" dirty="0">
              <a:solidFill>
                <a:srgbClr val="00B050"/>
              </a:solidFill>
              <a:latin typeface="Verdana" panose="020B0604030504040204" pitchFamily="34" charset="0"/>
              <a:ea typeface="Verdana" panose="020B0604030504040204" pitchFamily="34" charset="0"/>
            </a:endParaRPr>
          </a:p>
          <a:p>
            <a:pPr marL="0" indent="0" algn="ctr">
              <a:lnSpc>
                <a:spcPct val="150000"/>
              </a:lnSpc>
              <a:buNone/>
            </a:pPr>
            <a:r>
              <a:rPr lang="fr-FR" sz="3200" b="1" dirty="0">
                <a:solidFill>
                  <a:srgbClr val="FF0000"/>
                </a:solidFill>
                <a:latin typeface="Verdana" panose="020B0604030504040204" pitchFamily="34" charset="0"/>
                <a:ea typeface="Verdana" panose="020B0604030504040204" pitchFamily="34" charset="0"/>
              </a:rPr>
              <a:t>	</a:t>
            </a:r>
            <a:r>
              <a:rPr lang="fr-FR" sz="3200" b="1" dirty="0" smtClean="0">
                <a:latin typeface="Verdana" panose="020B0604030504040204" pitchFamily="34" charset="0"/>
                <a:ea typeface="Verdana" panose="020B0604030504040204" pitchFamily="34" charset="0"/>
              </a:rPr>
              <a:t>L’entraînement </a:t>
            </a:r>
            <a:r>
              <a:rPr lang="fr-FR" sz="3200" b="1" dirty="0">
                <a:latin typeface="Verdana" panose="020B0604030504040204" pitchFamily="34" charset="0"/>
                <a:ea typeface="Verdana" panose="020B0604030504040204" pitchFamily="34" charset="0"/>
              </a:rPr>
              <a:t>sportif comprend l’ensemble des tâches qui assurent une bonne santé, une éducation, un développement physique harmonieux, une maîtrise technique tactique et un haut niveau de développement des capacités physiques spécifiques</a:t>
            </a:r>
            <a:r>
              <a:rPr lang="fr-FR" sz="3200" b="1" dirty="0" smtClean="0">
                <a:latin typeface="Verdana" panose="020B0604030504040204" pitchFamily="34" charset="0"/>
                <a:ea typeface="Verdana" panose="020B0604030504040204" pitchFamily="34" charset="0"/>
              </a:rPr>
              <a:t>.</a:t>
            </a:r>
            <a:endParaRPr lang="ar-DZ" sz="3200" b="1" dirty="0" smtClean="0">
              <a:latin typeface="Verdana" panose="020B0604030504040204" pitchFamily="34" charset="0"/>
              <a:ea typeface="Verdana" panose="020B0604030504040204" pitchFamily="34" charset="0"/>
            </a:endParaRPr>
          </a:p>
          <a:p>
            <a:pPr marL="0" indent="0" algn="ctr" rtl="1">
              <a:lnSpc>
                <a:spcPct val="150000"/>
              </a:lnSpc>
              <a:buNone/>
            </a:pPr>
            <a:r>
              <a:rPr lang="ar-DZ" sz="3200" b="1" dirty="0">
                <a:latin typeface="Verdana" panose="020B0604030504040204" pitchFamily="34" charset="0"/>
                <a:ea typeface="Verdana" panose="020B0604030504040204" pitchFamily="34" charset="0"/>
              </a:rPr>
              <a:t>يشمل التدريب الرياضي جميع المهام التي تضمن </a:t>
            </a:r>
            <a:r>
              <a:rPr lang="ar-DZ" sz="3200" b="1" dirty="0" smtClean="0">
                <a:latin typeface="Verdana" panose="020B0604030504040204" pitchFamily="34" charset="0"/>
                <a:ea typeface="Verdana" panose="020B0604030504040204" pitchFamily="34" charset="0"/>
              </a:rPr>
              <a:t>الصحة الجيدة </a:t>
            </a:r>
            <a:r>
              <a:rPr lang="ar-DZ" sz="3200" b="1" dirty="0">
                <a:latin typeface="Verdana" panose="020B0604030504040204" pitchFamily="34" charset="0"/>
                <a:ea typeface="Verdana" panose="020B0604030504040204" pitchFamily="34" charset="0"/>
              </a:rPr>
              <a:t>، </a:t>
            </a:r>
            <a:r>
              <a:rPr lang="ar-DZ" sz="3200" b="1" dirty="0" smtClean="0">
                <a:latin typeface="Verdana" panose="020B0604030504040204" pitchFamily="34" charset="0"/>
                <a:ea typeface="Verdana" panose="020B0604030504040204" pitchFamily="34" charset="0"/>
              </a:rPr>
              <a:t>التربية </a:t>
            </a:r>
            <a:r>
              <a:rPr lang="ar-DZ" sz="3200" b="1" dirty="0">
                <a:latin typeface="Verdana" panose="020B0604030504040204" pitchFamily="34" charset="0"/>
                <a:ea typeface="Verdana" panose="020B0604030504040204" pitchFamily="34" charset="0"/>
              </a:rPr>
              <a:t>، </a:t>
            </a:r>
            <a:r>
              <a:rPr lang="ar-DZ" sz="3200" b="1" dirty="0" smtClean="0">
                <a:latin typeface="Verdana" panose="020B0604030504040204" pitchFamily="34" charset="0"/>
                <a:ea typeface="Verdana" panose="020B0604030504040204" pitchFamily="34" charset="0"/>
              </a:rPr>
              <a:t>النمو البدني المتناغم </a:t>
            </a:r>
            <a:r>
              <a:rPr lang="ar-DZ" sz="3200" b="1" dirty="0">
                <a:latin typeface="Verdana" panose="020B0604030504040204" pitchFamily="34" charset="0"/>
                <a:ea typeface="Verdana" panose="020B0604030504040204" pitchFamily="34" charset="0"/>
              </a:rPr>
              <a:t>، </a:t>
            </a:r>
            <a:r>
              <a:rPr lang="ar-DZ" sz="3200" b="1" dirty="0" smtClean="0">
                <a:latin typeface="Verdana" panose="020B0604030504040204" pitchFamily="34" charset="0"/>
                <a:ea typeface="Verdana" panose="020B0604030504040204" pitchFamily="34" charset="0"/>
              </a:rPr>
              <a:t>الإتقان التقني التكتيكي </a:t>
            </a:r>
            <a:r>
              <a:rPr lang="ar-DZ" sz="3200" b="1" dirty="0">
                <a:latin typeface="Verdana" panose="020B0604030504040204" pitchFamily="34" charset="0"/>
                <a:ea typeface="Verdana" panose="020B0604030504040204" pitchFamily="34" charset="0"/>
              </a:rPr>
              <a:t>، ومستوى عالٍ من تنمية القدرات البدنية </a:t>
            </a:r>
            <a:r>
              <a:rPr lang="ar-DZ" sz="3200" b="1" dirty="0" smtClean="0">
                <a:latin typeface="Verdana" panose="020B0604030504040204" pitchFamily="34" charset="0"/>
                <a:ea typeface="Verdana" panose="020B0604030504040204" pitchFamily="34" charset="0"/>
              </a:rPr>
              <a:t>المحددة ( الخاصة بنوع الرياضة).</a:t>
            </a:r>
            <a:endParaRPr lang="fr-FR" sz="3200" b="1" dirty="0">
              <a:latin typeface="Verdana" panose="020B0604030504040204" pitchFamily="34" charset="0"/>
              <a:ea typeface="Verdana" panose="020B0604030504040204" pitchFamily="34" charset="0"/>
            </a:endParaRPr>
          </a:p>
          <a:p>
            <a:pPr marL="0" indent="0" algn="ctr">
              <a:lnSpc>
                <a:spcPct val="150000"/>
              </a:lnSpc>
              <a:buNone/>
            </a:pPr>
            <a:endParaRPr lang="fr-FR" sz="32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57776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5203"/>
            <a:ext cx="12078269" cy="6585848"/>
          </a:xfrm>
        </p:spPr>
        <p:txBody>
          <a:bodyPr>
            <a:noAutofit/>
          </a:bodyPr>
          <a:lstStyle/>
          <a:p>
            <a:pPr marL="0" indent="0" algn="ctr">
              <a:lnSpc>
                <a:spcPct val="150000"/>
              </a:lnSpc>
              <a:buNone/>
            </a:pPr>
            <a:r>
              <a:rPr lang="fr-FR" sz="3200" b="1" dirty="0">
                <a:solidFill>
                  <a:srgbClr val="FF0000"/>
                </a:solidFill>
                <a:latin typeface="Verdana" panose="020B0604030504040204" pitchFamily="34" charset="0"/>
                <a:ea typeface="Verdana" panose="020B0604030504040204" pitchFamily="34" charset="0"/>
              </a:rPr>
              <a:t>Georges Cazorla </a:t>
            </a:r>
            <a:r>
              <a:rPr lang="fr-FR" sz="3200" b="1" dirty="0" smtClean="0">
                <a:solidFill>
                  <a:srgbClr val="00B050"/>
                </a:solidFill>
                <a:latin typeface="Verdana" panose="020B0604030504040204" pitchFamily="34" charset="0"/>
                <a:ea typeface="Verdana" panose="020B0604030504040204" pitchFamily="34" charset="0"/>
              </a:rPr>
              <a:t>(français)</a:t>
            </a:r>
            <a:endParaRPr lang="ar-DZ" sz="3200" b="1" dirty="0" smtClean="0">
              <a:solidFill>
                <a:srgbClr val="00B050"/>
              </a:solidFill>
              <a:latin typeface="Verdana" panose="020B0604030504040204" pitchFamily="34" charset="0"/>
              <a:ea typeface="Verdana" panose="020B0604030504040204" pitchFamily="34" charset="0"/>
            </a:endParaRPr>
          </a:p>
          <a:p>
            <a:pPr marL="0" indent="0" algn="ctr">
              <a:lnSpc>
                <a:spcPct val="150000"/>
              </a:lnSpc>
              <a:buNone/>
            </a:pPr>
            <a:r>
              <a:rPr lang="fr-FR" sz="3200" b="1" dirty="0" smtClean="0">
                <a:latin typeface="Verdana" panose="020B0604030504040204" pitchFamily="34" charset="0"/>
                <a:ea typeface="Verdana" panose="020B0604030504040204" pitchFamily="34" charset="0"/>
              </a:rPr>
              <a:t>L’entraînement </a:t>
            </a:r>
            <a:r>
              <a:rPr lang="fr-FR" sz="3200" b="1" dirty="0">
                <a:latin typeface="Verdana" panose="020B0604030504040204" pitchFamily="34" charset="0"/>
                <a:ea typeface="Verdana" panose="020B0604030504040204" pitchFamily="34" charset="0"/>
              </a:rPr>
              <a:t>c’est la somme des exercices adaptés, à intensité progressivement croissante, qui aboutissent par des modifications biologique, physique et technique à la réalisation de la plus haute performance possible.</a:t>
            </a:r>
          </a:p>
          <a:p>
            <a:pPr marL="0" indent="0" algn="ctr" rtl="1">
              <a:lnSpc>
                <a:spcPct val="150000"/>
              </a:lnSpc>
              <a:buNone/>
            </a:pPr>
            <a:r>
              <a:rPr lang="ar-DZ" sz="3200" b="1" dirty="0">
                <a:latin typeface="Verdana" panose="020B0604030504040204" pitchFamily="34" charset="0"/>
                <a:ea typeface="Verdana" panose="020B0604030504040204" pitchFamily="34" charset="0"/>
              </a:rPr>
              <a:t>التدريب هو مجموع التمارين </a:t>
            </a:r>
            <a:r>
              <a:rPr lang="ar-DZ" sz="3200" b="1" dirty="0" smtClean="0">
                <a:latin typeface="Verdana" panose="020B0604030504040204" pitchFamily="34" charset="0"/>
                <a:ea typeface="Verdana" panose="020B0604030504040204" pitchFamily="34" charset="0"/>
              </a:rPr>
              <a:t>المعدلة ( المكيفة) </a:t>
            </a:r>
            <a:r>
              <a:rPr lang="ar-DZ" sz="3200" b="1" dirty="0">
                <a:latin typeface="Verdana" panose="020B0604030504040204" pitchFamily="34" charset="0"/>
                <a:ea typeface="Verdana" panose="020B0604030504040204" pitchFamily="34" charset="0"/>
              </a:rPr>
              <a:t>، </a:t>
            </a:r>
            <a:r>
              <a:rPr lang="ar-DZ" sz="3200" b="1" dirty="0" smtClean="0">
                <a:latin typeface="Verdana" panose="020B0604030504040204" pitchFamily="34" charset="0"/>
                <a:ea typeface="Verdana" panose="020B0604030504040204" pitchFamily="34" charset="0"/>
              </a:rPr>
              <a:t>والتي </a:t>
            </a:r>
            <a:r>
              <a:rPr lang="ar-DZ" sz="3200" b="1" dirty="0">
                <a:latin typeface="Verdana" panose="020B0604030504040204" pitchFamily="34" charset="0"/>
                <a:ea typeface="Verdana" panose="020B0604030504040204" pitchFamily="34" charset="0"/>
              </a:rPr>
              <a:t>تزداد شدتها تدريجياً ، </a:t>
            </a:r>
            <a:r>
              <a:rPr lang="ar-DZ" sz="3200" b="1" dirty="0" smtClean="0">
                <a:latin typeface="Verdana" panose="020B0604030504040204" pitchFamily="34" charset="0"/>
                <a:ea typeface="Verdana" panose="020B0604030504040204" pitchFamily="34" charset="0"/>
              </a:rPr>
              <a:t>بحيث </a:t>
            </a:r>
            <a:r>
              <a:rPr lang="ar-DZ" sz="3200" b="1" dirty="0">
                <a:latin typeface="Verdana" panose="020B0604030504040204" pitchFamily="34" charset="0"/>
                <a:ea typeface="Verdana" panose="020B0604030504040204" pitchFamily="34" charset="0"/>
              </a:rPr>
              <a:t>تؤدي </a:t>
            </a:r>
            <a:r>
              <a:rPr lang="ar-DZ" sz="3200" b="1" dirty="0" smtClean="0">
                <a:latin typeface="Verdana" panose="020B0604030504040204" pitchFamily="34" charset="0"/>
                <a:ea typeface="Verdana" panose="020B0604030504040204" pitchFamily="34" charset="0"/>
              </a:rPr>
              <a:t>إلى حدوث تغيرات </a:t>
            </a:r>
            <a:r>
              <a:rPr lang="ar-DZ" sz="3200" b="1" dirty="0">
                <a:latin typeface="Verdana" panose="020B0604030504040204" pitchFamily="34" charset="0"/>
                <a:ea typeface="Verdana" panose="020B0604030504040204" pitchFamily="34" charset="0"/>
              </a:rPr>
              <a:t>بيولوجية </a:t>
            </a:r>
            <a:r>
              <a:rPr lang="ar-DZ" sz="3200" b="1" dirty="0" smtClean="0">
                <a:latin typeface="Verdana" panose="020B0604030504040204" pitchFamily="34" charset="0"/>
                <a:ea typeface="Verdana" panose="020B0604030504040204" pitchFamily="34" charset="0"/>
              </a:rPr>
              <a:t>وبدنية </a:t>
            </a:r>
            <a:r>
              <a:rPr lang="ar-DZ" sz="3200" b="1" dirty="0">
                <a:latin typeface="Verdana" panose="020B0604030504040204" pitchFamily="34" charset="0"/>
                <a:ea typeface="Verdana" panose="020B0604030504040204" pitchFamily="34" charset="0"/>
              </a:rPr>
              <a:t>وتقنية </a:t>
            </a:r>
            <a:r>
              <a:rPr lang="ar-DZ" sz="3200" b="1" dirty="0" smtClean="0">
                <a:latin typeface="Verdana" panose="020B0604030504040204" pitchFamily="34" charset="0"/>
                <a:ea typeface="Verdana" panose="020B0604030504040204" pitchFamily="34" charset="0"/>
              </a:rPr>
              <a:t>من أجل تحقيق </a:t>
            </a:r>
            <a:r>
              <a:rPr lang="ar-DZ" sz="3200" b="1" dirty="0">
                <a:latin typeface="Verdana" panose="020B0604030504040204" pitchFamily="34" charset="0"/>
                <a:ea typeface="Verdana" panose="020B0604030504040204" pitchFamily="34" charset="0"/>
              </a:rPr>
              <a:t>أعلى أداء </a:t>
            </a:r>
            <a:r>
              <a:rPr lang="ar-DZ" sz="3200" b="1" dirty="0" smtClean="0">
                <a:latin typeface="Verdana" panose="020B0604030504040204" pitchFamily="34" charset="0"/>
                <a:ea typeface="Verdana" panose="020B0604030504040204" pitchFamily="34" charset="0"/>
              </a:rPr>
              <a:t>ممكن</a:t>
            </a:r>
            <a:r>
              <a:rPr lang="ar-DZ" sz="3200" b="1" dirty="0">
                <a:latin typeface="Verdana" panose="020B0604030504040204" pitchFamily="34" charset="0"/>
                <a:ea typeface="Verdana" panose="020B0604030504040204" pitchFamily="34" charset="0"/>
              </a:rPr>
              <a:t>.</a:t>
            </a:r>
            <a:endParaRPr lang="fr-FR" sz="32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644857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4646" y="167519"/>
            <a:ext cx="12057354" cy="6324463"/>
          </a:xfrm>
        </p:spPr>
        <p:txBody>
          <a:bodyPr>
            <a:normAutofit fontScale="92500" lnSpcReduction="20000"/>
          </a:bodyPr>
          <a:lstStyle/>
          <a:p>
            <a:pPr marL="0" indent="0" algn="ctr">
              <a:lnSpc>
                <a:spcPct val="150000"/>
              </a:lnSpc>
              <a:buNone/>
            </a:pPr>
            <a:r>
              <a:rPr lang="fr-FR" sz="4000" b="1" dirty="0" smtClean="0">
                <a:solidFill>
                  <a:srgbClr val="FF0000"/>
                </a:solidFill>
                <a:latin typeface="Verdana" panose="020B0604030504040204" pitchFamily="34" charset="0"/>
                <a:ea typeface="Verdana" panose="020B0604030504040204" pitchFamily="34" charset="0"/>
              </a:rPr>
              <a:t>Donc</a:t>
            </a:r>
            <a:r>
              <a:rPr lang="fr-FR" sz="4000" b="1" dirty="0" smtClean="0">
                <a:latin typeface="Verdana" panose="020B0604030504040204" pitchFamily="34" charset="0"/>
                <a:ea typeface="Verdana" panose="020B0604030504040204" pitchFamily="34" charset="0"/>
              </a:rPr>
              <a:t> </a:t>
            </a:r>
            <a:r>
              <a:rPr lang="fr-FR" sz="4000" b="1" dirty="0" smtClean="0">
                <a:solidFill>
                  <a:srgbClr val="FF0000"/>
                </a:solidFill>
                <a:latin typeface="Verdana" panose="020B0604030504040204" pitchFamily="34" charset="0"/>
                <a:ea typeface="Verdana" panose="020B0604030504040204" pitchFamily="34" charset="0"/>
              </a:rPr>
              <a:t>:</a:t>
            </a:r>
          </a:p>
          <a:p>
            <a:pPr marL="0" indent="0" algn="ctr">
              <a:lnSpc>
                <a:spcPct val="150000"/>
              </a:lnSpc>
              <a:buNone/>
            </a:pPr>
            <a:r>
              <a:rPr lang="fr-FR" sz="4000" b="1" dirty="0" smtClean="0">
                <a:latin typeface="Verdana" panose="020B0604030504040204" pitchFamily="34" charset="0"/>
                <a:ea typeface="Verdana" panose="020B0604030504040204" pitchFamily="34" charset="0"/>
              </a:rPr>
              <a:t>L’entraînement </a:t>
            </a:r>
            <a:r>
              <a:rPr lang="fr-FR" sz="4000" b="1" dirty="0">
                <a:latin typeface="Verdana" panose="020B0604030504040204" pitchFamily="34" charset="0"/>
                <a:ea typeface="Verdana" panose="020B0604030504040204" pitchFamily="34" charset="0"/>
              </a:rPr>
              <a:t>sportif peut être défini comme un processus d’actions complexes, dont le but est d’agir de façon méthodique et adaptée sur le développement de la performance</a:t>
            </a:r>
            <a:r>
              <a:rPr lang="fr-FR" sz="4000" b="1" dirty="0" smtClean="0">
                <a:latin typeface="Verdana" panose="020B0604030504040204" pitchFamily="34" charset="0"/>
                <a:ea typeface="Verdana" panose="020B0604030504040204" pitchFamily="34" charset="0"/>
              </a:rPr>
              <a:t>.</a:t>
            </a:r>
            <a:endParaRPr lang="fr-FR" sz="4000" b="1" dirty="0">
              <a:latin typeface="Verdana" panose="020B0604030504040204" pitchFamily="34" charset="0"/>
              <a:ea typeface="Verdana" panose="020B0604030504040204" pitchFamily="34" charset="0"/>
            </a:endParaRPr>
          </a:p>
          <a:p>
            <a:pPr marL="0" indent="0" algn="ctr" rtl="1">
              <a:lnSpc>
                <a:spcPct val="150000"/>
              </a:lnSpc>
              <a:buNone/>
            </a:pPr>
            <a:r>
              <a:rPr lang="ar-DZ" sz="4000" b="1" dirty="0" smtClean="0">
                <a:latin typeface="Verdana" panose="020B0604030504040204" pitchFamily="34" charset="0"/>
                <a:ea typeface="Verdana" panose="020B0604030504040204" pitchFamily="34" charset="0"/>
              </a:rPr>
              <a:t>إذا يمكن </a:t>
            </a:r>
            <a:r>
              <a:rPr lang="ar-DZ" sz="4000" b="1" dirty="0">
                <a:latin typeface="Verdana" panose="020B0604030504040204" pitchFamily="34" charset="0"/>
                <a:ea typeface="Verdana" panose="020B0604030504040204" pitchFamily="34" charset="0"/>
              </a:rPr>
              <a:t>تعريف التدريب الرياضي بأنه عملية من الإجراءات المعقدة ، والهدف منها هو العمل بشكل منهجي ومناسب على تطوير </a:t>
            </a:r>
            <a:r>
              <a:rPr lang="ar-DZ" sz="4000" b="1" dirty="0" smtClean="0">
                <a:latin typeface="Verdana" panose="020B0604030504040204" pitchFamily="34" charset="0"/>
                <a:ea typeface="Verdana" panose="020B0604030504040204" pitchFamily="34" charset="0"/>
              </a:rPr>
              <a:t>الأداء.</a:t>
            </a:r>
            <a:endParaRPr lang="fr-FR" sz="40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2316869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534" y="0"/>
            <a:ext cx="11955440" cy="6741994"/>
          </a:xfrm>
        </p:spPr>
        <p:txBody>
          <a:bodyPr>
            <a:noAutofit/>
          </a:bodyPr>
          <a:lstStyle/>
          <a:p>
            <a:pPr marL="0" indent="0" algn="ctr">
              <a:buNone/>
            </a:pPr>
            <a:r>
              <a:rPr lang="fr-FR" sz="2800" b="1" dirty="0" smtClean="0">
                <a:solidFill>
                  <a:srgbClr val="0070C0"/>
                </a:solidFill>
                <a:latin typeface="Verdana" panose="020B0604030504040204" pitchFamily="34" charset="0"/>
                <a:ea typeface="Verdana" panose="020B0604030504040204" pitchFamily="34" charset="0"/>
              </a:rPr>
              <a:t>Entraîner c’est: </a:t>
            </a:r>
          </a:p>
          <a:p>
            <a:pPr marL="0" indent="0" algn="ctr">
              <a:buNone/>
            </a:pPr>
            <a:r>
              <a:rPr lang="fr-FR" sz="2800" b="1" dirty="0" smtClean="0">
                <a:solidFill>
                  <a:srgbClr val="00B050"/>
                </a:solidFill>
                <a:latin typeface="Verdana" panose="020B0604030504040204" pitchFamily="34" charset="0"/>
                <a:ea typeface="Verdana" panose="020B0604030504040204" pitchFamily="34" charset="0"/>
              </a:rPr>
              <a:t>Prévoir ,Organiser, Agir, Évaluer.</a:t>
            </a:r>
          </a:p>
          <a:p>
            <a:pPr marL="0" indent="0" algn="ctr">
              <a:buNone/>
            </a:pPr>
            <a:r>
              <a:rPr lang="fr-FR" sz="2800" b="1" dirty="0" smtClean="0">
                <a:solidFill>
                  <a:srgbClr val="FF0000"/>
                </a:solidFill>
                <a:latin typeface="Verdana" panose="020B0604030504040204" pitchFamily="34" charset="0"/>
                <a:ea typeface="Verdana" panose="020B0604030504040204" pitchFamily="34" charset="0"/>
              </a:rPr>
              <a:t>Prévoir</a:t>
            </a:r>
            <a:r>
              <a:rPr lang="fr-FR" sz="2800" b="1" dirty="0" smtClean="0">
                <a:latin typeface="Verdana" panose="020B0604030504040204" pitchFamily="34" charset="0"/>
                <a:ea typeface="Verdana" panose="020B0604030504040204" pitchFamily="34" charset="0"/>
              </a:rPr>
              <a:t> : Déterminer des objectifs réalistes en tenant compte Du niveau des sportifs Du volume d ’entraînement ,Des conditions d ’entraînement.</a:t>
            </a:r>
          </a:p>
          <a:p>
            <a:pPr marL="0" indent="0" algn="ctr">
              <a:buNone/>
            </a:pPr>
            <a:r>
              <a:rPr lang="fr-FR" sz="2800" b="1" dirty="0" smtClean="0">
                <a:solidFill>
                  <a:srgbClr val="FF0000"/>
                </a:solidFill>
                <a:latin typeface="Verdana" panose="020B0604030504040204" pitchFamily="34" charset="0"/>
                <a:ea typeface="Verdana" panose="020B0604030504040204" pitchFamily="34" charset="0"/>
              </a:rPr>
              <a:t>Organiser</a:t>
            </a:r>
            <a:r>
              <a:rPr lang="fr-FR" sz="2800" b="1" dirty="0" smtClean="0">
                <a:latin typeface="Verdana" panose="020B0604030504040204" pitchFamily="34" charset="0"/>
                <a:ea typeface="Verdana" panose="020B0604030504040204" pitchFamily="34" charset="0"/>
              </a:rPr>
              <a:t>:  Planification de la saison ,Du calendrier compétitif, De l’événement majeur de la saison, Des résultats escomptés Prise en compte.</a:t>
            </a:r>
          </a:p>
          <a:p>
            <a:pPr marL="0" indent="0" algn="ctr">
              <a:buNone/>
            </a:pPr>
            <a:r>
              <a:rPr lang="fr-FR" sz="2800" b="1" dirty="0" smtClean="0">
                <a:solidFill>
                  <a:srgbClr val="FF0000"/>
                </a:solidFill>
                <a:latin typeface="Verdana" panose="020B0604030504040204" pitchFamily="34" charset="0"/>
                <a:ea typeface="Verdana" panose="020B0604030504040204" pitchFamily="34" charset="0"/>
              </a:rPr>
              <a:t>Agir</a:t>
            </a:r>
            <a:r>
              <a:rPr lang="fr-FR" sz="2800" b="1" dirty="0" smtClean="0">
                <a:latin typeface="Verdana" panose="020B0604030504040204" pitchFamily="34" charset="0"/>
                <a:ea typeface="Verdana" panose="020B0604030504040204" pitchFamily="34" charset="0"/>
              </a:rPr>
              <a:t> : Construire les séances d’entraînement , Animer les entraînements,  Observer, Expliquer, Aider ,Encourager, Corriger.</a:t>
            </a:r>
          </a:p>
          <a:p>
            <a:pPr marL="0" indent="0" algn="ctr">
              <a:buNone/>
            </a:pPr>
            <a:r>
              <a:rPr lang="fr-FR" sz="2800" b="1" dirty="0" smtClean="0">
                <a:solidFill>
                  <a:srgbClr val="FF0000"/>
                </a:solidFill>
                <a:latin typeface="Verdana" panose="020B0604030504040204" pitchFamily="34" charset="0"/>
                <a:ea typeface="Verdana" panose="020B0604030504040204" pitchFamily="34" charset="0"/>
              </a:rPr>
              <a:t>Évaluer</a:t>
            </a:r>
            <a:r>
              <a:rPr lang="fr-FR" sz="2800" b="1" dirty="0" smtClean="0">
                <a:latin typeface="Verdana" panose="020B0604030504040204" pitchFamily="34" charset="0"/>
                <a:ea typeface="Verdana" panose="020B0604030504040204" pitchFamily="34" charset="0"/>
              </a:rPr>
              <a:t>: Mesurer Les objectifs sont ils atteints ? par les sportifs </a:t>
            </a:r>
          </a:p>
          <a:p>
            <a:pPr marL="0" indent="0" algn="ctr">
              <a:buNone/>
            </a:pPr>
            <a:r>
              <a:rPr lang="fr-FR" sz="2800" b="1" dirty="0" smtClean="0">
                <a:latin typeface="Verdana" panose="020B0604030504040204" pitchFamily="34" charset="0"/>
                <a:ea typeface="Verdana" panose="020B0604030504040204" pitchFamily="34" charset="0"/>
              </a:rPr>
              <a:t>Quel sont les progrès accomplis ? Que dois je modifier ?</a:t>
            </a:r>
            <a:endParaRPr lang="fr-FR" sz="28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5626481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6478" y="150125"/>
            <a:ext cx="11955437" cy="6591869"/>
          </a:xfrm>
        </p:spPr>
        <p:txBody>
          <a:bodyPr>
            <a:noAutofit/>
          </a:bodyPr>
          <a:lstStyle/>
          <a:p>
            <a:pPr marL="0" indent="0" algn="ctr">
              <a:lnSpc>
                <a:spcPct val="150000"/>
              </a:lnSpc>
              <a:buNone/>
            </a:pPr>
            <a:r>
              <a:rPr lang="fr-FR" sz="3200" b="1" dirty="0" smtClean="0">
                <a:latin typeface="Verdana" panose="020B0604030504040204" pitchFamily="34" charset="0"/>
                <a:ea typeface="Verdana" panose="020B0604030504040204" pitchFamily="34" charset="0"/>
              </a:rPr>
              <a:t> Le but de l’entraînement est le perfectionnement de l’athlète en vue d’une performance sportive au bon moment, d’où l’importance de la planification en fonction du calendrier des compétitions, du niveau de l’athlète des objectifs du sport et du respect des principes de l’entraînement</a:t>
            </a:r>
          </a:p>
          <a:p>
            <a:pPr marL="0" indent="0" algn="ctr">
              <a:lnSpc>
                <a:spcPct val="150000"/>
              </a:lnSpc>
              <a:buNone/>
            </a:pPr>
            <a:r>
              <a:rPr lang="ar-DZ" sz="3200" b="1" dirty="0">
                <a:latin typeface="Verdana" panose="020B0604030504040204" pitchFamily="34" charset="0"/>
                <a:ea typeface="Verdana" panose="020B0604030504040204" pitchFamily="34" charset="0"/>
              </a:rPr>
              <a:t>الهدف من التدريب هو تطوير الرياضي </a:t>
            </a:r>
            <a:r>
              <a:rPr lang="ar-DZ" sz="3200" b="1" dirty="0" smtClean="0">
                <a:latin typeface="Verdana" panose="020B0604030504040204" pitchFamily="34" charset="0"/>
                <a:ea typeface="Verdana" panose="020B0604030504040204" pitchFamily="34" charset="0"/>
              </a:rPr>
              <a:t>لأدائه </a:t>
            </a:r>
            <a:r>
              <a:rPr lang="ar-DZ" sz="3200" b="1" dirty="0">
                <a:latin typeface="Verdana" panose="020B0604030504040204" pitchFamily="34" charset="0"/>
                <a:ea typeface="Verdana" panose="020B0604030504040204" pitchFamily="34" charset="0"/>
              </a:rPr>
              <a:t>في الوقت المناسب ، </a:t>
            </a:r>
            <a:r>
              <a:rPr lang="ar-DZ" sz="3200" b="1" dirty="0" smtClean="0">
                <a:latin typeface="Verdana" panose="020B0604030504040204" pitchFamily="34" charset="0"/>
                <a:ea typeface="Verdana" panose="020B0604030504040204" pitchFamily="34" charset="0"/>
              </a:rPr>
              <a:t>ومن خلال</a:t>
            </a:r>
            <a:r>
              <a:rPr lang="ar-DZ" sz="3200" b="1" dirty="0">
                <a:latin typeface="Verdana" panose="020B0604030504040204" pitchFamily="34" charset="0"/>
                <a:ea typeface="Verdana" panose="020B0604030504040204" pitchFamily="34" charset="0"/>
              </a:rPr>
              <a:t>ه</a:t>
            </a:r>
            <a:r>
              <a:rPr lang="ar-DZ" sz="3200" b="1" dirty="0" smtClean="0">
                <a:latin typeface="Verdana" panose="020B0604030504040204" pitchFamily="34" charset="0"/>
                <a:ea typeface="Verdana" panose="020B0604030504040204" pitchFamily="34" charset="0"/>
              </a:rPr>
              <a:t> </a:t>
            </a:r>
            <a:r>
              <a:rPr lang="ar-DZ" sz="3200" b="1" dirty="0">
                <a:latin typeface="Verdana" panose="020B0604030504040204" pitchFamily="34" charset="0"/>
                <a:ea typeface="Verdana" panose="020B0604030504040204" pitchFamily="34" charset="0"/>
              </a:rPr>
              <a:t>تأتي أهمية التخطيط حسب جدول </a:t>
            </a:r>
            <a:r>
              <a:rPr lang="ar-DZ" sz="3200" b="1" dirty="0" smtClean="0">
                <a:latin typeface="Verdana" panose="020B0604030504040204" pitchFamily="34" charset="0"/>
                <a:ea typeface="Verdana" panose="020B0604030504040204" pitchFamily="34" charset="0"/>
              </a:rPr>
              <a:t>المنافسات </a:t>
            </a:r>
            <a:r>
              <a:rPr lang="ar-DZ" sz="3200" b="1" dirty="0">
                <a:latin typeface="Verdana" panose="020B0604030504040204" pitchFamily="34" charset="0"/>
                <a:ea typeface="Verdana" panose="020B0604030504040204" pitchFamily="34" charset="0"/>
              </a:rPr>
              <a:t>ومستوى الرياضي وأهداف الرياضة واحترام مبادئ التدريب.</a:t>
            </a:r>
            <a:endParaRPr lang="fr-FR" sz="3200" b="1" dirty="0" smtClean="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156547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218365" y="2634017"/>
            <a:ext cx="11682484" cy="1528550"/>
          </a:xfrm>
        </p:spPr>
        <p:txBody>
          <a:bodyPr>
            <a:normAutofit fontScale="90000"/>
          </a:bodyPr>
          <a:lstStyle/>
          <a:p>
            <a:pPr algn="ctr"/>
            <a:r>
              <a:rPr lang="fr-FR" sz="4000" b="1" dirty="0" smtClean="0">
                <a:solidFill>
                  <a:schemeClr val="tx1"/>
                </a:solidFill>
                <a:latin typeface="Verdana" panose="020B0604030504040204" pitchFamily="34" charset="0"/>
                <a:ea typeface="Verdana" panose="020B0604030504040204" pitchFamily="34" charset="0"/>
              </a:rPr>
              <a:t>2- Les </a:t>
            </a:r>
            <a:r>
              <a:rPr lang="fr-FR" sz="4000" b="1" dirty="0">
                <a:solidFill>
                  <a:schemeClr val="tx1"/>
                </a:solidFill>
                <a:latin typeface="Verdana" panose="020B0604030504040204" pitchFamily="34" charset="0"/>
                <a:ea typeface="Verdana" panose="020B0604030504040204" pitchFamily="34" charset="0"/>
              </a:rPr>
              <a:t>objectifs de l’entraînement </a:t>
            </a:r>
            <a:r>
              <a:rPr lang="fr-FR" sz="4000" b="1" dirty="0" smtClean="0">
                <a:solidFill>
                  <a:schemeClr val="tx1"/>
                </a:solidFill>
                <a:latin typeface="Verdana" panose="020B0604030504040204" pitchFamily="34" charset="0"/>
                <a:ea typeface="Verdana" panose="020B0604030504040204" pitchFamily="34" charset="0"/>
              </a:rPr>
              <a:t>sportif</a:t>
            </a:r>
            <a:r>
              <a:rPr lang="ar-DZ" sz="4000" b="1" dirty="0" smtClean="0">
                <a:solidFill>
                  <a:schemeClr val="tx1"/>
                </a:solidFill>
                <a:latin typeface="Verdana" panose="020B0604030504040204" pitchFamily="34" charset="0"/>
                <a:ea typeface="Verdana" panose="020B0604030504040204" pitchFamily="34" charset="0"/>
              </a:rPr>
              <a:t/>
            </a:r>
            <a:br>
              <a:rPr lang="ar-DZ" sz="4000" b="1" dirty="0" smtClean="0">
                <a:solidFill>
                  <a:schemeClr val="tx1"/>
                </a:solidFill>
                <a:latin typeface="Verdana" panose="020B0604030504040204" pitchFamily="34" charset="0"/>
                <a:ea typeface="Verdana" panose="020B0604030504040204" pitchFamily="34" charset="0"/>
              </a:rPr>
            </a:br>
            <a:r>
              <a:rPr lang="fr-FR" sz="4000" b="1" dirty="0" smtClean="0">
                <a:solidFill>
                  <a:schemeClr val="tx1"/>
                </a:solidFill>
                <a:latin typeface="Verdana" panose="020B0604030504040204" pitchFamily="34" charset="0"/>
                <a:ea typeface="Verdana" panose="020B0604030504040204" pitchFamily="34" charset="0"/>
              </a:rPr>
              <a:t> </a:t>
            </a:r>
            <a:r>
              <a:rPr lang="ar-DZ" sz="4000" b="1" dirty="0" smtClean="0">
                <a:solidFill>
                  <a:schemeClr val="tx1"/>
                </a:solidFill>
                <a:latin typeface="Verdana" panose="020B0604030504040204" pitchFamily="34" charset="0"/>
                <a:ea typeface="Verdana" panose="020B0604030504040204" pitchFamily="34" charset="0"/>
              </a:rPr>
              <a:t>أهداف التدريب الرياضي </a:t>
            </a:r>
            <a:endParaRPr lang="fr-FR" sz="4000" b="1"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2163910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218364"/>
            <a:ext cx="11955439" cy="6469039"/>
          </a:xfrm>
        </p:spPr>
        <p:txBody>
          <a:bodyPr>
            <a:noAutofit/>
          </a:bodyPr>
          <a:lstStyle/>
          <a:p>
            <a:pPr marL="0" indent="0" algn="ctr">
              <a:buNone/>
            </a:pPr>
            <a:r>
              <a:rPr lang="fr-FR" sz="3200" b="1" dirty="0" smtClean="0">
                <a:solidFill>
                  <a:srgbClr val="FFFF00"/>
                </a:solidFill>
                <a:latin typeface="Verdana" panose="020B0604030504040204" pitchFamily="34" charset="0"/>
                <a:ea typeface="Verdana" panose="020B0604030504040204" pitchFamily="34" charset="0"/>
              </a:rPr>
              <a:t>Les </a:t>
            </a:r>
            <a:r>
              <a:rPr lang="fr-FR" sz="3200" b="1" dirty="0">
                <a:solidFill>
                  <a:srgbClr val="FFFF00"/>
                </a:solidFill>
                <a:latin typeface="Verdana" panose="020B0604030504040204" pitchFamily="34" charset="0"/>
                <a:ea typeface="Verdana" panose="020B0604030504040204" pitchFamily="34" charset="0"/>
              </a:rPr>
              <a:t>objectifs psychomoteurs </a:t>
            </a:r>
            <a:r>
              <a:rPr lang="ar-DZ" sz="3200" b="1" dirty="0" smtClean="0">
                <a:solidFill>
                  <a:srgbClr val="FFFF00"/>
                </a:solidFill>
                <a:latin typeface="Verdana" panose="020B0604030504040204" pitchFamily="34" charset="0"/>
                <a:ea typeface="Verdana" panose="020B0604030504040204" pitchFamily="34" charset="0"/>
              </a:rPr>
              <a:t>- </a:t>
            </a:r>
            <a:r>
              <a:rPr lang="fr-FR" sz="3200" b="1" dirty="0" smtClean="0">
                <a:solidFill>
                  <a:srgbClr val="FFFF00"/>
                </a:solidFill>
                <a:latin typeface="Verdana" panose="020B0604030504040204" pitchFamily="34" charset="0"/>
                <a:ea typeface="Verdana" panose="020B0604030504040204" pitchFamily="34" charset="0"/>
              </a:rPr>
              <a:t> </a:t>
            </a:r>
            <a:r>
              <a:rPr lang="ar-DZ" sz="3200" b="1" dirty="0">
                <a:solidFill>
                  <a:srgbClr val="FFFF00"/>
                </a:solidFill>
                <a:latin typeface="Verdana" panose="020B0604030504040204" pitchFamily="34" charset="0"/>
                <a:ea typeface="Verdana" panose="020B0604030504040204" pitchFamily="34" charset="0"/>
              </a:rPr>
              <a:t>الأهداف النفسية الحركية</a:t>
            </a:r>
            <a:endParaRPr lang="ar-DZ" sz="3200" b="1" dirty="0" smtClean="0">
              <a:solidFill>
                <a:srgbClr val="FFFF00"/>
              </a:solidFill>
              <a:latin typeface="Verdana" panose="020B0604030504040204" pitchFamily="34" charset="0"/>
              <a:ea typeface="Verdana" panose="020B0604030504040204" pitchFamily="34" charset="0"/>
            </a:endParaRPr>
          </a:p>
          <a:p>
            <a:pPr marL="0" indent="0" algn="ctr">
              <a:buNone/>
            </a:pPr>
            <a:r>
              <a:rPr lang="ar-DZ" sz="2400" b="1"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Développement </a:t>
            </a:r>
            <a:r>
              <a:rPr lang="fr-FR" sz="2400" b="1" dirty="0">
                <a:latin typeface="Verdana" panose="020B0604030504040204" pitchFamily="34" charset="0"/>
                <a:ea typeface="Verdana" panose="020B0604030504040204" pitchFamily="34" charset="0"/>
              </a:rPr>
              <a:t>des capacités physiques fondamentales et conditionnelles de la performance (force, endurance, vitesse et souplesse) </a:t>
            </a:r>
            <a:r>
              <a:rPr lang="fr-FR" sz="2400" b="1" dirty="0" smtClean="0">
                <a:latin typeface="Verdana" panose="020B0604030504040204" pitchFamily="34" charset="0"/>
                <a:ea typeface="Verdana" panose="020B0604030504040204" pitchFamily="34" charset="0"/>
              </a:rPr>
              <a:t>, </a:t>
            </a:r>
            <a:endParaRPr lang="ar-DZ" sz="2400" b="1" dirty="0" smtClean="0">
              <a:latin typeface="Verdana" panose="020B0604030504040204" pitchFamily="34" charset="0"/>
              <a:ea typeface="Verdana" panose="020B0604030504040204" pitchFamily="34" charset="0"/>
            </a:endParaRPr>
          </a:p>
          <a:p>
            <a:pPr marL="0" indent="0" algn="ctr">
              <a:buNone/>
            </a:pPr>
            <a:r>
              <a:rPr lang="ar-DZ" sz="2400" b="1" dirty="0" smtClean="0">
                <a:latin typeface="Verdana" panose="020B0604030504040204" pitchFamily="34" charset="0"/>
                <a:ea typeface="Verdana" panose="020B0604030504040204" pitchFamily="34" charset="0"/>
              </a:rPr>
              <a:t>-</a:t>
            </a:r>
            <a:r>
              <a:rPr lang="fr-FR" sz="2400" b="1" dirty="0" smtClean="0">
                <a:latin typeface="Verdana" panose="020B0604030504040204" pitchFamily="34" charset="0"/>
                <a:ea typeface="Verdana" panose="020B0604030504040204" pitchFamily="34" charset="0"/>
              </a:rPr>
              <a:t> Développement </a:t>
            </a:r>
            <a:r>
              <a:rPr lang="fr-FR" sz="2400" b="1" dirty="0">
                <a:latin typeface="Verdana" panose="020B0604030504040204" pitchFamily="34" charset="0"/>
                <a:ea typeface="Verdana" panose="020B0604030504040204" pitchFamily="34" charset="0"/>
              </a:rPr>
              <a:t>des capacités de coordination (sensation kinesthésique, du temps, de l’espace, du rythme, de l’équilibre, de la vitesse de réaction etc..) </a:t>
            </a:r>
            <a:r>
              <a:rPr lang="fr-FR" sz="2400" b="1" dirty="0" smtClean="0">
                <a:latin typeface="Verdana" panose="020B0604030504040204" pitchFamily="34" charset="0"/>
                <a:ea typeface="Verdana" panose="020B0604030504040204" pitchFamily="34" charset="0"/>
              </a:rPr>
              <a:t> , </a:t>
            </a:r>
            <a:endParaRPr lang="ar-DZ" sz="2400" b="1" dirty="0" smtClean="0">
              <a:latin typeface="Verdana" panose="020B0604030504040204" pitchFamily="34" charset="0"/>
              <a:ea typeface="Verdana" panose="020B0604030504040204" pitchFamily="34" charset="0"/>
            </a:endParaRPr>
          </a:p>
          <a:p>
            <a:pPr marL="0" indent="0" algn="ctr">
              <a:buNone/>
            </a:pPr>
            <a:r>
              <a:rPr lang="fr-FR" sz="2400" b="1" dirty="0" smtClean="0">
                <a:latin typeface="Verdana" panose="020B0604030504040204" pitchFamily="34" charset="0"/>
                <a:ea typeface="Verdana" panose="020B0604030504040204" pitchFamily="34" charset="0"/>
              </a:rPr>
              <a:t>- Apprentissage </a:t>
            </a:r>
            <a:r>
              <a:rPr lang="fr-FR" sz="2400" b="1" dirty="0">
                <a:latin typeface="Verdana" panose="020B0604030504040204" pitchFamily="34" charset="0"/>
                <a:ea typeface="Verdana" panose="020B0604030504040204" pitchFamily="34" charset="0"/>
              </a:rPr>
              <a:t>des techniques se rattachant à la discipline sportive pratiquée et de sa maîtrise à un haut </a:t>
            </a:r>
            <a:r>
              <a:rPr lang="fr-FR" sz="2400" b="1" dirty="0" smtClean="0">
                <a:latin typeface="Verdana" panose="020B0604030504040204" pitchFamily="34" charset="0"/>
                <a:ea typeface="Verdana" panose="020B0604030504040204" pitchFamily="34" charset="0"/>
              </a:rPr>
              <a:t>niveau</a:t>
            </a:r>
          </a:p>
          <a:p>
            <a:pPr algn="ctr" rtl="1">
              <a:buFontTx/>
              <a:buChar char="-"/>
            </a:pPr>
            <a:r>
              <a:rPr lang="ar-DZ" sz="2400" b="1" dirty="0" smtClean="0">
                <a:latin typeface="Verdana" panose="020B0604030504040204" pitchFamily="34" charset="0"/>
                <a:ea typeface="Verdana" panose="020B0604030504040204" pitchFamily="34" charset="0"/>
              </a:rPr>
              <a:t>تطوير </a:t>
            </a:r>
            <a:r>
              <a:rPr lang="ar-DZ" sz="2400" b="1" dirty="0">
                <a:latin typeface="Verdana" panose="020B0604030504040204" pitchFamily="34" charset="0"/>
                <a:ea typeface="Verdana" panose="020B0604030504040204" pitchFamily="34" charset="0"/>
              </a:rPr>
              <a:t>قدرات الأداء البدني الأساسي والمشروط (القوة والتحمل والسرعة والمرونة) </a:t>
            </a:r>
          </a:p>
          <a:p>
            <a:pPr algn="ctr" rtl="1">
              <a:buFontTx/>
              <a:buChar char="-"/>
            </a:pPr>
            <a:r>
              <a:rPr lang="ar-DZ" sz="2400" b="1" dirty="0" smtClean="0">
                <a:latin typeface="Verdana" panose="020B0604030504040204" pitchFamily="34" charset="0"/>
                <a:ea typeface="Verdana" panose="020B0604030504040204" pitchFamily="34" charset="0"/>
              </a:rPr>
              <a:t>- </a:t>
            </a:r>
            <a:r>
              <a:rPr lang="ar-DZ" sz="2400" b="1" dirty="0">
                <a:latin typeface="Verdana" panose="020B0604030504040204" pitchFamily="34" charset="0"/>
                <a:ea typeface="Verdana" panose="020B0604030504040204" pitchFamily="34" charset="0"/>
              </a:rPr>
              <a:t>تطوير قدرات التنسيق (الإحساس الحركي ، الوقت ، المكان ، الإيقاع ، التوازن ، سرعة رد الفعل ، إلخ) </a:t>
            </a:r>
            <a:r>
              <a:rPr lang="ar-DZ" sz="2400" b="1" dirty="0" smtClean="0">
                <a:latin typeface="Verdana" panose="020B0604030504040204" pitchFamily="34" charset="0"/>
                <a:ea typeface="Verdana" panose="020B0604030504040204" pitchFamily="34" charset="0"/>
              </a:rPr>
              <a:t>،</a:t>
            </a:r>
          </a:p>
          <a:p>
            <a:pPr marL="0" indent="0" algn="ctr" rtl="1">
              <a:buNone/>
            </a:pPr>
            <a:r>
              <a:rPr lang="ar-DZ" sz="2400" b="1" dirty="0">
                <a:latin typeface="Verdana" panose="020B0604030504040204" pitchFamily="34" charset="0"/>
                <a:ea typeface="Verdana" panose="020B0604030504040204" pitchFamily="34" charset="0"/>
              </a:rPr>
              <a:t>- </a:t>
            </a:r>
            <a:r>
              <a:rPr lang="ar-DZ" sz="2400" b="1" dirty="0" smtClean="0">
                <a:latin typeface="Verdana" panose="020B0604030504040204" pitchFamily="34" charset="0"/>
                <a:ea typeface="Verdana" panose="020B0604030504040204" pitchFamily="34" charset="0"/>
              </a:rPr>
              <a:t>تعلم التقنيات متعلق بنوع  الرياضة الممارسة </a:t>
            </a:r>
            <a:r>
              <a:rPr lang="ar-DZ" sz="2400" b="1" dirty="0">
                <a:latin typeface="Verdana" panose="020B0604030504040204" pitchFamily="34" charset="0"/>
                <a:ea typeface="Verdana" panose="020B0604030504040204" pitchFamily="34" charset="0"/>
              </a:rPr>
              <a:t>وإتقانها على مستوى </a:t>
            </a:r>
            <a:r>
              <a:rPr lang="ar-DZ" sz="2400" b="1" dirty="0" smtClean="0">
                <a:latin typeface="Verdana" panose="020B0604030504040204" pitchFamily="34" charset="0"/>
                <a:ea typeface="Verdana" panose="020B0604030504040204" pitchFamily="34" charset="0"/>
              </a:rPr>
              <a:t>عالٍ.</a:t>
            </a:r>
            <a:endParaRPr lang="fr-FR" sz="2400" b="1" dirty="0">
              <a:latin typeface="Verdana" panose="020B0604030504040204" pitchFamily="34" charset="0"/>
              <a:ea typeface="Verdana" panose="020B0604030504040204" pitchFamily="34" charset="0"/>
            </a:endParaRPr>
          </a:p>
          <a:p>
            <a:pPr marL="0" indent="0" algn="ctr">
              <a:buNone/>
            </a:pPr>
            <a:endParaRPr lang="fr-FR" sz="2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5985342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6131" y="160408"/>
            <a:ext cx="11655188" cy="658457"/>
          </a:xfrm>
        </p:spPr>
        <p:txBody>
          <a:bodyPr>
            <a:noAutofit/>
          </a:bodyPr>
          <a:lstStyle/>
          <a:p>
            <a:pPr algn="ctr"/>
            <a:r>
              <a:rPr lang="fr-FR" sz="3600" b="1" dirty="0">
                <a:solidFill>
                  <a:srgbClr val="FFFF00"/>
                </a:solidFill>
                <a:latin typeface="Verdana" panose="020B0604030504040204" pitchFamily="34" charset="0"/>
                <a:ea typeface="Verdana" panose="020B0604030504040204" pitchFamily="34" charset="0"/>
              </a:rPr>
              <a:t>Les objectifs cognitives </a:t>
            </a:r>
            <a:r>
              <a:rPr lang="ar-DZ" sz="3600" b="1" dirty="0">
                <a:solidFill>
                  <a:srgbClr val="FFFF00"/>
                </a:solidFill>
                <a:latin typeface="Verdana" panose="020B0604030504040204" pitchFamily="34" charset="0"/>
                <a:ea typeface="Verdana" panose="020B0604030504040204" pitchFamily="34" charset="0"/>
              </a:rPr>
              <a:t>الأهداف </a:t>
            </a:r>
            <a:r>
              <a:rPr lang="ar-DZ" sz="3600" b="1" dirty="0" smtClean="0">
                <a:solidFill>
                  <a:srgbClr val="FFFF00"/>
                </a:solidFill>
                <a:latin typeface="Verdana" panose="020B0604030504040204" pitchFamily="34" charset="0"/>
                <a:ea typeface="Verdana" panose="020B0604030504040204" pitchFamily="34" charset="0"/>
              </a:rPr>
              <a:t>المعرفية</a:t>
            </a:r>
            <a:endParaRPr lang="fr-FR" sz="36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204716" y="818866"/>
            <a:ext cx="11778018" cy="5895834"/>
          </a:xfrm>
        </p:spPr>
        <p:txBody>
          <a:bodyPr>
            <a:noAutofit/>
          </a:bodyPr>
          <a:lstStyle/>
          <a:p>
            <a:pPr marL="0" indent="0" algn="ctr">
              <a:buNone/>
            </a:pPr>
            <a:r>
              <a:rPr lang="fr-FR" sz="3200" b="1" dirty="0">
                <a:latin typeface="Verdana" panose="020B0604030504040204" pitchFamily="34" charset="0"/>
                <a:ea typeface="Verdana" panose="020B0604030504040204" pitchFamily="34" charset="0"/>
              </a:rPr>
              <a:t>-</a:t>
            </a:r>
            <a:r>
              <a:rPr lang="fr-FR" sz="3200" b="1" dirty="0" smtClean="0">
                <a:latin typeface="Verdana" panose="020B0604030504040204" pitchFamily="34" charset="0"/>
                <a:ea typeface="Verdana" panose="020B0604030504040204" pitchFamily="34" charset="0"/>
              </a:rPr>
              <a:t>Des </a:t>
            </a:r>
            <a:r>
              <a:rPr lang="fr-FR" sz="3200" b="1" dirty="0">
                <a:latin typeface="Verdana" panose="020B0604030504040204" pitchFamily="34" charset="0"/>
                <a:ea typeface="Verdana" panose="020B0604030504040204" pitchFamily="34" charset="0"/>
              </a:rPr>
              <a:t>connaissances théoriques d’ordre technique et tactique </a:t>
            </a:r>
            <a:r>
              <a:rPr lang="fr-FR" sz="3200" b="1" dirty="0" smtClean="0">
                <a:latin typeface="Verdana" panose="020B0604030504040204" pitchFamily="34" charset="0"/>
                <a:ea typeface="Verdana" panose="020B0604030504040204" pitchFamily="34" charset="0"/>
              </a:rPr>
              <a:t>.</a:t>
            </a:r>
          </a:p>
          <a:p>
            <a:pPr marL="0" indent="0" algn="ctr">
              <a:buNone/>
            </a:pPr>
            <a:r>
              <a:rPr lang="fr-FR" sz="3200" b="1" dirty="0" smtClean="0">
                <a:latin typeface="Verdana" panose="020B0604030504040204" pitchFamily="34" charset="0"/>
                <a:ea typeface="Verdana" panose="020B0604030504040204" pitchFamily="34" charset="0"/>
              </a:rPr>
              <a:t> -Des </a:t>
            </a:r>
            <a:r>
              <a:rPr lang="fr-FR" sz="3200" b="1" dirty="0">
                <a:latin typeface="Verdana" panose="020B0604030504040204" pitchFamily="34" charset="0"/>
                <a:ea typeface="Verdana" panose="020B0604030504040204" pitchFamily="34" charset="0"/>
              </a:rPr>
              <a:t>connaissances générales concernant les moyens de l’entraînement et de la compétition </a:t>
            </a:r>
            <a:r>
              <a:rPr lang="fr-FR" sz="3200" b="1" dirty="0" smtClean="0">
                <a:latin typeface="Verdana" panose="020B0604030504040204" pitchFamily="34" charset="0"/>
                <a:ea typeface="Verdana" panose="020B0604030504040204" pitchFamily="34" charset="0"/>
              </a:rPr>
              <a:t>. </a:t>
            </a:r>
          </a:p>
          <a:p>
            <a:pPr marL="0" indent="0" algn="ctr">
              <a:buNone/>
            </a:pPr>
            <a:r>
              <a:rPr lang="fr-FR" sz="3200" b="1" dirty="0">
                <a:latin typeface="Verdana" panose="020B0604030504040204" pitchFamily="34" charset="0"/>
                <a:ea typeface="Verdana" panose="020B0604030504040204" pitchFamily="34" charset="0"/>
              </a:rPr>
              <a:t>-</a:t>
            </a:r>
            <a:r>
              <a:rPr lang="fr-FR" sz="3200" b="1" dirty="0" smtClean="0">
                <a:latin typeface="Verdana" panose="020B0604030504040204" pitchFamily="34" charset="0"/>
                <a:ea typeface="Verdana" panose="020B0604030504040204" pitchFamily="34" charset="0"/>
              </a:rPr>
              <a:t>Des </a:t>
            </a:r>
            <a:r>
              <a:rPr lang="fr-FR" sz="3200" b="1" dirty="0">
                <a:latin typeface="Verdana" panose="020B0604030504040204" pitchFamily="34" charset="0"/>
                <a:ea typeface="Verdana" panose="020B0604030504040204" pitchFamily="34" charset="0"/>
              </a:rPr>
              <a:t>connaissances théoriques permettant à l’athlète d’évaluer son propre niveau d’entraînement et de compétition.</a:t>
            </a:r>
          </a:p>
          <a:p>
            <a:pPr marL="0" indent="0" algn="ctr">
              <a:buNone/>
            </a:pPr>
            <a:r>
              <a:rPr lang="ar-DZ" sz="3200" b="1" dirty="0" smtClean="0">
                <a:latin typeface="Verdana" panose="020B0604030504040204" pitchFamily="34" charset="0"/>
                <a:ea typeface="Verdana" panose="020B0604030504040204" pitchFamily="34" charset="0"/>
              </a:rPr>
              <a:t>-المعرفة </a:t>
            </a:r>
            <a:r>
              <a:rPr lang="ar-DZ" sz="3200" b="1" dirty="0">
                <a:latin typeface="Verdana" panose="020B0604030504040204" pitchFamily="34" charset="0"/>
                <a:ea typeface="Verdana" panose="020B0604030504040204" pitchFamily="34" charset="0"/>
              </a:rPr>
              <a:t>النظرية </a:t>
            </a:r>
            <a:r>
              <a:rPr lang="ar-DZ" sz="3200" b="1" dirty="0" smtClean="0">
                <a:latin typeface="Verdana" panose="020B0604030504040204" pitchFamily="34" charset="0"/>
                <a:ea typeface="Verdana" panose="020B0604030504040204" pitchFamily="34" charset="0"/>
              </a:rPr>
              <a:t>(التقنية والتكتيكية)</a:t>
            </a:r>
          </a:p>
          <a:p>
            <a:pPr marL="0" indent="0" algn="ctr">
              <a:buNone/>
            </a:pPr>
            <a:r>
              <a:rPr lang="ar-DZ" sz="3200" b="1" dirty="0" smtClean="0">
                <a:latin typeface="Verdana" panose="020B0604030504040204" pitchFamily="34" charset="0"/>
                <a:ea typeface="Verdana" panose="020B0604030504040204" pitchFamily="34" charset="0"/>
              </a:rPr>
              <a:t> - </a:t>
            </a:r>
            <a:r>
              <a:rPr lang="ar-DZ" sz="3200" b="1" dirty="0">
                <a:latin typeface="Verdana" panose="020B0604030504040204" pitchFamily="34" charset="0"/>
                <a:ea typeface="Verdana" panose="020B0604030504040204" pitchFamily="34" charset="0"/>
              </a:rPr>
              <a:t>المعرفة العامة بوسائل التدريب والمنافسة ، </a:t>
            </a:r>
            <a:endParaRPr lang="ar-DZ" sz="3200" b="1" dirty="0" smtClean="0">
              <a:latin typeface="Verdana" panose="020B0604030504040204" pitchFamily="34" charset="0"/>
              <a:ea typeface="Verdana" panose="020B0604030504040204" pitchFamily="34" charset="0"/>
            </a:endParaRPr>
          </a:p>
          <a:p>
            <a:pPr marL="0" indent="0" algn="ctr">
              <a:buNone/>
            </a:pPr>
            <a:r>
              <a:rPr lang="ar-DZ" sz="3200" b="1" dirty="0">
                <a:latin typeface="Verdana" panose="020B0604030504040204" pitchFamily="34" charset="0"/>
                <a:ea typeface="Verdana" panose="020B0604030504040204" pitchFamily="34" charset="0"/>
              </a:rPr>
              <a:t>-</a:t>
            </a:r>
            <a:r>
              <a:rPr lang="ar-DZ" sz="3200" b="1" dirty="0" smtClean="0">
                <a:latin typeface="Verdana" panose="020B0604030504040204" pitchFamily="34" charset="0"/>
                <a:ea typeface="Verdana" panose="020B0604030504040204" pitchFamily="34" charset="0"/>
              </a:rPr>
              <a:t>المعرفة </a:t>
            </a:r>
            <a:r>
              <a:rPr lang="ar-DZ" sz="3200" b="1" dirty="0">
                <a:latin typeface="Verdana" panose="020B0604030504040204" pitchFamily="34" charset="0"/>
                <a:ea typeface="Verdana" panose="020B0604030504040204" pitchFamily="34" charset="0"/>
              </a:rPr>
              <a:t>النظرية التي تسمح للرياضي بتقييم مستواه في التدريب والمنافسة.</a:t>
            </a:r>
          </a:p>
          <a:p>
            <a:pPr marL="0" indent="0" algn="ctr">
              <a:buNone/>
            </a:pPr>
            <a:endParaRPr lang="fr-FR" sz="32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538961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60779" y="150125"/>
            <a:ext cx="10515600" cy="697766"/>
          </a:xfrm>
        </p:spPr>
        <p:txBody>
          <a:bodyPr/>
          <a:lstStyle/>
          <a:p>
            <a:pPr algn="ctr"/>
            <a:r>
              <a:rPr lang="fr-FR" sz="3600" b="1" dirty="0" smtClean="0">
                <a:solidFill>
                  <a:srgbClr val="FF0000"/>
                </a:solidFill>
                <a:latin typeface="Verdana" panose="020B0604030504040204" pitchFamily="34" charset="0"/>
                <a:ea typeface="Verdana" panose="020B0604030504040204" pitchFamily="34" charset="0"/>
              </a:rPr>
              <a:t>Contenu du cours</a:t>
            </a:r>
            <a:r>
              <a:rPr lang="ar-DZ" sz="3600" b="1" dirty="0" smtClean="0">
                <a:solidFill>
                  <a:srgbClr val="FF0000"/>
                </a:solidFill>
                <a:latin typeface="Verdana" panose="020B0604030504040204" pitchFamily="34" charset="0"/>
                <a:ea typeface="Verdana" panose="020B0604030504040204" pitchFamily="34" charset="0"/>
              </a:rPr>
              <a:t>محتوى الدرس </a:t>
            </a:r>
            <a:endParaRPr lang="fr-FR" sz="3600" b="1" dirty="0">
              <a:solidFill>
                <a:srgbClr val="FF00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218364" y="847891"/>
            <a:ext cx="11805314" cy="5894103"/>
          </a:xfrm>
        </p:spPr>
        <p:txBody>
          <a:bodyPr>
            <a:noAutofit/>
          </a:bodyPr>
          <a:lstStyle/>
          <a:p>
            <a:pPr marL="0" indent="0" algn="ctr">
              <a:lnSpc>
                <a:spcPct val="150000"/>
              </a:lnSpc>
              <a:buNone/>
            </a:pPr>
            <a:r>
              <a:rPr lang="fr-FR" sz="2400" b="1" dirty="0" smtClean="0">
                <a:latin typeface="Verdana" panose="020B0604030504040204" pitchFamily="34" charset="0"/>
                <a:ea typeface="Verdana" panose="020B0604030504040204" pitchFamily="34" charset="0"/>
              </a:rPr>
              <a:t>1</a:t>
            </a:r>
            <a:r>
              <a:rPr lang="ar-DZ" sz="2400" b="1" dirty="0" smtClean="0">
                <a:latin typeface="Verdana" panose="020B0604030504040204" pitchFamily="34" charset="0"/>
                <a:ea typeface="Verdana" panose="020B0604030504040204" pitchFamily="34" charset="0"/>
              </a:rPr>
              <a:t>.</a:t>
            </a:r>
            <a:r>
              <a:rPr lang="fr-FR" sz="2400" b="1" dirty="0" smtClean="0">
                <a:latin typeface="Verdana" panose="020B0604030504040204" pitchFamily="34" charset="0"/>
                <a:ea typeface="Verdana" panose="020B0604030504040204" pitchFamily="34" charset="0"/>
              </a:rPr>
              <a:t>Définitions </a:t>
            </a:r>
            <a:r>
              <a:rPr lang="ar-DZ" sz="2400" b="1" dirty="0" smtClean="0">
                <a:latin typeface="Verdana" panose="020B0604030504040204" pitchFamily="34" charset="0"/>
                <a:ea typeface="Verdana" panose="020B0604030504040204" pitchFamily="34" charset="0"/>
              </a:rPr>
              <a:t>تعاريف </a:t>
            </a:r>
            <a:endParaRPr lang="fr-FR" sz="2400" b="1" dirty="0" smtClean="0">
              <a:latin typeface="Verdana" panose="020B0604030504040204" pitchFamily="34" charset="0"/>
              <a:ea typeface="Verdana" panose="020B0604030504040204" pitchFamily="34" charset="0"/>
            </a:endParaRPr>
          </a:p>
          <a:p>
            <a:pPr marL="0" indent="0" algn="ctr">
              <a:lnSpc>
                <a:spcPct val="150000"/>
              </a:lnSpc>
              <a:buNone/>
            </a:pPr>
            <a:r>
              <a:rPr lang="fr-FR" sz="2400" b="1" dirty="0" smtClean="0">
                <a:latin typeface="Verdana" panose="020B0604030504040204" pitchFamily="34" charset="0"/>
                <a:ea typeface="Verdana" panose="020B0604030504040204" pitchFamily="34" charset="0"/>
              </a:rPr>
              <a:t>2- Les </a:t>
            </a:r>
            <a:r>
              <a:rPr lang="fr-FR" sz="2400" b="1" dirty="0">
                <a:latin typeface="Verdana" panose="020B0604030504040204" pitchFamily="34" charset="0"/>
                <a:ea typeface="Verdana" panose="020B0604030504040204" pitchFamily="34" charset="0"/>
              </a:rPr>
              <a:t>objectifs de l’entraînement </a:t>
            </a:r>
            <a:r>
              <a:rPr lang="fr-FR" sz="2400" b="1" dirty="0" smtClean="0">
                <a:latin typeface="Verdana" panose="020B0604030504040204" pitchFamily="34" charset="0"/>
                <a:ea typeface="Verdana" panose="020B0604030504040204" pitchFamily="34" charset="0"/>
              </a:rPr>
              <a:t>sportif</a:t>
            </a:r>
          </a:p>
          <a:p>
            <a:pPr marL="0" indent="0" algn="ctr">
              <a:lnSpc>
                <a:spcPct val="150000"/>
              </a:lnSpc>
              <a:buNone/>
            </a:pPr>
            <a:r>
              <a:rPr lang="fr-FR" sz="2400" b="1" dirty="0" smtClean="0">
                <a:latin typeface="Verdana" panose="020B0604030504040204" pitchFamily="34" charset="0"/>
                <a:ea typeface="Verdana" panose="020B0604030504040204" pitchFamily="34" charset="0"/>
              </a:rPr>
              <a:t> </a:t>
            </a:r>
            <a:r>
              <a:rPr lang="ar-DZ" sz="2400" b="1" dirty="0">
                <a:latin typeface="Verdana" panose="020B0604030504040204" pitchFamily="34" charset="0"/>
                <a:ea typeface="Verdana" panose="020B0604030504040204" pitchFamily="34" charset="0"/>
              </a:rPr>
              <a:t>أهداف التدريب الرياضي </a:t>
            </a:r>
            <a:endParaRPr lang="ar-DZ" sz="2400" b="1" dirty="0" smtClean="0">
              <a:latin typeface="Verdana" panose="020B0604030504040204" pitchFamily="34" charset="0"/>
              <a:ea typeface="Verdana" panose="020B0604030504040204" pitchFamily="34" charset="0"/>
            </a:endParaRPr>
          </a:p>
          <a:p>
            <a:pPr marL="0" indent="0" algn="ctr">
              <a:lnSpc>
                <a:spcPct val="150000"/>
              </a:lnSpc>
              <a:buNone/>
            </a:pPr>
            <a:r>
              <a:rPr lang="fr-FR" sz="2400" b="1" dirty="0" smtClean="0">
                <a:latin typeface="Verdana" panose="020B0604030504040204" pitchFamily="34" charset="0"/>
                <a:ea typeface="Verdana" panose="020B0604030504040204" pitchFamily="34" charset="0"/>
              </a:rPr>
              <a:t>3-</a:t>
            </a:r>
            <a:r>
              <a:rPr lang="ar-DZ" sz="2400" b="1"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Les Principes de l’entrainement sportif.</a:t>
            </a:r>
            <a:r>
              <a:rPr lang="ar-DZ" sz="2400" b="1" dirty="0" smtClean="0">
                <a:latin typeface="Verdana" panose="020B0604030504040204" pitchFamily="34" charset="0"/>
                <a:ea typeface="Verdana" panose="020B0604030504040204" pitchFamily="34" charset="0"/>
              </a:rPr>
              <a:t> </a:t>
            </a:r>
          </a:p>
          <a:p>
            <a:pPr marL="0" indent="0" algn="ctr">
              <a:lnSpc>
                <a:spcPct val="150000"/>
              </a:lnSpc>
              <a:buNone/>
            </a:pPr>
            <a:r>
              <a:rPr lang="ar-DZ" sz="2400" b="1" dirty="0" smtClean="0">
                <a:latin typeface="Verdana" panose="020B0604030504040204" pitchFamily="34" charset="0"/>
                <a:ea typeface="Verdana" panose="020B0604030504040204" pitchFamily="34" charset="0"/>
              </a:rPr>
              <a:t>مبادئ التدريب الرياضي</a:t>
            </a:r>
          </a:p>
          <a:p>
            <a:pPr marL="0" indent="0" algn="ctr">
              <a:lnSpc>
                <a:spcPct val="150000"/>
              </a:lnSpc>
              <a:buNone/>
            </a:pPr>
            <a:r>
              <a:rPr lang="fr-FR" sz="2400" b="1" dirty="0" smtClean="0">
                <a:latin typeface="Verdana" panose="020B0604030504040204" pitchFamily="34" charset="0"/>
                <a:ea typeface="Verdana" panose="020B0604030504040204" pitchFamily="34" charset="0"/>
              </a:rPr>
              <a:t>4- Le </a:t>
            </a:r>
            <a:r>
              <a:rPr lang="fr-FR" sz="2400" b="1" dirty="0">
                <a:latin typeface="Verdana" panose="020B0604030504040204" pitchFamily="34" charset="0"/>
                <a:ea typeface="Verdana" panose="020B0604030504040204" pitchFamily="34" charset="0"/>
              </a:rPr>
              <a:t>contenu de </a:t>
            </a:r>
            <a:r>
              <a:rPr lang="fr-FR" sz="2400" b="1" dirty="0" smtClean="0">
                <a:latin typeface="Verdana" panose="020B0604030504040204" pitchFamily="34" charset="0"/>
                <a:ea typeface="Verdana" panose="020B0604030504040204" pitchFamily="34" charset="0"/>
              </a:rPr>
              <a:t>l’entraînement sportif</a:t>
            </a:r>
            <a:endParaRPr lang="ar-DZ" sz="2400" b="1" dirty="0" smtClean="0">
              <a:latin typeface="Verdana" panose="020B0604030504040204" pitchFamily="34" charset="0"/>
              <a:ea typeface="Verdana" panose="020B0604030504040204" pitchFamily="34" charset="0"/>
            </a:endParaRPr>
          </a:p>
          <a:p>
            <a:pPr marL="0" indent="0" algn="ctr">
              <a:lnSpc>
                <a:spcPct val="150000"/>
              </a:lnSpc>
              <a:buNone/>
            </a:pPr>
            <a:r>
              <a:rPr lang="ar-DZ" sz="2400" b="1" dirty="0" smtClean="0">
                <a:latin typeface="Verdana" panose="020B0604030504040204" pitchFamily="34" charset="0"/>
                <a:ea typeface="Verdana" panose="020B0604030504040204" pitchFamily="34" charset="0"/>
              </a:rPr>
              <a:t>محتوى التدريب الرياضي</a:t>
            </a:r>
            <a:endParaRPr lang="fr-FR" sz="2400" b="1" dirty="0" smtClean="0">
              <a:latin typeface="Verdana" panose="020B0604030504040204" pitchFamily="34" charset="0"/>
              <a:ea typeface="Verdana" panose="020B0604030504040204" pitchFamily="34" charset="0"/>
            </a:endParaRPr>
          </a:p>
          <a:p>
            <a:pPr marL="0" indent="0" algn="ctr">
              <a:lnSpc>
                <a:spcPct val="150000"/>
              </a:lnSpc>
              <a:buNone/>
            </a:pPr>
            <a:r>
              <a:rPr lang="fr-FR" sz="2400" b="1" dirty="0">
                <a:latin typeface="Verdana" panose="020B0604030504040204" pitchFamily="34" charset="0"/>
                <a:ea typeface="Verdana" panose="020B0604030504040204" pitchFamily="34" charset="0"/>
              </a:rPr>
              <a:t>5- Les types de préparation sportif </a:t>
            </a:r>
            <a:endParaRPr lang="fr-FR" sz="2400" b="1" dirty="0" smtClean="0">
              <a:latin typeface="Verdana" panose="020B0604030504040204" pitchFamily="34" charset="0"/>
              <a:ea typeface="Verdana" panose="020B0604030504040204" pitchFamily="34" charset="0"/>
            </a:endParaRPr>
          </a:p>
          <a:p>
            <a:pPr marL="0" indent="0" algn="ctr">
              <a:lnSpc>
                <a:spcPct val="150000"/>
              </a:lnSpc>
              <a:buNone/>
            </a:pPr>
            <a:r>
              <a:rPr lang="ar-DZ" sz="2400" b="1" dirty="0" smtClean="0">
                <a:latin typeface="Verdana" panose="020B0604030504040204" pitchFamily="34" charset="0"/>
                <a:ea typeface="Verdana" panose="020B0604030504040204" pitchFamily="34" charset="0"/>
              </a:rPr>
              <a:t>أنواع التحضير الرياضي</a:t>
            </a:r>
          </a:p>
          <a:p>
            <a:pPr marL="0" indent="0" algn="ctr">
              <a:lnSpc>
                <a:spcPct val="150000"/>
              </a:lnSpc>
              <a:buNone/>
            </a:pPr>
            <a:endParaRPr lang="fr-FR" sz="2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036749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7546" y="174057"/>
            <a:ext cx="11614245" cy="835878"/>
          </a:xfrm>
        </p:spPr>
        <p:txBody>
          <a:bodyPr/>
          <a:lstStyle/>
          <a:p>
            <a:pPr algn="ctr"/>
            <a:r>
              <a:rPr lang="fr-FR" sz="4000" b="1" dirty="0">
                <a:solidFill>
                  <a:srgbClr val="FFFF00"/>
                </a:solidFill>
                <a:latin typeface="Verdana" panose="020B0604030504040204" pitchFamily="34" charset="0"/>
                <a:ea typeface="Verdana" panose="020B0604030504040204" pitchFamily="34" charset="0"/>
              </a:rPr>
              <a:t>Les objectifs </a:t>
            </a:r>
            <a:r>
              <a:rPr lang="fr-FR" sz="4000" b="1" dirty="0" smtClean="0">
                <a:solidFill>
                  <a:srgbClr val="FFFF00"/>
                </a:solidFill>
                <a:latin typeface="Verdana" panose="020B0604030504040204" pitchFamily="34" charset="0"/>
                <a:ea typeface="Verdana" panose="020B0604030504040204" pitchFamily="34" charset="0"/>
              </a:rPr>
              <a:t>psychologiques</a:t>
            </a:r>
            <a:r>
              <a:rPr lang="ar-DZ" sz="4000" b="1" dirty="0" smtClean="0">
                <a:solidFill>
                  <a:srgbClr val="FFFF00"/>
                </a:solidFill>
                <a:latin typeface="Verdana" panose="020B0604030504040204" pitchFamily="34" charset="0"/>
                <a:ea typeface="Verdana" panose="020B0604030504040204" pitchFamily="34" charset="0"/>
              </a:rPr>
              <a:t>الأهداف النفسية </a:t>
            </a:r>
            <a:endParaRPr lang="fr-FR" sz="40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218364" y="1009934"/>
            <a:ext cx="11859905" cy="5622877"/>
          </a:xfrm>
        </p:spPr>
        <p:txBody>
          <a:bodyPr>
            <a:noAutofit/>
          </a:bodyPr>
          <a:lstStyle/>
          <a:p>
            <a:pPr algn="ctr"/>
            <a:r>
              <a:rPr lang="fr-FR" sz="2400" b="1" dirty="0" smtClean="0">
                <a:latin typeface="Verdana" panose="020B0604030504040204" pitchFamily="34" charset="0"/>
                <a:ea typeface="Verdana" panose="020B0604030504040204" pitchFamily="34" charset="0"/>
              </a:rPr>
              <a:t>Forger </a:t>
            </a:r>
            <a:r>
              <a:rPr lang="fr-FR" sz="2400" b="1" dirty="0">
                <a:latin typeface="Verdana" panose="020B0604030504040204" pitchFamily="34" charset="0"/>
                <a:ea typeface="Verdana" panose="020B0604030504040204" pitchFamily="34" charset="0"/>
              </a:rPr>
              <a:t>la personnalité de l’athlète et « le caractère sportif » </a:t>
            </a:r>
            <a:r>
              <a:rPr lang="fr-FR" sz="2400" b="1" dirty="0" smtClean="0">
                <a:latin typeface="Verdana" panose="020B0604030504040204" pitchFamily="34" charset="0"/>
                <a:ea typeface="Verdana" panose="020B0604030504040204" pitchFamily="34" charset="0"/>
              </a:rPr>
              <a:t>L’éducation </a:t>
            </a:r>
            <a:r>
              <a:rPr lang="fr-FR" sz="2400" b="1" dirty="0">
                <a:latin typeface="Verdana" panose="020B0604030504040204" pitchFamily="34" charset="0"/>
                <a:ea typeface="Verdana" panose="020B0604030504040204" pitchFamily="34" charset="0"/>
              </a:rPr>
              <a:t>éthique et esthétique </a:t>
            </a:r>
            <a:endParaRPr lang="fr-FR" sz="2400" b="1" dirty="0" smtClean="0">
              <a:latin typeface="Verdana" panose="020B0604030504040204" pitchFamily="34" charset="0"/>
              <a:ea typeface="Verdana" panose="020B0604030504040204" pitchFamily="34" charset="0"/>
            </a:endParaRPr>
          </a:p>
          <a:p>
            <a:pPr algn="ctr"/>
            <a:r>
              <a:rPr lang="fr-FR" sz="2400" b="1" dirty="0" smtClean="0">
                <a:latin typeface="Verdana" panose="020B0604030504040204" pitchFamily="34" charset="0"/>
                <a:ea typeface="Verdana" panose="020B0604030504040204" pitchFamily="34" charset="0"/>
              </a:rPr>
              <a:t>La </a:t>
            </a:r>
            <a:r>
              <a:rPr lang="fr-FR" sz="2400" b="1" dirty="0">
                <a:latin typeface="Verdana" panose="020B0604030504040204" pitchFamily="34" charset="0"/>
                <a:ea typeface="Verdana" panose="020B0604030504040204" pitchFamily="34" charset="0"/>
              </a:rPr>
              <a:t>recherche des émotions </a:t>
            </a:r>
            <a:r>
              <a:rPr lang="fr-FR" sz="2400" b="1" dirty="0" smtClean="0">
                <a:latin typeface="Verdana" panose="020B0604030504040204" pitchFamily="34" charset="0"/>
                <a:ea typeface="Verdana" panose="020B0604030504040204" pitchFamily="34" charset="0"/>
              </a:rPr>
              <a:t>positives.</a:t>
            </a:r>
          </a:p>
          <a:p>
            <a:pPr algn="ctr"/>
            <a:r>
              <a:rPr lang="fr-FR" sz="2400" b="1" dirty="0" smtClean="0">
                <a:latin typeface="Verdana" panose="020B0604030504040204" pitchFamily="34" charset="0"/>
                <a:ea typeface="Verdana" panose="020B0604030504040204" pitchFamily="34" charset="0"/>
              </a:rPr>
              <a:t> </a:t>
            </a:r>
            <a:r>
              <a:rPr lang="fr-FR" sz="2400" b="1" dirty="0">
                <a:latin typeface="Verdana" panose="020B0604030504040204" pitchFamily="34" charset="0"/>
                <a:ea typeface="Verdana" panose="020B0604030504040204" pitchFamily="34" charset="0"/>
              </a:rPr>
              <a:t>le besoin de s’exprimer et d’affirmer sa </a:t>
            </a:r>
            <a:r>
              <a:rPr lang="fr-FR" sz="2400" b="1" dirty="0" smtClean="0">
                <a:latin typeface="Verdana" panose="020B0604030504040204" pitchFamily="34" charset="0"/>
                <a:ea typeface="Verdana" panose="020B0604030504040204" pitchFamily="34" charset="0"/>
              </a:rPr>
              <a:t>personnalité</a:t>
            </a:r>
          </a:p>
          <a:p>
            <a:pPr algn="ctr"/>
            <a:r>
              <a:rPr lang="fr-FR" sz="2400" b="1" dirty="0" smtClean="0">
                <a:latin typeface="Verdana" panose="020B0604030504040204" pitchFamily="34" charset="0"/>
                <a:ea typeface="Verdana" panose="020B0604030504040204" pitchFamily="34" charset="0"/>
              </a:rPr>
              <a:t>Le </a:t>
            </a:r>
            <a:r>
              <a:rPr lang="fr-FR" sz="2400" b="1" dirty="0">
                <a:latin typeface="Verdana" panose="020B0604030504040204" pitchFamily="34" charset="0"/>
                <a:ea typeface="Verdana" panose="020B0604030504040204" pitchFamily="34" charset="0"/>
              </a:rPr>
              <a:t>désir de l’accomplissement </a:t>
            </a:r>
            <a:r>
              <a:rPr lang="fr-FR" sz="2400" b="1" dirty="0" smtClean="0">
                <a:latin typeface="Verdana" panose="020B0604030504040204" pitchFamily="34" charset="0"/>
                <a:ea typeface="Verdana" panose="020B0604030504040204" pitchFamily="34" charset="0"/>
              </a:rPr>
              <a:t>personnel.</a:t>
            </a:r>
          </a:p>
          <a:p>
            <a:pPr algn="ctr"/>
            <a:r>
              <a:rPr lang="fr-FR" sz="2400" b="1" dirty="0" smtClean="0">
                <a:latin typeface="Verdana" panose="020B0604030504040204" pitchFamily="34" charset="0"/>
                <a:ea typeface="Verdana" panose="020B0604030504040204" pitchFamily="34" charset="0"/>
              </a:rPr>
              <a:t> </a:t>
            </a:r>
            <a:r>
              <a:rPr lang="fr-FR" sz="2400" b="1" dirty="0">
                <a:latin typeface="Verdana" panose="020B0604030504040204" pitchFamily="34" charset="0"/>
                <a:ea typeface="Verdana" panose="020B0604030504040204" pitchFamily="34" charset="0"/>
              </a:rPr>
              <a:t>la motivation et le désir de succès </a:t>
            </a:r>
            <a:r>
              <a:rPr lang="fr-FR" sz="2400" b="1" dirty="0" smtClean="0">
                <a:latin typeface="Verdana" panose="020B0604030504040204" pitchFamily="34" charset="0"/>
                <a:ea typeface="Verdana" panose="020B0604030504040204" pitchFamily="34" charset="0"/>
              </a:rPr>
              <a:t>, La </a:t>
            </a:r>
            <a:r>
              <a:rPr lang="fr-FR" sz="2400" b="1" dirty="0">
                <a:latin typeface="Verdana" panose="020B0604030504040204" pitchFamily="34" charset="0"/>
                <a:ea typeface="Verdana" panose="020B0604030504040204" pitchFamily="34" charset="0"/>
              </a:rPr>
              <a:t>volonté, la ténacité, le courage, la domination de soi, la constance et la fermeté</a:t>
            </a:r>
          </a:p>
          <a:p>
            <a:pPr marL="0" indent="0" algn="ctr" rtl="1">
              <a:buNone/>
            </a:pPr>
            <a:r>
              <a:rPr lang="ar-DZ" sz="2400" b="1" dirty="0" smtClean="0">
                <a:latin typeface="Verdana" panose="020B0604030504040204" pitchFamily="34" charset="0"/>
                <a:ea typeface="Verdana" panose="020B0604030504040204" pitchFamily="34" charset="0"/>
              </a:rPr>
              <a:t>- تكوين </a:t>
            </a:r>
            <a:r>
              <a:rPr lang="ar-DZ" sz="2400" b="1" dirty="0">
                <a:latin typeface="Verdana" panose="020B0604030504040204" pitchFamily="34" charset="0"/>
                <a:ea typeface="Verdana" panose="020B0604030504040204" pitchFamily="34" charset="0"/>
              </a:rPr>
              <a:t>شخصية الرياضي </a:t>
            </a:r>
            <a:r>
              <a:rPr lang="ar-DZ" sz="2400" b="1" dirty="0" smtClean="0">
                <a:latin typeface="Verdana" panose="020B0604030504040204" pitchFamily="34" charset="0"/>
                <a:ea typeface="Verdana" panose="020B0604030504040204" pitchFamily="34" charset="0"/>
              </a:rPr>
              <a:t>و"الشخصية </a:t>
            </a:r>
            <a:r>
              <a:rPr lang="ar-DZ" sz="2400" b="1" dirty="0">
                <a:latin typeface="Verdana" panose="020B0604030504040204" pitchFamily="34" charset="0"/>
                <a:ea typeface="Verdana" panose="020B0604030504040204" pitchFamily="34" charset="0"/>
              </a:rPr>
              <a:t>الرياضية" التربية الأخلاقية والجمالية ، </a:t>
            </a:r>
            <a:endParaRPr lang="ar-DZ" sz="2400" b="1" dirty="0" smtClean="0">
              <a:latin typeface="Verdana" panose="020B0604030504040204" pitchFamily="34" charset="0"/>
              <a:ea typeface="Verdana" panose="020B0604030504040204" pitchFamily="34" charset="0"/>
            </a:endParaRPr>
          </a:p>
          <a:p>
            <a:pPr marL="0" indent="0" algn="ctr" rtl="1">
              <a:buNone/>
            </a:pPr>
            <a:r>
              <a:rPr lang="ar-DZ" sz="2400" b="1" dirty="0" smtClean="0">
                <a:latin typeface="Verdana" panose="020B0604030504040204" pitchFamily="34" charset="0"/>
                <a:ea typeface="Verdana" panose="020B0604030504040204" pitchFamily="34" charset="0"/>
              </a:rPr>
              <a:t>- البحث </a:t>
            </a:r>
            <a:r>
              <a:rPr lang="ar-DZ" sz="2400" b="1" dirty="0">
                <a:latin typeface="Verdana" panose="020B0604030504040204" pitchFamily="34" charset="0"/>
                <a:ea typeface="Verdana" panose="020B0604030504040204" pitchFamily="34" charset="0"/>
              </a:rPr>
              <a:t>عن المشاعر الإيجابية </a:t>
            </a:r>
            <a:r>
              <a:rPr lang="ar-DZ" sz="2400" b="1" dirty="0" smtClean="0">
                <a:latin typeface="Verdana" panose="020B0604030504040204" pitchFamily="34" charset="0"/>
                <a:ea typeface="Verdana" panose="020B0604030504040204" pitchFamily="34" charset="0"/>
              </a:rPr>
              <a:t>.</a:t>
            </a:r>
          </a:p>
          <a:p>
            <a:pPr marL="0" indent="0" algn="ctr">
              <a:buNone/>
            </a:pPr>
            <a:r>
              <a:rPr lang="ar-DZ" sz="2400" b="1" dirty="0">
                <a:latin typeface="Verdana" panose="020B0604030504040204" pitchFamily="34" charset="0"/>
                <a:ea typeface="Verdana" panose="020B0604030504040204" pitchFamily="34" charset="0"/>
              </a:rPr>
              <a:t>-</a:t>
            </a:r>
            <a:r>
              <a:rPr lang="ar-DZ" sz="2400" b="1" dirty="0" smtClean="0">
                <a:latin typeface="Verdana" panose="020B0604030504040204" pitchFamily="34" charset="0"/>
                <a:ea typeface="Verdana" panose="020B0604030504040204" pitchFamily="34" charset="0"/>
              </a:rPr>
              <a:t> </a:t>
            </a:r>
            <a:r>
              <a:rPr lang="ar-DZ" sz="2400" b="1" dirty="0">
                <a:latin typeface="Verdana" panose="020B0604030504040204" pitchFamily="34" charset="0"/>
                <a:ea typeface="Verdana" panose="020B0604030504040204" pitchFamily="34" charset="0"/>
              </a:rPr>
              <a:t>الحاجة إلى التعبير عن الذات وتأكيد الشخصية </a:t>
            </a:r>
            <a:endParaRPr lang="ar-DZ" sz="2400" b="1" dirty="0" smtClean="0">
              <a:latin typeface="Verdana" panose="020B0604030504040204" pitchFamily="34" charset="0"/>
              <a:ea typeface="Verdana" panose="020B0604030504040204" pitchFamily="34" charset="0"/>
            </a:endParaRPr>
          </a:p>
          <a:p>
            <a:pPr marL="0" indent="0" algn="ctr">
              <a:buNone/>
            </a:pPr>
            <a:r>
              <a:rPr lang="ar-DZ" sz="2400" b="1" dirty="0">
                <a:latin typeface="Verdana" panose="020B0604030504040204" pitchFamily="34" charset="0"/>
                <a:ea typeface="Verdana" panose="020B0604030504040204" pitchFamily="34" charset="0"/>
              </a:rPr>
              <a:t>-</a:t>
            </a:r>
            <a:r>
              <a:rPr lang="ar-DZ" sz="2400" b="1" dirty="0" smtClean="0">
                <a:latin typeface="Verdana" panose="020B0604030504040204" pitchFamily="34" charset="0"/>
                <a:ea typeface="Verdana" panose="020B0604030504040204" pitchFamily="34" charset="0"/>
              </a:rPr>
              <a:t> </a:t>
            </a:r>
            <a:r>
              <a:rPr lang="ar-DZ" sz="2400" b="1" dirty="0">
                <a:latin typeface="Verdana" panose="020B0604030504040204" pitchFamily="34" charset="0"/>
                <a:ea typeface="Verdana" panose="020B0604030504040204" pitchFamily="34" charset="0"/>
              </a:rPr>
              <a:t>الرغبة في الإنجاز الشخصي </a:t>
            </a:r>
            <a:r>
              <a:rPr lang="ar-DZ" sz="2400" b="1" dirty="0" smtClean="0">
                <a:latin typeface="Verdana" panose="020B0604030504040204" pitchFamily="34" charset="0"/>
                <a:ea typeface="Verdana" panose="020B0604030504040204" pitchFamily="34" charset="0"/>
              </a:rPr>
              <a:t>.</a:t>
            </a:r>
          </a:p>
          <a:p>
            <a:pPr marL="0" indent="0" algn="ctr" rtl="1">
              <a:buNone/>
            </a:pPr>
            <a:r>
              <a:rPr lang="ar-DZ" sz="2400" b="1" dirty="0">
                <a:latin typeface="Verdana" panose="020B0604030504040204" pitchFamily="34" charset="0"/>
                <a:ea typeface="Verdana" panose="020B0604030504040204" pitchFamily="34" charset="0"/>
              </a:rPr>
              <a:t>-</a:t>
            </a:r>
            <a:r>
              <a:rPr lang="ar-DZ" sz="2400" b="1" dirty="0" smtClean="0">
                <a:latin typeface="Verdana" panose="020B0604030504040204" pitchFamily="34" charset="0"/>
                <a:ea typeface="Verdana" panose="020B0604030504040204" pitchFamily="34" charset="0"/>
              </a:rPr>
              <a:t> الدافعية </a:t>
            </a:r>
            <a:r>
              <a:rPr lang="ar-DZ" sz="2400" b="1" dirty="0">
                <a:latin typeface="Verdana" panose="020B0604030504040204" pitchFamily="34" charset="0"/>
                <a:ea typeface="Verdana" panose="020B0604030504040204" pitchFamily="34" charset="0"/>
              </a:rPr>
              <a:t>والرغبة في </a:t>
            </a:r>
            <a:r>
              <a:rPr lang="ar-DZ" sz="2400" b="1" dirty="0" smtClean="0">
                <a:latin typeface="Verdana" panose="020B0604030504040204" pitchFamily="34" charset="0"/>
                <a:ea typeface="Verdana" panose="020B0604030504040204" pitchFamily="34" charset="0"/>
              </a:rPr>
              <a:t>النجاح، الإرادة </a:t>
            </a:r>
            <a:r>
              <a:rPr lang="ar-DZ" sz="2400" b="1" dirty="0">
                <a:latin typeface="Verdana" panose="020B0604030504040204" pitchFamily="34" charset="0"/>
                <a:ea typeface="Verdana" panose="020B0604030504040204" pitchFamily="34" charset="0"/>
              </a:rPr>
              <a:t>، المثابرة ، </a:t>
            </a:r>
            <a:r>
              <a:rPr lang="ar-DZ" sz="2400" b="1" dirty="0" smtClean="0">
                <a:latin typeface="Verdana" panose="020B0604030504040204" pitchFamily="34" charset="0"/>
                <a:ea typeface="Verdana" panose="020B0604030504040204" pitchFamily="34" charset="0"/>
              </a:rPr>
              <a:t>الشجاعة، </a:t>
            </a:r>
            <a:r>
              <a:rPr lang="ar-DZ" sz="2400" b="1" dirty="0">
                <a:latin typeface="Verdana" panose="020B0604030504040204" pitchFamily="34" charset="0"/>
                <a:ea typeface="Verdana" panose="020B0604030504040204" pitchFamily="34" charset="0"/>
              </a:rPr>
              <a:t>السيطرة </a:t>
            </a:r>
            <a:r>
              <a:rPr lang="ar-DZ" sz="2400" b="1" dirty="0" smtClean="0">
                <a:latin typeface="Verdana" panose="020B0604030504040204" pitchFamily="34" charset="0"/>
                <a:ea typeface="Verdana" panose="020B0604030504040204" pitchFamily="34" charset="0"/>
              </a:rPr>
              <a:t>الذاتية، الثبات والحزم.</a:t>
            </a:r>
            <a:endParaRPr lang="fr-FR" sz="2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7473005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7006" y="269591"/>
            <a:ext cx="10515600" cy="849526"/>
          </a:xfrm>
        </p:spPr>
        <p:txBody>
          <a:bodyPr>
            <a:normAutofit/>
          </a:bodyPr>
          <a:lstStyle/>
          <a:p>
            <a:pPr algn="ctr"/>
            <a:r>
              <a:rPr lang="fr-FR" sz="3600" b="1" dirty="0">
                <a:solidFill>
                  <a:srgbClr val="FFFF00"/>
                </a:solidFill>
                <a:latin typeface="Verdana" panose="020B0604030504040204" pitchFamily="34" charset="0"/>
                <a:ea typeface="Verdana" panose="020B0604030504040204" pitchFamily="34" charset="0"/>
              </a:rPr>
              <a:t>Les objectifs préventives </a:t>
            </a:r>
            <a:r>
              <a:rPr lang="ar-DZ" sz="3600" b="1" dirty="0">
                <a:solidFill>
                  <a:srgbClr val="FFFF00"/>
                </a:solidFill>
                <a:latin typeface="Verdana" panose="020B0604030504040204" pitchFamily="34" charset="0"/>
                <a:ea typeface="Verdana" panose="020B0604030504040204" pitchFamily="34" charset="0"/>
              </a:rPr>
              <a:t>الأهداف </a:t>
            </a:r>
            <a:r>
              <a:rPr lang="ar-DZ" sz="3600" b="1" dirty="0" smtClean="0">
                <a:solidFill>
                  <a:srgbClr val="FFFF00"/>
                </a:solidFill>
                <a:latin typeface="Verdana" panose="020B0604030504040204" pitchFamily="34" charset="0"/>
                <a:ea typeface="Verdana" panose="020B0604030504040204" pitchFamily="34" charset="0"/>
              </a:rPr>
              <a:t>الوقائية</a:t>
            </a:r>
            <a:endParaRPr lang="fr-FR" sz="36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22829" y="1119117"/>
            <a:ext cx="11941791" cy="5472752"/>
          </a:xfrm>
        </p:spPr>
        <p:txBody>
          <a:bodyPr>
            <a:noAutofit/>
          </a:bodyPr>
          <a:lstStyle/>
          <a:p>
            <a:pPr marL="0" indent="0" algn="ctr">
              <a:buNone/>
            </a:pPr>
            <a:r>
              <a:rPr lang="fr-FR" sz="3600" b="1" dirty="0" smtClean="0">
                <a:latin typeface="Verdana" panose="020B0604030504040204" pitchFamily="34" charset="0"/>
                <a:ea typeface="Verdana" panose="020B0604030504040204" pitchFamily="34" charset="0"/>
              </a:rPr>
              <a:t>- Le </a:t>
            </a:r>
            <a:r>
              <a:rPr lang="fr-FR" sz="3600" b="1" dirty="0">
                <a:latin typeface="Verdana" panose="020B0604030504040204" pitchFamily="34" charset="0"/>
                <a:ea typeface="Verdana" panose="020B0604030504040204" pitchFamily="34" charset="0"/>
              </a:rPr>
              <a:t>renforcement de la </a:t>
            </a:r>
            <a:r>
              <a:rPr lang="fr-FR" sz="3600" b="1" dirty="0" smtClean="0">
                <a:latin typeface="Verdana" panose="020B0604030504040204" pitchFamily="34" charset="0"/>
                <a:ea typeface="Verdana" panose="020B0604030504040204" pitchFamily="34" charset="0"/>
              </a:rPr>
              <a:t>santé.</a:t>
            </a:r>
            <a:endParaRPr lang="ar-DZ" sz="3600" b="1" dirty="0" smtClean="0">
              <a:latin typeface="Verdana" panose="020B0604030504040204" pitchFamily="34" charset="0"/>
              <a:ea typeface="Verdana" panose="020B0604030504040204" pitchFamily="34" charset="0"/>
            </a:endParaRPr>
          </a:p>
          <a:p>
            <a:pPr marL="0" indent="0" algn="ctr">
              <a:buNone/>
            </a:pPr>
            <a:r>
              <a:rPr lang="fr-FR" sz="3600" b="1" dirty="0" smtClean="0">
                <a:latin typeface="Verdana" panose="020B0604030504040204" pitchFamily="34" charset="0"/>
                <a:ea typeface="Verdana" panose="020B0604030504040204" pitchFamily="34" charset="0"/>
              </a:rPr>
              <a:t>- </a:t>
            </a:r>
            <a:r>
              <a:rPr lang="fr-FR" sz="3600" b="1" dirty="0">
                <a:latin typeface="Verdana" panose="020B0604030504040204" pitchFamily="34" charset="0"/>
                <a:ea typeface="Verdana" panose="020B0604030504040204" pitchFamily="34" charset="0"/>
              </a:rPr>
              <a:t>La consolidation d’un développement corporel correcte et </a:t>
            </a:r>
            <a:r>
              <a:rPr lang="fr-FR" sz="3600" b="1" dirty="0" smtClean="0">
                <a:latin typeface="Verdana" panose="020B0604030504040204" pitchFamily="34" charset="0"/>
                <a:ea typeface="Verdana" panose="020B0604030504040204" pitchFamily="34" charset="0"/>
              </a:rPr>
              <a:t>harmonieux.</a:t>
            </a:r>
          </a:p>
          <a:p>
            <a:pPr marL="0" indent="0" algn="ctr">
              <a:buNone/>
            </a:pPr>
            <a:r>
              <a:rPr lang="fr-FR" sz="3600" b="1" dirty="0" smtClean="0">
                <a:latin typeface="Verdana" panose="020B0604030504040204" pitchFamily="34" charset="0"/>
                <a:ea typeface="Verdana" panose="020B0604030504040204" pitchFamily="34" charset="0"/>
              </a:rPr>
              <a:t> - La </a:t>
            </a:r>
            <a:r>
              <a:rPr lang="fr-FR" sz="3600" b="1" dirty="0">
                <a:latin typeface="Verdana" panose="020B0604030504040204" pitchFamily="34" charset="0"/>
                <a:ea typeface="Verdana" panose="020B0604030504040204" pitchFamily="34" charset="0"/>
              </a:rPr>
              <a:t>prévention des accidents et des traumatismes de différents </a:t>
            </a:r>
            <a:r>
              <a:rPr lang="fr-FR" sz="3600" b="1" dirty="0" smtClean="0">
                <a:latin typeface="Verdana" panose="020B0604030504040204" pitchFamily="34" charset="0"/>
                <a:ea typeface="Verdana" panose="020B0604030504040204" pitchFamily="34" charset="0"/>
              </a:rPr>
              <a:t>genres.</a:t>
            </a:r>
            <a:endParaRPr lang="fr-FR" sz="3600" b="1" dirty="0">
              <a:latin typeface="Verdana" panose="020B0604030504040204" pitchFamily="34" charset="0"/>
              <a:ea typeface="Verdana" panose="020B0604030504040204" pitchFamily="34" charset="0"/>
            </a:endParaRPr>
          </a:p>
          <a:p>
            <a:pPr marL="0" indent="0" algn="ctr" rtl="1">
              <a:buNone/>
            </a:pPr>
            <a:r>
              <a:rPr lang="ar-DZ" sz="3600" b="1" dirty="0" smtClean="0">
                <a:latin typeface="Verdana" panose="020B0604030504040204" pitchFamily="34" charset="0"/>
                <a:ea typeface="Verdana" panose="020B0604030504040204" pitchFamily="34" charset="0"/>
              </a:rPr>
              <a:t>- تقوية الصحة.</a:t>
            </a:r>
          </a:p>
          <a:p>
            <a:pPr marL="0" indent="0" algn="ctr" rtl="1">
              <a:buNone/>
            </a:pPr>
            <a:r>
              <a:rPr lang="ar-DZ" sz="3600" b="1" dirty="0" smtClean="0">
                <a:latin typeface="Verdana" panose="020B0604030504040204" pitchFamily="34" charset="0"/>
                <a:ea typeface="Verdana" panose="020B0604030504040204" pitchFamily="34" charset="0"/>
              </a:rPr>
              <a:t>- تعزيز </a:t>
            </a:r>
            <a:r>
              <a:rPr lang="ar-DZ" sz="3600" b="1" dirty="0">
                <a:latin typeface="Verdana" panose="020B0604030504040204" pitchFamily="34" charset="0"/>
                <a:ea typeface="Verdana" panose="020B0604030504040204" pitchFamily="34" charset="0"/>
              </a:rPr>
              <a:t>التنمية الجسدية الصحيحة </a:t>
            </a:r>
            <a:r>
              <a:rPr lang="ar-DZ" sz="3600" b="1" dirty="0" smtClean="0">
                <a:latin typeface="Verdana" panose="020B0604030504040204" pitchFamily="34" charset="0"/>
                <a:ea typeface="Verdana" panose="020B0604030504040204" pitchFamily="34" charset="0"/>
              </a:rPr>
              <a:t>والمتناغمة.</a:t>
            </a:r>
          </a:p>
          <a:p>
            <a:pPr marL="0" indent="0" algn="ctr" rtl="1">
              <a:buNone/>
            </a:pPr>
            <a:r>
              <a:rPr lang="ar-DZ" sz="3600" b="1" dirty="0">
                <a:latin typeface="Verdana" panose="020B0604030504040204" pitchFamily="34" charset="0"/>
                <a:ea typeface="Verdana" panose="020B0604030504040204" pitchFamily="34" charset="0"/>
              </a:rPr>
              <a:t>-</a:t>
            </a:r>
            <a:r>
              <a:rPr lang="ar-DZ" sz="3600" b="1" dirty="0" smtClean="0">
                <a:latin typeface="Verdana" panose="020B0604030504040204" pitchFamily="34" charset="0"/>
                <a:ea typeface="Verdana" panose="020B0604030504040204" pitchFamily="34" charset="0"/>
              </a:rPr>
              <a:t> منع </a:t>
            </a:r>
            <a:r>
              <a:rPr lang="ar-DZ" sz="3600" b="1" dirty="0">
                <a:latin typeface="Verdana" panose="020B0604030504040204" pitchFamily="34" charset="0"/>
                <a:ea typeface="Verdana" panose="020B0604030504040204" pitchFamily="34" charset="0"/>
              </a:rPr>
              <a:t>الحوادث والإصابات بمختلف </a:t>
            </a:r>
            <a:r>
              <a:rPr lang="ar-DZ" sz="3600" b="1" dirty="0" smtClean="0">
                <a:latin typeface="Verdana" panose="020B0604030504040204" pitchFamily="34" charset="0"/>
                <a:ea typeface="Verdana" panose="020B0604030504040204" pitchFamily="34" charset="0"/>
              </a:rPr>
              <a:t>أنواعها.</a:t>
            </a:r>
            <a:endParaRPr lang="ar-DZ" sz="3600" b="1" dirty="0">
              <a:latin typeface="Verdana" panose="020B0604030504040204" pitchFamily="34" charset="0"/>
              <a:ea typeface="Verdana" panose="020B0604030504040204" pitchFamily="34" charset="0"/>
            </a:endParaRPr>
          </a:p>
          <a:p>
            <a:pPr marL="0" indent="0" algn="ctr">
              <a:buNone/>
            </a:pPr>
            <a:endParaRPr lang="fr-FR" sz="36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415920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2831" y="214999"/>
            <a:ext cx="11859904" cy="890469"/>
          </a:xfrm>
        </p:spPr>
        <p:txBody>
          <a:bodyPr>
            <a:noAutofit/>
          </a:bodyPr>
          <a:lstStyle/>
          <a:p>
            <a:pPr algn="ctr"/>
            <a:r>
              <a:rPr lang="fr-FR" sz="3200" b="1" dirty="0">
                <a:solidFill>
                  <a:srgbClr val="FFFF00"/>
                </a:solidFill>
                <a:latin typeface="Verdana" panose="020B0604030504040204" pitchFamily="34" charset="0"/>
                <a:ea typeface="Verdana" panose="020B0604030504040204" pitchFamily="34" charset="0"/>
              </a:rPr>
              <a:t>Les objectifs socio-éducatives </a:t>
            </a:r>
            <a:r>
              <a:rPr lang="ar-DZ" sz="3200" b="1" dirty="0">
                <a:solidFill>
                  <a:srgbClr val="FFFF00"/>
                </a:solidFill>
                <a:latin typeface="Verdana" panose="020B0604030504040204" pitchFamily="34" charset="0"/>
                <a:ea typeface="Verdana" panose="020B0604030504040204" pitchFamily="34" charset="0"/>
              </a:rPr>
              <a:t>الأهداف الاجتماعية التربوية </a:t>
            </a:r>
            <a:endParaRPr lang="fr-FR" sz="32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22831" y="1105468"/>
            <a:ext cx="11859904" cy="5513696"/>
          </a:xfrm>
        </p:spPr>
        <p:txBody>
          <a:bodyPr>
            <a:noAutofit/>
          </a:bodyPr>
          <a:lstStyle/>
          <a:p>
            <a:pPr algn="ctr">
              <a:buFont typeface="Wingdings" panose="05000000000000000000" pitchFamily="2" charset="2"/>
              <a:buChar char="Ø"/>
            </a:pPr>
            <a:r>
              <a:rPr lang="fr-FR" sz="3200" b="1" dirty="0" smtClean="0">
                <a:latin typeface="Verdana" panose="020B0604030504040204" pitchFamily="34" charset="0"/>
                <a:ea typeface="Verdana" panose="020B0604030504040204" pitchFamily="34" charset="0"/>
              </a:rPr>
              <a:t>Développer </a:t>
            </a:r>
            <a:r>
              <a:rPr lang="fr-FR" sz="3200" b="1" dirty="0">
                <a:latin typeface="Verdana" panose="020B0604030504040204" pitchFamily="34" charset="0"/>
                <a:ea typeface="Verdana" panose="020B0604030504040204" pitchFamily="34" charset="0"/>
              </a:rPr>
              <a:t>les motivations liées au sentiment de l’intérêt du </a:t>
            </a:r>
            <a:r>
              <a:rPr lang="fr-FR" sz="3200" b="1" dirty="0" smtClean="0">
                <a:latin typeface="Verdana" panose="020B0604030504040204" pitchFamily="34" charset="0"/>
                <a:ea typeface="Verdana" panose="020B0604030504040204" pitchFamily="34" charset="0"/>
              </a:rPr>
              <a:t>groupe. </a:t>
            </a:r>
          </a:p>
          <a:p>
            <a:pPr algn="ctr">
              <a:buFont typeface="Wingdings" panose="05000000000000000000" pitchFamily="2" charset="2"/>
              <a:buChar char="Ø"/>
            </a:pPr>
            <a:r>
              <a:rPr lang="fr-FR" sz="3200" b="1" dirty="0" smtClean="0">
                <a:latin typeface="Verdana" panose="020B0604030504040204" pitchFamily="34" charset="0"/>
                <a:ea typeface="Verdana" panose="020B0604030504040204" pitchFamily="34" charset="0"/>
              </a:rPr>
              <a:t>Éducation </a:t>
            </a:r>
            <a:r>
              <a:rPr lang="fr-FR" sz="3200" b="1" dirty="0">
                <a:latin typeface="Verdana" panose="020B0604030504040204" pitchFamily="34" charset="0"/>
                <a:ea typeface="Verdana" panose="020B0604030504040204" pitchFamily="34" charset="0"/>
              </a:rPr>
              <a:t>des normes de conduite qui régissent les rapports humains dans le cadre de l’activité sportive </a:t>
            </a:r>
            <a:r>
              <a:rPr lang="fr-FR" sz="3200" b="1" dirty="0" smtClean="0">
                <a:latin typeface="Verdana" panose="020B0604030504040204" pitchFamily="34" charset="0"/>
                <a:ea typeface="Verdana" panose="020B0604030504040204" pitchFamily="34" charset="0"/>
              </a:rPr>
              <a:t>.</a:t>
            </a:r>
          </a:p>
          <a:p>
            <a:pPr algn="ctr">
              <a:buFont typeface="Wingdings" panose="05000000000000000000" pitchFamily="2" charset="2"/>
              <a:buChar char="Ø"/>
            </a:pPr>
            <a:r>
              <a:rPr lang="fr-FR" sz="3200" b="1" dirty="0" smtClean="0">
                <a:latin typeface="Verdana" panose="020B0604030504040204" pitchFamily="34" charset="0"/>
                <a:ea typeface="Verdana" panose="020B0604030504040204" pitchFamily="34" charset="0"/>
              </a:rPr>
              <a:t>L’apprentissage </a:t>
            </a:r>
            <a:r>
              <a:rPr lang="fr-FR" sz="3200" b="1" dirty="0">
                <a:latin typeface="Verdana" panose="020B0604030504040204" pitchFamily="34" charset="0"/>
                <a:ea typeface="Verdana" panose="020B0604030504040204" pitchFamily="34" charset="0"/>
              </a:rPr>
              <a:t>du sentiment de cohérence avec le </a:t>
            </a:r>
            <a:r>
              <a:rPr lang="fr-FR" sz="3200" b="1" dirty="0" smtClean="0">
                <a:latin typeface="Verdana" panose="020B0604030504040204" pitchFamily="34" charset="0"/>
                <a:ea typeface="Verdana" panose="020B0604030504040204" pitchFamily="34" charset="0"/>
              </a:rPr>
              <a:t>groupe.</a:t>
            </a:r>
            <a:endParaRPr lang="fr-FR" sz="3200" b="1" dirty="0">
              <a:latin typeface="Verdana" panose="020B0604030504040204" pitchFamily="34" charset="0"/>
              <a:ea typeface="Verdana" panose="020B0604030504040204" pitchFamily="34" charset="0"/>
            </a:endParaRPr>
          </a:p>
          <a:p>
            <a:pPr algn="ctr" rtl="1">
              <a:buFont typeface="Wingdings" panose="05000000000000000000" pitchFamily="2" charset="2"/>
              <a:buChar char="Ø"/>
            </a:pPr>
            <a:r>
              <a:rPr lang="ar-DZ" sz="3200" b="1" dirty="0" smtClean="0">
                <a:latin typeface="Verdana" panose="020B0604030504040204" pitchFamily="34" charset="0"/>
                <a:ea typeface="Verdana" panose="020B0604030504040204" pitchFamily="34" charset="0"/>
              </a:rPr>
              <a:t>تطوير </a:t>
            </a:r>
            <a:r>
              <a:rPr lang="ar-DZ" sz="3200" b="1" dirty="0">
                <a:latin typeface="Verdana" panose="020B0604030504040204" pitchFamily="34" charset="0"/>
                <a:ea typeface="Verdana" panose="020B0604030504040204" pitchFamily="34" charset="0"/>
              </a:rPr>
              <a:t>الدوافع المرتبطة بالشعور </a:t>
            </a:r>
            <a:r>
              <a:rPr lang="ar-DZ" sz="3200" b="1" dirty="0" smtClean="0">
                <a:latin typeface="Verdana" panose="020B0604030504040204" pitchFamily="34" charset="0"/>
                <a:ea typeface="Verdana" panose="020B0604030504040204" pitchFamily="34" charset="0"/>
              </a:rPr>
              <a:t>والاهتمام بمصلحة </a:t>
            </a:r>
            <a:r>
              <a:rPr lang="ar-DZ" sz="3200" b="1" dirty="0">
                <a:latin typeface="Verdana" panose="020B0604030504040204" pitchFamily="34" charset="0"/>
                <a:ea typeface="Verdana" panose="020B0604030504040204" pitchFamily="34" charset="0"/>
              </a:rPr>
              <a:t>المجموعة</a:t>
            </a:r>
            <a:r>
              <a:rPr lang="ar-DZ" sz="3200" b="1" dirty="0" smtClean="0">
                <a:latin typeface="Verdana" panose="020B0604030504040204" pitchFamily="34" charset="0"/>
                <a:ea typeface="Verdana" panose="020B0604030504040204" pitchFamily="34" charset="0"/>
              </a:rPr>
              <a:t>.</a:t>
            </a:r>
          </a:p>
          <a:p>
            <a:pPr algn="ctr" rtl="1">
              <a:buFont typeface="Wingdings" panose="05000000000000000000" pitchFamily="2" charset="2"/>
              <a:buChar char="Ø"/>
            </a:pPr>
            <a:r>
              <a:rPr lang="ar-DZ" sz="3200" b="1" dirty="0" smtClean="0">
                <a:latin typeface="Verdana" panose="020B0604030504040204" pitchFamily="34" charset="0"/>
                <a:ea typeface="Verdana" panose="020B0604030504040204" pitchFamily="34" charset="0"/>
              </a:rPr>
              <a:t> </a:t>
            </a:r>
            <a:r>
              <a:rPr lang="ar-DZ" sz="3200" b="1" dirty="0">
                <a:latin typeface="Verdana" panose="020B0604030504040204" pitchFamily="34" charset="0"/>
                <a:ea typeface="Verdana" panose="020B0604030504040204" pitchFamily="34" charset="0"/>
              </a:rPr>
              <a:t>تعليم معايير السلوك التي تحكم العلاقات الإنسانية في سياق النشاط الرياضي</a:t>
            </a:r>
            <a:r>
              <a:rPr lang="ar-DZ" sz="3200" b="1" dirty="0" smtClean="0">
                <a:latin typeface="Verdana" panose="020B0604030504040204" pitchFamily="34" charset="0"/>
                <a:ea typeface="Verdana" panose="020B0604030504040204" pitchFamily="34" charset="0"/>
              </a:rPr>
              <a:t>.</a:t>
            </a:r>
            <a:endParaRPr lang="fr-FR" sz="3200" b="1" dirty="0" smtClean="0">
              <a:latin typeface="Verdana" panose="020B0604030504040204" pitchFamily="34" charset="0"/>
              <a:ea typeface="Verdana" panose="020B0604030504040204" pitchFamily="34" charset="0"/>
            </a:endParaRPr>
          </a:p>
          <a:p>
            <a:pPr algn="ctr" rtl="1">
              <a:buFont typeface="Wingdings" panose="05000000000000000000" pitchFamily="2" charset="2"/>
              <a:buChar char="Ø"/>
            </a:pPr>
            <a:r>
              <a:rPr lang="ar-DZ" sz="3200" b="1" dirty="0" smtClean="0">
                <a:latin typeface="Verdana" panose="020B0604030504040204" pitchFamily="34" charset="0"/>
                <a:ea typeface="Verdana" panose="020B0604030504040204" pitchFamily="34" charset="0"/>
              </a:rPr>
              <a:t>تعلم </a:t>
            </a:r>
            <a:r>
              <a:rPr lang="ar-DZ" sz="3200" b="1" dirty="0">
                <a:latin typeface="Verdana" panose="020B0604030504040204" pitchFamily="34" charset="0"/>
                <a:ea typeface="Verdana" panose="020B0604030504040204" pitchFamily="34" charset="0"/>
              </a:rPr>
              <a:t>الشعور بالتماسك مع المجموعة.</a:t>
            </a:r>
          </a:p>
          <a:p>
            <a:pPr algn="ctr">
              <a:buFont typeface="Wingdings" panose="05000000000000000000" pitchFamily="2" charset="2"/>
              <a:buChar char="Ø"/>
            </a:pPr>
            <a:endParaRPr lang="fr-FR" sz="32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2964471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95534" y="2052918"/>
            <a:ext cx="11900848" cy="2628264"/>
          </a:xfrm>
        </p:spPr>
        <p:txBody>
          <a:bodyPr>
            <a:noAutofit/>
          </a:bodyPr>
          <a:lstStyle/>
          <a:p>
            <a:pPr marL="0" indent="0" algn="ctr">
              <a:buNone/>
            </a:pPr>
            <a:r>
              <a:rPr lang="fr-FR" sz="5400" b="1" dirty="0" smtClean="0">
                <a:solidFill>
                  <a:srgbClr val="FFFF00"/>
                </a:solidFill>
                <a:latin typeface="Verdana" panose="020B0604030504040204" pitchFamily="34" charset="0"/>
                <a:ea typeface="Verdana" panose="020B0604030504040204" pitchFamily="34" charset="0"/>
              </a:rPr>
              <a:t>3- Les </a:t>
            </a:r>
            <a:r>
              <a:rPr lang="fr-FR" sz="5400" b="1" dirty="0">
                <a:solidFill>
                  <a:srgbClr val="FFFF00"/>
                </a:solidFill>
                <a:latin typeface="Verdana" panose="020B0604030504040204" pitchFamily="34" charset="0"/>
                <a:ea typeface="Verdana" panose="020B0604030504040204" pitchFamily="34" charset="0"/>
              </a:rPr>
              <a:t>principes de </a:t>
            </a:r>
            <a:r>
              <a:rPr lang="fr-FR" sz="5400" b="1" dirty="0" smtClean="0">
                <a:solidFill>
                  <a:srgbClr val="FFFF00"/>
                </a:solidFill>
                <a:latin typeface="Verdana" panose="020B0604030504040204" pitchFamily="34" charset="0"/>
                <a:ea typeface="Verdana" panose="020B0604030504040204" pitchFamily="34" charset="0"/>
              </a:rPr>
              <a:t>l’entraînement</a:t>
            </a:r>
            <a:r>
              <a:rPr lang="ar-DZ" sz="5400" b="1" dirty="0" smtClean="0">
                <a:solidFill>
                  <a:srgbClr val="FFFF00"/>
                </a:solidFill>
                <a:latin typeface="Verdana" panose="020B0604030504040204" pitchFamily="34" charset="0"/>
                <a:ea typeface="Verdana" panose="020B0604030504040204" pitchFamily="34" charset="0"/>
              </a:rPr>
              <a:t> </a:t>
            </a:r>
            <a:endParaRPr lang="fr-FR" sz="5400" b="1" dirty="0" smtClean="0">
              <a:solidFill>
                <a:srgbClr val="FFFF00"/>
              </a:solidFill>
              <a:latin typeface="Verdana" panose="020B0604030504040204" pitchFamily="34" charset="0"/>
              <a:ea typeface="Verdana" panose="020B0604030504040204" pitchFamily="34" charset="0"/>
            </a:endParaRPr>
          </a:p>
          <a:p>
            <a:pPr marL="0" indent="0" algn="ctr">
              <a:buNone/>
            </a:pPr>
            <a:r>
              <a:rPr lang="fr-FR" sz="5400" b="1" dirty="0" smtClean="0">
                <a:solidFill>
                  <a:srgbClr val="FFFF00"/>
                </a:solidFill>
                <a:latin typeface="Verdana" panose="020B0604030504040204" pitchFamily="34" charset="0"/>
                <a:ea typeface="Verdana" panose="020B0604030504040204" pitchFamily="34" charset="0"/>
              </a:rPr>
              <a:t> sportif </a:t>
            </a:r>
            <a:endParaRPr lang="fr-FR" sz="5400" b="1" dirty="0">
              <a:solidFill>
                <a:srgbClr val="FFFF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1483313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9182" y="163773"/>
            <a:ext cx="12082818" cy="6523629"/>
          </a:xfrm>
        </p:spPr>
        <p:txBody>
          <a:bodyPr>
            <a:noAutofit/>
          </a:bodyPr>
          <a:lstStyle/>
          <a:p>
            <a:pPr marL="0" indent="0" algn="ctr">
              <a:lnSpc>
                <a:spcPct val="150000"/>
              </a:lnSpc>
              <a:buNone/>
            </a:pPr>
            <a:r>
              <a:rPr lang="fr-FR" b="1" dirty="0">
                <a:latin typeface="Verdana" panose="020B0604030504040204" pitchFamily="34" charset="0"/>
                <a:ea typeface="Verdana" panose="020B0604030504040204" pitchFamily="34" charset="0"/>
              </a:rPr>
              <a:t>L’entraînement sportif est un processus qui repose de plus en plus sur des fondements scientifiques. Que vous soyez un entraîneur ou un athlète impliqué dans la mise sur pied de votre propre plan d’entraînement vous êtes sûrement continuellement à la recherche de nouvelles techniques pour progresser. Quelle que soit l’activité sportive que vous pratiquez, des principes de base de l’entraînement doivent s’appliquer et devraient guider la planification de vos séances afin de vous permettre d’obtenir des meilleurs performances et résultats possibles</a:t>
            </a:r>
          </a:p>
          <a:p>
            <a:pPr marL="0" indent="0" algn="ctr">
              <a:lnSpc>
                <a:spcPct val="150000"/>
              </a:lnSpc>
              <a:buNone/>
            </a:pPr>
            <a:r>
              <a:rPr lang="ar-DZ" b="1" dirty="0">
                <a:latin typeface="Verdana" panose="020B0604030504040204" pitchFamily="34" charset="0"/>
                <a:ea typeface="Verdana" panose="020B0604030504040204" pitchFamily="34" charset="0"/>
              </a:rPr>
              <a:t>التدريب الرياضي هو عملية تعتمد بشكل متزايد على أسس </a:t>
            </a:r>
            <a:r>
              <a:rPr lang="ar-DZ" b="1" dirty="0" smtClean="0">
                <a:latin typeface="Verdana" panose="020B0604030504040204" pitchFamily="34" charset="0"/>
                <a:ea typeface="Verdana" panose="020B0604030504040204" pitchFamily="34" charset="0"/>
              </a:rPr>
              <a:t>علمية، </a:t>
            </a:r>
            <a:r>
              <a:rPr lang="ar-DZ" b="1" dirty="0">
                <a:latin typeface="Verdana" panose="020B0604030504040204" pitchFamily="34" charset="0"/>
                <a:ea typeface="Verdana" panose="020B0604030504040204" pitchFamily="34" charset="0"/>
              </a:rPr>
              <a:t>سواء كنت مدربًا أو رياضيًا مشاركًا في وضع خطة التدريب الخاصة بك ، فأنت بالتأكيد تبحث دائمًا عن تقنيات جديدة للتقدم</a:t>
            </a:r>
            <a:r>
              <a:rPr lang="ar-DZ" b="1" dirty="0" smtClean="0">
                <a:latin typeface="Verdana" panose="020B0604030504040204" pitchFamily="34" charset="0"/>
                <a:ea typeface="Verdana" panose="020B0604030504040204" pitchFamily="34" charset="0"/>
              </a:rPr>
              <a:t>.</a:t>
            </a:r>
          </a:p>
          <a:p>
            <a:pPr marL="0" indent="0" algn="ctr">
              <a:lnSpc>
                <a:spcPct val="150000"/>
              </a:lnSpc>
              <a:buNone/>
            </a:pPr>
            <a:r>
              <a:rPr lang="ar-DZ" b="1" dirty="0" smtClean="0">
                <a:latin typeface="Verdana" panose="020B0604030504040204" pitchFamily="34" charset="0"/>
                <a:ea typeface="Verdana" panose="020B0604030504040204" pitchFamily="34" charset="0"/>
              </a:rPr>
              <a:t> </a:t>
            </a:r>
            <a:r>
              <a:rPr lang="ar-DZ" b="1" dirty="0">
                <a:latin typeface="Verdana" panose="020B0604030504040204" pitchFamily="34" charset="0"/>
                <a:ea typeface="Verdana" panose="020B0604030504040204" pitchFamily="34" charset="0"/>
              </a:rPr>
              <a:t>ومهما كان النشاط الرياضي الذي تشارك فيه ، يجب تطبيق مبادئ التدريب الأساسية ويجب أن توجه التخطيط لحصصك التدريبية حتى تتمكن من تحقيق أفضل أداء ونتائج ممكنة.</a:t>
            </a:r>
          </a:p>
          <a:p>
            <a:pPr marL="0" indent="0" algn="ctr">
              <a:lnSpc>
                <a:spcPct val="150000"/>
              </a:lnSpc>
              <a:buNone/>
            </a:pPr>
            <a:endParaRPr lang="fr-FR"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991713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0" cy="6858000"/>
          </a:xfrm>
        </p:spPr>
      </p:pic>
    </p:spTree>
    <p:extLst>
      <p:ext uri="{BB962C8B-B14F-4D97-AF65-F5344CB8AC3E}">
        <p14:creationId xmlns:p14="http://schemas.microsoft.com/office/powerpoint/2010/main" val="39622504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52669" y="192848"/>
            <a:ext cx="10515600" cy="653314"/>
          </a:xfrm>
        </p:spPr>
        <p:txBody>
          <a:bodyPr>
            <a:normAutofit fontScale="90000"/>
          </a:bodyPr>
          <a:lstStyle/>
          <a:p>
            <a:pPr algn="ctr"/>
            <a:r>
              <a:rPr lang="fr-FR" b="1" dirty="0">
                <a:solidFill>
                  <a:srgbClr val="FFFF00"/>
                </a:solidFill>
              </a:rPr>
              <a:t>Le principe de continuité </a:t>
            </a:r>
            <a:r>
              <a:rPr lang="ar-DZ" b="1" dirty="0" smtClean="0">
                <a:solidFill>
                  <a:srgbClr val="FFFF00"/>
                </a:solidFill>
              </a:rPr>
              <a:t>مبدأ الاستمرارية - </a:t>
            </a:r>
            <a:endParaRPr lang="fr-FR" b="1" dirty="0">
              <a:solidFill>
                <a:srgbClr val="FFFF00"/>
              </a:solidFill>
            </a:endParaRPr>
          </a:p>
        </p:txBody>
      </p:sp>
      <p:sp>
        <p:nvSpPr>
          <p:cNvPr id="3" name="Espace réservé du contenu 2"/>
          <p:cNvSpPr>
            <a:spLocks noGrp="1"/>
          </p:cNvSpPr>
          <p:nvPr>
            <p:ph idx="1"/>
          </p:nvPr>
        </p:nvSpPr>
        <p:spPr>
          <a:xfrm>
            <a:off x="212035" y="1011307"/>
            <a:ext cx="11834191" cy="5703391"/>
          </a:xfrm>
        </p:spPr>
        <p:txBody>
          <a:bodyPr>
            <a:normAutofit fontScale="92500" lnSpcReduction="20000"/>
          </a:bodyPr>
          <a:lstStyle/>
          <a:p>
            <a:pPr marL="0" indent="0" algn="ctr">
              <a:buNone/>
            </a:pPr>
            <a:r>
              <a:rPr lang="fr-FR" b="1" dirty="0" smtClean="0">
                <a:latin typeface="Verdana" panose="020B0604030504040204" pitchFamily="34" charset="0"/>
                <a:ea typeface="Verdana" panose="020B0604030504040204" pitchFamily="34" charset="0"/>
              </a:rPr>
              <a:t>L’entraînement sportif et un enchaînement de périodes d’entraînement qui se succèdent régulièrement portant sur une ou plusieurs années et visant à assurer un effet maximal. </a:t>
            </a:r>
            <a:endParaRPr lang="ar-DZ" b="1" dirty="0" smtClean="0">
              <a:latin typeface="Verdana" panose="020B0604030504040204" pitchFamily="34" charset="0"/>
              <a:ea typeface="Verdana" panose="020B0604030504040204" pitchFamily="34" charset="0"/>
            </a:endParaRPr>
          </a:p>
          <a:p>
            <a:pPr marL="0" indent="0" algn="ctr">
              <a:buNone/>
            </a:pPr>
            <a:r>
              <a:rPr lang="fr-FR" b="1" dirty="0" smtClean="0">
                <a:latin typeface="Verdana" panose="020B0604030504040204" pitchFamily="34" charset="0"/>
                <a:ea typeface="Verdana" panose="020B0604030504040204" pitchFamily="34" charset="0"/>
              </a:rPr>
              <a:t>L’entraînement produit des adaptations basés sur des sollicitations continus. </a:t>
            </a:r>
            <a:endParaRPr lang="ar-DZ" b="1" dirty="0" smtClean="0">
              <a:latin typeface="Verdana" panose="020B0604030504040204" pitchFamily="34" charset="0"/>
              <a:ea typeface="Verdana" panose="020B0604030504040204" pitchFamily="34" charset="0"/>
            </a:endParaRPr>
          </a:p>
          <a:p>
            <a:pPr marL="0" indent="0" algn="ctr">
              <a:buNone/>
            </a:pPr>
            <a:r>
              <a:rPr lang="fr-FR" b="1" dirty="0" smtClean="0">
                <a:latin typeface="Verdana" panose="020B0604030504040204" pitchFamily="34" charset="0"/>
                <a:ea typeface="Verdana" panose="020B0604030504040204" pitchFamily="34" charset="0"/>
              </a:rPr>
              <a:t>L’unité de l’entraînement est assuré par la continuité des effets immédiats, différents et cumulatifs. </a:t>
            </a:r>
            <a:endParaRPr lang="ar-DZ" b="1" dirty="0" smtClean="0">
              <a:latin typeface="Verdana" panose="020B0604030504040204" pitchFamily="34" charset="0"/>
              <a:ea typeface="Verdana" panose="020B0604030504040204" pitchFamily="34" charset="0"/>
            </a:endParaRPr>
          </a:p>
          <a:p>
            <a:pPr marL="0" indent="0" algn="ctr">
              <a:buNone/>
            </a:pPr>
            <a:r>
              <a:rPr lang="fr-FR" b="1" dirty="0" smtClean="0">
                <a:latin typeface="Verdana" panose="020B0604030504040204" pitchFamily="34" charset="0"/>
                <a:ea typeface="Verdana" panose="020B0604030504040204" pitchFamily="34" charset="0"/>
              </a:rPr>
              <a:t>Les intervalles entre les périodes d’entraînement sont calculés de façon à assurer une élévation régulière du niveau. </a:t>
            </a:r>
            <a:endParaRPr lang="ar-DZ" b="1" dirty="0" smtClean="0">
              <a:latin typeface="Verdana" panose="020B0604030504040204" pitchFamily="34" charset="0"/>
              <a:ea typeface="Verdana" panose="020B0604030504040204" pitchFamily="34" charset="0"/>
            </a:endParaRPr>
          </a:p>
          <a:p>
            <a:pPr marL="0" indent="0" algn="ctr">
              <a:buNone/>
            </a:pPr>
            <a:r>
              <a:rPr lang="fr-FR" b="1" dirty="0" smtClean="0">
                <a:latin typeface="Verdana" panose="020B0604030504040204" pitchFamily="34" charset="0"/>
                <a:ea typeface="Verdana" panose="020B0604030504040204" pitchFamily="34" charset="0"/>
              </a:rPr>
              <a:t>Si les séances d’entraînement ne se succèdent pas régulièrement ou avec des intervalles trop longs, les « traces » laissées par les entraînements précédents disparaissent, sans permettre aux effets de ces entraînements de s’ajouter les uns aux autres.</a:t>
            </a:r>
            <a:endParaRPr lang="ar-DZ" b="1" dirty="0" smtClean="0">
              <a:latin typeface="Verdana" panose="020B0604030504040204" pitchFamily="34" charset="0"/>
              <a:ea typeface="Verdana" panose="020B0604030504040204" pitchFamily="34" charset="0"/>
            </a:endParaRPr>
          </a:p>
          <a:p>
            <a:pPr marL="0" indent="0" algn="ctr" rtl="1">
              <a:buNone/>
            </a:pPr>
            <a:r>
              <a:rPr lang="ar-DZ" b="1" dirty="0" smtClean="0">
                <a:latin typeface="Verdana" panose="020B0604030504040204" pitchFamily="34" charset="0"/>
                <a:ea typeface="Verdana" panose="020B0604030504040204" pitchFamily="34" charset="0"/>
              </a:rPr>
              <a:t> </a:t>
            </a:r>
            <a:r>
              <a:rPr lang="ar-DZ" b="1" dirty="0">
                <a:latin typeface="Verdana" panose="020B0604030504040204" pitchFamily="34" charset="0"/>
                <a:ea typeface="Verdana" panose="020B0604030504040204" pitchFamily="34" charset="0"/>
              </a:rPr>
              <a:t>التدريب الرياضي </a:t>
            </a:r>
            <a:r>
              <a:rPr lang="ar-DZ" b="1" dirty="0" smtClean="0">
                <a:latin typeface="Verdana" panose="020B0604030504040204" pitchFamily="34" charset="0"/>
                <a:ea typeface="Verdana" panose="020B0604030504040204" pitchFamily="34" charset="0"/>
              </a:rPr>
              <a:t>هو سلسلة </a:t>
            </a:r>
            <a:r>
              <a:rPr lang="ar-DZ" b="1" dirty="0">
                <a:latin typeface="Verdana" panose="020B0604030504040204" pitchFamily="34" charset="0"/>
                <a:ea typeface="Verdana" panose="020B0604030504040204" pitchFamily="34" charset="0"/>
              </a:rPr>
              <a:t>من فترات </a:t>
            </a:r>
            <a:r>
              <a:rPr lang="ar-DZ" b="1" dirty="0" smtClean="0">
                <a:latin typeface="Verdana" panose="020B0604030504040204" pitchFamily="34" charset="0"/>
                <a:ea typeface="Verdana" panose="020B0604030504040204" pitchFamily="34" charset="0"/>
              </a:rPr>
              <a:t>التدريب التي </a:t>
            </a:r>
            <a:r>
              <a:rPr lang="ar-DZ" b="1" dirty="0">
                <a:latin typeface="Verdana" panose="020B0604030504040204" pitchFamily="34" charset="0"/>
                <a:ea typeface="Verdana" panose="020B0604030504040204" pitchFamily="34" charset="0"/>
              </a:rPr>
              <a:t>تتبع بعضها البعض بانتظام </a:t>
            </a:r>
            <a:r>
              <a:rPr lang="ar-DZ" b="1" dirty="0" smtClean="0">
                <a:latin typeface="Verdana" panose="020B0604030504040204" pitchFamily="34" charset="0"/>
                <a:ea typeface="Verdana" panose="020B0604030504040204" pitchFamily="34" charset="0"/>
              </a:rPr>
              <a:t>خلال </a:t>
            </a:r>
            <a:r>
              <a:rPr lang="ar-DZ" b="1" dirty="0">
                <a:latin typeface="Verdana" panose="020B0604030504040204" pitchFamily="34" charset="0"/>
                <a:ea typeface="Verdana" panose="020B0604030504040204" pitchFamily="34" charset="0"/>
              </a:rPr>
              <a:t>سنة واحدة أو </a:t>
            </a:r>
            <a:r>
              <a:rPr lang="ar-DZ" b="1" dirty="0" smtClean="0">
                <a:latin typeface="Verdana" panose="020B0604030504040204" pitchFamily="34" charset="0"/>
                <a:ea typeface="Verdana" panose="020B0604030504040204" pitchFamily="34" charset="0"/>
              </a:rPr>
              <a:t>عدة سنوات </a:t>
            </a:r>
            <a:r>
              <a:rPr lang="ar-DZ" b="1" dirty="0">
                <a:latin typeface="Verdana" panose="020B0604030504040204" pitchFamily="34" charset="0"/>
                <a:ea typeface="Verdana" panose="020B0604030504040204" pitchFamily="34" charset="0"/>
              </a:rPr>
              <a:t>وتهدف إلى ضمان أقصى قدر من التأثير</a:t>
            </a:r>
            <a:r>
              <a:rPr lang="ar-DZ" b="1" dirty="0" smtClean="0">
                <a:latin typeface="Verdana" panose="020B0604030504040204" pitchFamily="34" charset="0"/>
                <a:ea typeface="Verdana" panose="020B0604030504040204" pitchFamily="34" charset="0"/>
              </a:rPr>
              <a:t>.</a:t>
            </a:r>
          </a:p>
          <a:p>
            <a:pPr marL="0" indent="0" algn="ctr" rtl="1">
              <a:buNone/>
            </a:pPr>
            <a:r>
              <a:rPr lang="ar-DZ" b="1" dirty="0" smtClean="0">
                <a:latin typeface="Verdana" panose="020B0604030504040204" pitchFamily="34" charset="0"/>
                <a:ea typeface="Verdana" panose="020B0604030504040204" pitchFamily="34" charset="0"/>
              </a:rPr>
              <a:t>التدريب ينتج تكيفات قائمة على </a:t>
            </a:r>
            <a:r>
              <a:rPr lang="ar-DZ" b="1" dirty="0">
                <a:latin typeface="Verdana" panose="020B0604030504040204" pitchFamily="34" charset="0"/>
                <a:ea typeface="Verdana" panose="020B0604030504040204" pitchFamily="34" charset="0"/>
              </a:rPr>
              <a:t>أساس المطالب المستمرة</a:t>
            </a:r>
            <a:r>
              <a:rPr lang="ar-DZ" b="1" dirty="0" smtClean="0">
                <a:latin typeface="Verdana" panose="020B0604030504040204" pitchFamily="34" charset="0"/>
                <a:ea typeface="Verdana" panose="020B0604030504040204" pitchFamily="34" charset="0"/>
              </a:rPr>
              <a:t>.</a:t>
            </a:r>
          </a:p>
          <a:p>
            <a:pPr marL="0" indent="0" algn="ctr" rtl="1">
              <a:buNone/>
            </a:pPr>
            <a:r>
              <a:rPr lang="ar-DZ" b="1" dirty="0" smtClean="0">
                <a:latin typeface="Verdana" panose="020B0604030504040204" pitchFamily="34" charset="0"/>
                <a:ea typeface="Verdana" panose="020B0604030504040204" pitchFamily="34" charset="0"/>
              </a:rPr>
              <a:t> </a:t>
            </a:r>
            <a:r>
              <a:rPr lang="ar-DZ" b="1" dirty="0">
                <a:latin typeface="Verdana" panose="020B0604030504040204" pitchFamily="34" charset="0"/>
                <a:ea typeface="Verdana" panose="020B0604030504040204" pitchFamily="34" charset="0"/>
              </a:rPr>
              <a:t>يتم ضمان وحدة التدريب من خلال استمرار الآثار الفورية </a:t>
            </a:r>
            <a:r>
              <a:rPr lang="ar-DZ" b="1" dirty="0" smtClean="0">
                <a:latin typeface="Verdana" panose="020B0604030504040204" pitchFamily="34" charset="0"/>
                <a:ea typeface="Verdana" panose="020B0604030504040204" pitchFamily="34" charset="0"/>
              </a:rPr>
              <a:t>(المختلفة والتراكمية). </a:t>
            </a:r>
          </a:p>
          <a:p>
            <a:pPr marL="0" indent="0" algn="ctr" rtl="1">
              <a:buNone/>
            </a:pPr>
            <a:r>
              <a:rPr lang="ar-DZ" b="1" dirty="0" smtClean="0">
                <a:latin typeface="Verdana" panose="020B0604030504040204" pitchFamily="34" charset="0"/>
                <a:ea typeface="Verdana" panose="020B0604030504040204" pitchFamily="34" charset="0"/>
              </a:rPr>
              <a:t>يتم </a:t>
            </a:r>
            <a:r>
              <a:rPr lang="ar-DZ" b="1" dirty="0">
                <a:latin typeface="Verdana" panose="020B0604030504040204" pitchFamily="34" charset="0"/>
                <a:ea typeface="Verdana" panose="020B0604030504040204" pitchFamily="34" charset="0"/>
              </a:rPr>
              <a:t>حساب الفترات الفاصلة بين فترات التدريب لضمان ارتفاع ثابت في المستوى. </a:t>
            </a:r>
            <a:endParaRPr lang="ar-DZ" b="1" dirty="0" smtClean="0">
              <a:latin typeface="Verdana" panose="020B0604030504040204" pitchFamily="34" charset="0"/>
              <a:ea typeface="Verdana" panose="020B0604030504040204" pitchFamily="34" charset="0"/>
            </a:endParaRPr>
          </a:p>
          <a:p>
            <a:pPr marL="0" indent="0" algn="ctr" rtl="1">
              <a:buNone/>
            </a:pPr>
            <a:r>
              <a:rPr lang="ar-DZ" b="1" dirty="0" smtClean="0">
                <a:latin typeface="Verdana" panose="020B0604030504040204" pitchFamily="34" charset="0"/>
                <a:ea typeface="Verdana" panose="020B0604030504040204" pitchFamily="34" charset="0"/>
              </a:rPr>
              <a:t>إذا </a:t>
            </a:r>
            <a:r>
              <a:rPr lang="ar-DZ" b="1" dirty="0">
                <a:latin typeface="Verdana" panose="020B0604030504040204" pitchFamily="34" charset="0"/>
                <a:ea typeface="Verdana" panose="020B0604030504040204" pitchFamily="34" charset="0"/>
              </a:rPr>
              <a:t>كانت التدريبات لا تتبع بعضها البعض بانتظام أو مع فترات طويلة جدًا ، فإن "الآثار" التي خلفتها التدريبات السابقة تختفي ، دون </a:t>
            </a:r>
            <a:r>
              <a:rPr lang="ar-DZ" b="1" dirty="0" smtClean="0">
                <a:latin typeface="Verdana" panose="020B0604030504040204" pitchFamily="34" charset="0"/>
                <a:ea typeface="Verdana" panose="020B0604030504040204" pitchFamily="34" charset="0"/>
              </a:rPr>
              <a:t>السماح </a:t>
            </a:r>
            <a:r>
              <a:rPr lang="ar-DZ" b="1" dirty="0">
                <a:latin typeface="Verdana" panose="020B0604030504040204" pitchFamily="34" charset="0"/>
                <a:ea typeface="Verdana" panose="020B0604030504040204" pitchFamily="34" charset="0"/>
              </a:rPr>
              <a:t>لتأثيرات هذه التدريبات بالإضافة إلى بعضها البعض.</a:t>
            </a:r>
          </a:p>
          <a:p>
            <a:pPr marL="0" indent="0" algn="ctr">
              <a:buNone/>
            </a:pPr>
            <a:endParaRPr lang="fr-FR" b="1" dirty="0" smtClean="0">
              <a:latin typeface="Verdana" panose="020B0604030504040204" pitchFamily="34" charset="0"/>
              <a:ea typeface="Verdana" panose="020B0604030504040204" pitchFamily="34" charset="0"/>
            </a:endParaRPr>
          </a:p>
          <a:p>
            <a:pPr marL="0" indent="0" algn="ctr">
              <a:buNone/>
            </a:pPr>
            <a:endParaRPr lang="fr-FR"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552474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1451" y="97314"/>
            <a:ext cx="10515600" cy="557780"/>
          </a:xfrm>
        </p:spPr>
        <p:txBody>
          <a:bodyPr>
            <a:noAutofit/>
          </a:bodyPr>
          <a:lstStyle/>
          <a:p>
            <a:pPr algn="ctr"/>
            <a:r>
              <a:rPr lang="fr-FR" sz="3200" b="1" dirty="0">
                <a:solidFill>
                  <a:srgbClr val="FFFF00"/>
                </a:solidFill>
                <a:latin typeface="Verdana" panose="020B0604030504040204" pitchFamily="34" charset="0"/>
                <a:ea typeface="Verdana" panose="020B0604030504040204" pitchFamily="34" charset="0"/>
              </a:rPr>
              <a:t>Le principe de la </a:t>
            </a:r>
            <a:r>
              <a:rPr lang="fr-FR" sz="3200" b="1" dirty="0" smtClean="0">
                <a:solidFill>
                  <a:srgbClr val="FFFF00"/>
                </a:solidFill>
                <a:latin typeface="Verdana" panose="020B0604030504040204" pitchFamily="34" charset="0"/>
                <a:ea typeface="Verdana" panose="020B0604030504040204" pitchFamily="34" charset="0"/>
              </a:rPr>
              <a:t>progressivité</a:t>
            </a:r>
            <a:r>
              <a:rPr lang="ar-DZ" sz="3200" b="1" dirty="0" smtClean="0">
                <a:solidFill>
                  <a:srgbClr val="FFFF00"/>
                </a:solidFill>
                <a:latin typeface="Verdana" panose="020B0604030504040204" pitchFamily="34" charset="0"/>
                <a:ea typeface="Verdana" panose="020B0604030504040204" pitchFamily="34" charset="0"/>
              </a:rPr>
              <a:t>مبدأ التدرج - </a:t>
            </a:r>
            <a:endParaRPr lang="fr-FR" sz="32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22830" y="753582"/>
            <a:ext cx="11928143" cy="5974763"/>
          </a:xfrm>
        </p:spPr>
        <p:txBody>
          <a:bodyPr>
            <a:noAutofit/>
          </a:bodyPr>
          <a:lstStyle/>
          <a:p>
            <a:pPr marL="0" indent="0" algn="ctr">
              <a:buNone/>
            </a:pPr>
            <a:r>
              <a:rPr lang="fr-FR" sz="1800" b="1" dirty="0" smtClean="0">
                <a:latin typeface="Verdana" panose="020B0604030504040204" pitchFamily="34" charset="0"/>
                <a:ea typeface="Verdana" panose="020B0604030504040204" pitchFamily="34" charset="0"/>
              </a:rPr>
              <a:t> Tout le long de la carrière sportive la charge à l’entraînement va évoluer en terme de quantité, qualité et spécificité. </a:t>
            </a:r>
            <a:endParaRPr lang="ar-DZ" sz="1800" b="1" dirty="0" smtClean="0">
              <a:latin typeface="Verdana" panose="020B0604030504040204" pitchFamily="34" charset="0"/>
              <a:ea typeface="Verdana" panose="020B0604030504040204" pitchFamily="34" charset="0"/>
            </a:endParaRPr>
          </a:p>
          <a:p>
            <a:pPr marL="0" indent="0" algn="ctr">
              <a:buNone/>
            </a:pPr>
            <a:r>
              <a:rPr lang="fr-FR" sz="1800" b="1" dirty="0" smtClean="0">
                <a:latin typeface="Verdana" panose="020B0604030504040204" pitchFamily="34" charset="0"/>
                <a:ea typeface="Verdana" panose="020B0604030504040204" pitchFamily="34" charset="0"/>
              </a:rPr>
              <a:t>Au niveau de la quantité on augmente la fréquence des entraînements puis la durée des séances, de l’espace parcourue en Km, le nombre de répétition des exercices et des séries. Augmentation du nombre des séances de 2 – 3 par semaine à 2 – 3 séances par jours pour les hauts niveau. L’augmentation du volume doit précéder l’augmentation de l’intensité des charges et des séances spécifiques.</a:t>
            </a:r>
            <a:endParaRPr lang="ar-DZ" sz="1800" b="1" dirty="0" smtClean="0">
              <a:latin typeface="Verdana" panose="020B0604030504040204" pitchFamily="34" charset="0"/>
              <a:ea typeface="Verdana" panose="020B0604030504040204" pitchFamily="34" charset="0"/>
            </a:endParaRPr>
          </a:p>
          <a:p>
            <a:pPr marL="0" indent="0" algn="ctr">
              <a:buNone/>
            </a:pPr>
            <a:r>
              <a:rPr lang="fr-FR" sz="1800" b="1" dirty="0" smtClean="0">
                <a:latin typeface="Verdana" panose="020B0604030504040204" pitchFamily="34" charset="0"/>
                <a:ea typeface="Verdana" panose="020B0604030504040204" pitchFamily="34" charset="0"/>
              </a:rPr>
              <a:t> La charge d’entraînement doit augmenter de façon progressive de sorte qu’elle ne soit pas trop élevée quand les qualités physiques ne sont pas encore très développés, ni trop faible quand elles s’améliorent. </a:t>
            </a:r>
            <a:endParaRPr lang="ar-DZ" sz="1800" b="1" dirty="0" smtClean="0">
              <a:latin typeface="Verdana" panose="020B0604030504040204" pitchFamily="34" charset="0"/>
              <a:ea typeface="Verdana" panose="020B0604030504040204" pitchFamily="34" charset="0"/>
            </a:endParaRPr>
          </a:p>
          <a:p>
            <a:pPr marL="0" indent="0" algn="ctr">
              <a:buNone/>
            </a:pPr>
            <a:r>
              <a:rPr lang="fr-FR" sz="1800" b="1" dirty="0" smtClean="0">
                <a:latin typeface="Verdana" panose="020B0604030504040204" pitchFamily="34" charset="0"/>
                <a:ea typeface="Verdana" panose="020B0604030504040204" pitchFamily="34" charset="0"/>
              </a:rPr>
              <a:t>Les paramètres doivent être ajustés au fil du temps et au rythme de l’amélioration de l’athlète. </a:t>
            </a:r>
          </a:p>
          <a:p>
            <a:pPr marL="0" indent="0" algn="ctr">
              <a:buNone/>
            </a:pPr>
            <a:r>
              <a:rPr lang="ar-DZ" sz="1800" b="1" dirty="0">
                <a:latin typeface="Verdana" panose="020B0604030504040204" pitchFamily="34" charset="0"/>
                <a:ea typeface="Verdana" panose="020B0604030504040204" pitchFamily="34" charset="0"/>
              </a:rPr>
              <a:t>خلال </a:t>
            </a:r>
            <a:r>
              <a:rPr lang="ar-DZ" sz="1800" b="1" dirty="0" smtClean="0">
                <a:latin typeface="Verdana" panose="020B0604030504040204" pitchFamily="34" charset="0"/>
                <a:ea typeface="Verdana" panose="020B0604030504040204" pitchFamily="34" charset="0"/>
              </a:rPr>
              <a:t>المسيرة الرياضية </a:t>
            </a:r>
            <a:r>
              <a:rPr lang="ar-DZ" sz="1800" b="1" dirty="0">
                <a:latin typeface="Verdana" panose="020B0604030504040204" pitchFamily="34" charset="0"/>
                <a:ea typeface="Verdana" panose="020B0604030504040204" pitchFamily="34" charset="0"/>
              </a:rPr>
              <a:t>، </a:t>
            </a:r>
            <a:r>
              <a:rPr lang="ar-DZ" sz="1800" b="1" dirty="0" smtClean="0">
                <a:latin typeface="Verdana" panose="020B0604030504040204" pitchFamily="34" charset="0"/>
                <a:ea typeface="Verdana" panose="020B0604030504040204" pitchFamily="34" charset="0"/>
              </a:rPr>
              <a:t>سيتغير حمل </a:t>
            </a:r>
            <a:r>
              <a:rPr lang="ar-DZ" sz="1800" b="1" dirty="0">
                <a:latin typeface="Verdana" panose="020B0604030504040204" pitchFamily="34" charset="0"/>
                <a:ea typeface="Verdana" panose="020B0604030504040204" pitchFamily="34" charset="0"/>
              </a:rPr>
              <a:t>التدريب من حيث الكمية والجودة والخصوصية. </a:t>
            </a:r>
            <a:endParaRPr lang="ar-DZ" sz="1800" b="1" dirty="0" smtClean="0">
              <a:latin typeface="Verdana" panose="020B0604030504040204" pitchFamily="34" charset="0"/>
              <a:ea typeface="Verdana" panose="020B0604030504040204" pitchFamily="34" charset="0"/>
            </a:endParaRPr>
          </a:p>
          <a:p>
            <a:pPr marL="0" indent="0" algn="ctr">
              <a:buNone/>
            </a:pPr>
            <a:r>
              <a:rPr lang="ar-DZ" sz="1800" b="1" dirty="0">
                <a:latin typeface="Verdana" panose="020B0604030504040204" pitchFamily="34" charset="0"/>
                <a:ea typeface="Verdana" panose="020B0604030504040204" pitchFamily="34" charset="0"/>
              </a:rPr>
              <a:t>ف</a:t>
            </a:r>
            <a:r>
              <a:rPr lang="ar-DZ" sz="1800" b="1" dirty="0" smtClean="0">
                <a:latin typeface="Verdana" panose="020B0604030504040204" pitchFamily="34" charset="0"/>
                <a:ea typeface="Verdana" panose="020B0604030504040204" pitchFamily="34" charset="0"/>
              </a:rPr>
              <a:t>من </a:t>
            </a:r>
            <a:r>
              <a:rPr lang="ar-DZ" sz="1800" b="1" dirty="0">
                <a:latin typeface="Verdana" panose="020B0604030504040204" pitchFamily="34" charset="0"/>
                <a:ea typeface="Verdana" panose="020B0604030504040204" pitchFamily="34" charset="0"/>
              </a:rPr>
              <a:t>حيث الكمية ، نقوم بزيادة وتيرة التدريب ثم مدة </a:t>
            </a:r>
            <a:r>
              <a:rPr lang="ar-DZ" sz="1800" b="1" dirty="0" smtClean="0">
                <a:latin typeface="Verdana" panose="020B0604030504040204" pitchFamily="34" charset="0"/>
                <a:ea typeface="Verdana" panose="020B0604030504040204" pitchFamily="34" charset="0"/>
              </a:rPr>
              <a:t>الحصص التدريبية  </a:t>
            </a:r>
            <a:r>
              <a:rPr lang="ar-DZ" sz="1800" b="1" dirty="0">
                <a:latin typeface="Verdana" panose="020B0604030504040204" pitchFamily="34" charset="0"/>
                <a:ea typeface="Verdana" panose="020B0604030504040204" pitchFamily="34" charset="0"/>
              </a:rPr>
              <a:t>، والمسافة المقطوعة بالكيلومتر ، وعدد مرات تكرار التمارين والمجموعات. زيادة عدد </a:t>
            </a:r>
            <a:r>
              <a:rPr lang="ar-DZ" sz="1800" b="1" dirty="0" smtClean="0">
                <a:latin typeface="Verdana" panose="020B0604030504040204" pitchFamily="34" charset="0"/>
                <a:ea typeface="Verdana" panose="020B0604030504040204" pitchFamily="34" charset="0"/>
              </a:rPr>
              <a:t>الحصص التدريبية </a:t>
            </a:r>
            <a:r>
              <a:rPr lang="ar-DZ" sz="1800" b="1" dirty="0">
                <a:latin typeface="Verdana" panose="020B0604030504040204" pitchFamily="34" charset="0"/>
                <a:ea typeface="Verdana" panose="020B0604030504040204" pitchFamily="34" charset="0"/>
              </a:rPr>
              <a:t>من 2 - 3 في الأسبوع إلى 2 - 3 </a:t>
            </a:r>
            <a:r>
              <a:rPr lang="ar-DZ" sz="1800" b="1" dirty="0" smtClean="0">
                <a:latin typeface="Verdana" panose="020B0604030504040204" pitchFamily="34" charset="0"/>
                <a:ea typeface="Verdana" panose="020B0604030504040204" pitchFamily="34" charset="0"/>
              </a:rPr>
              <a:t>حصص تدريبية </a:t>
            </a:r>
            <a:r>
              <a:rPr lang="ar-DZ" sz="1800" b="1" dirty="0">
                <a:latin typeface="Verdana" panose="020B0604030504040204" pitchFamily="34" charset="0"/>
                <a:ea typeface="Verdana" panose="020B0604030504040204" pitchFamily="34" charset="0"/>
              </a:rPr>
              <a:t>في اليوم للمستوى العالي. </a:t>
            </a:r>
            <a:endParaRPr lang="ar-DZ" sz="1800" b="1" dirty="0" smtClean="0">
              <a:latin typeface="Verdana" panose="020B0604030504040204" pitchFamily="34" charset="0"/>
              <a:ea typeface="Verdana" panose="020B0604030504040204" pitchFamily="34" charset="0"/>
            </a:endParaRPr>
          </a:p>
          <a:p>
            <a:pPr marL="0" indent="0" algn="ctr">
              <a:buNone/>
            </a:pPr>
            <a:r>
              <a:rPr lang="ar-DZ" sz="1800" b="1" dirty="0" smtClean="0">
                <a:latin typeface="Verdana" panose="020B0604030504040204" pitchFamily="34" charset="0"/>
                <a:ea typeface="Verdana" panose="020B0604030504040204" pitchFamily="34" charset="0"/>
              </a:rPr>
              <a:t>كما يجب </a:t>
            </a:r>
            <a:r>
              <a:rPr lang="ar-DZ" sz="1800" b="1" dirty="0">
                <a:latin typeface="Verdana" panose="020B0604030504040204" pitchFamily="34" charset="0"/>
                <a:ea typeface="Verdana" panose="020B0604030504040204" pitchFamily="34" charset="0"/>
              </a:rPr>
              <a:t>أن تسبق الزيادة في الحجم زيادة شدة الأحمال </a:t>
            </a:r>
            <a:r>
              <a:rPr lang="ar-DZ" sz="1800" b="1" dirty="0" smtClean="0">
                <a:latin typeface="Verdana" panose="020B0604030504040204" pitchFamily="34" charset="0"/>
                <a:ea typeface="Verdana" panose="020B0604030504040204" pitchFamily="34" charset="0"/>
              </a:rPr>
              <a:t>وحصص تدريبية خاصة.</a:t>
            </a:r>
          </a:p>
          <a:p>
            <a:pPr marL="0" indent="0" algn="ctr">
              <a:buNone/>
            </a:pPr>
            <a:r>
              <a:rPr lang="ar-DZ" sz="1800" b="1" dirty="0" smtClean="0">
                <a:latin typeface="Verdana" panose="020B0604030504040204" pitchFamily="34" charset="0"/>
                <a:ea typeface="Verdana" panose="020B0604030504040204" pitchFamily="34" charset="0"/>
              </a:rPr>
              <a:t> </a:t>
            </a:r>
            <a:r>
              <a:rPr lang="ar-DZ" sz="1800" b="1" dirty="0">
                <a:latin typeface="Verdana" panose="020B0604030504040204" pitchFamily="34" charset="0"/>
                <a:ea typeface="Verdana" panose="020B0604030504040204" pitchFamily="34" charset="0"/>
              </a:rPr>
              <a:t>يجب أن يزداد الحمل التدريبي تدريجيًا بحيث لا يكون مرتفعًا جدًا عندما لا تكون الصفات البدنية غير متطورة جيدًا بعد ، ولا تكون منخفضة جدًا عند التحسن. </a:t>
            </a:r>
            <a:endParaRPr lang="ar-DZ" sz="1800" b="1" dirty="0" smtClean="0">
              <a:latin typeface="Verdana" panose="020B0604030504040204" pitchFamily="34" charset="0"/>
              <a:ea typeface="Verdana" panose="020B0604030504040204" pitchFamily="34" charset="0"/>
            </a:endParaRPr>
          </a:p>
          <a:p>
            <a:pPr marL="0" indent="0" algn="ctr">
              <a:buNone/>
            </a:pPr>
            <a:r>
              <a:rPr lang="ar-DZ" sz="1800" b="1" dirty="0" smtClean="0">
                <a:latin typeface="Verdana" panose="020B0604030504040204" pitchFamily="34" charset="0"/>
                <a:ea typeface="Verdana" panose="020B0604030504040204" pitchFamily="34" charset="0"/>
              </a:rPr>
              <a:t>يجب </a:t>
            </a:r>
            <a:r>
              <a:rPr lang="ar-DZ" sz="1800" b="1" dirty="0">
                <a:latin typeface="Verdana" panose="020B0604030504040204" pitchFamily="34" charset="0"/>
                <a:ea typeface="Verdana" panose="020B0604030504040204" pitchFamily="34" charset="0"/>
              </a:rPr>
              <a:t>تعديل </a:t>
            </a:r>
            <a:r>
              <a:rPr lang="ar-DZ" sz="1800" b="1" dirty="0" smtClean="0">
                <a:latin typeface="Verdana" panose="020B0604030504040204" pitchFamily="34" charset="0"/>
                <a:ea typeface="Verdana" panose="020B0604030504040204" pitchFamily="34" charset="0"/>
              </a:rPr>
              <a:t>معايير التدريب </a:t>
            </a:r>
            <a:r>
              <a:rPr lang="ar-DZ" sz="1800" b="1" dirty="0">
                <a:latin typeface="Verdana" panose="020B0604030504040204" pitchFamily="34" charset="0"/>
                <a:ea typeface="Verdana" panose="020B0604030504040204" pitchFamily="34" charset="0"/>
              </a:rPr>
              <a:t>بمرور الوقت </a:t>
            </a:r>
            <a:r>
              <a:rPr lang="ar-DZ" sz="1800" b="1" dirty="0" smtClean="0">
                <a:latin typeface="Verdana" panose="020B0604030504040204" pitchFamily="34" charset="0"/>
                <a:ea typeface="Verdana" panose="020B0604030504040204" pitchFamily="34" charset="0"/>
              </a:rPr>
              <a:t>تماشيا مع </a:t>
            </a:r>
            <a:r>
              <a:rPr lang="ar-DZ" sz="1800" b="1" dirty="0">
                <a:latin typeface="Verdana" panose="020B0604030504040204" pitchFamily="34" charset="0"/>
                <a:ea typeface="Verdana" panose="020B0604030504040204" pitchFamily="34" charset="0"/>
              </a:rPr>
              <a:t>تحسن </a:t>
            </a:r>
            <a:r>
              <a:rPr lang="ar-DZ" sz="1800" b="1" dirty="0" smtClean="0">
                <a:latin typeface="Verdana" panose="020B0604030504040204" pitchFamily="34" charset="0"/>
                <a:ea typeface="Verdana" panose="020B0604030504040204" pitchFamily="34" charset="0"/>
              </a:rPr>
              <a:t>الرياضي.</a:t>
            </a:r>
            <a:endParaRPr lang="fr-FR" sz="18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6560679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4557" y="166343"/>
            <a:ext cx="11741426" cy="543341"/>
          </a:xfrm>
        </p:spPr>
        <p:txBody>
          <a:bodyPr>
            <a:noAutofit/>
          </a:bodyPr>
          <a:lstStyle/>
          <a:p>
            <a:r>
              <a:rPr lang="fr-FR" sz="2400" b="1" dirty="0">
                <a:solidFill>
                  <a:srgbClr val="FFFF00"/>
                </a:solidFill>
                <a:latin typeface="Verdana" panose="020B0604030504040204" pitchFamily="34" charset="0"/>
                <a:ea typeface="Verdana" panose="020B0604030504040204" pitchFamily="34" charset="0"/>
              </a:rPr>
              <a:t>Le principe de la Multilatéralité et la </a:t>
            </a:r>
            <a:r>
              <a:rPr lang="fr-FR" sz="2400" b="1" dirty="0" smtClean="0">
                <a:solidFill>
                  <a:srgbClr val="FFFF00"/>
                </a:solidFill>
                <a:latin typeface="Verdana" panose="020B0604030504040204" pitchFamily="34" charset="0"/>
                <a:ea typeface="Verdana" panose="020B0604030504040204" pitchFamily="34" charset="0"/>
              </a:rPr>
              <a:t>polyvalence</a:t>
            </a:r>
            <a:r>
              <a:rPr lang="ar-DZ" sz="2400" b="1" dirty="0">
                <a:solidFill>
                  <a:srgbClr val="FFFF00"/>
                </a:solidFill>
                <a:latin typeface="Verdana" panose="020B0604030504040204" pitchFamily="34" charset="0"/>
                <a:ea typeface="Verdana" panose="020B0604030504040204" pitchFamily="34" charset="0"/>
              </a:rPr>
              <a:t>مبدأ التنويع </a:t>
            </a:r>
            <a:r>
              <a:rPr lang="ar-DZ" sz="2400" b="1" dirty="0" smtClean="0">
                <a:solidFill>
                  <a:srgbClr val="FFFF00"/>
                </a:solidFill>
                <a:latin typeface="Verdana" panose="020B0604030504040204" pitchFamily="34" charset="0"/>
                <a:ea typeface="Verdana" panose="020B0604030504040204" pitchFamily="34" charset="0"/>
              </a:rPr>
              <a:t>والتغيير </a:t>
            </a:r>
            <a:endParaRPr lang="fr-FR" sz="24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63773" y="709683"/>
            <a:ext cx="11922210" cy="5977719"/>
          </a:xfrm>
        </p:spPr>
        <p:txBody>
          <a:bodyPr>
            <a:normAutofit fontScale="92500" lnSpcReduction="20000"/>
          </a:bodyPr>
          <a:lstStyle/>
          <a:p>
            <a:pPr marL="0" indent="0" algn="ctr">
              <a:buNone/>
            </a:pPr>
            <a:r>
              <a:rPr lang="fr-FR" b="1" dirty="0" smtClean="0">
                <a:latin typeface="Verdana" panose="020B0604030504040204" pitchFamily="34" charset="0"/>
                <a:ea typeface="Verdana" panose="020B0604030504040204" pitchFamily="34" charset="0"/>
              </a:rPr>
              <a:t>Chaque spécialité sportive requière un développement physique multilatéral et polyvalent et qui concerne tous les facteurs de prestation, les capacités physiques, les habilités technico-tactiques et les qualités psychiques et mentales. </a:t>
            </a:r>
            <a:endParaRPr lang="ar-DZ" b="1" dirty="0" smtClean="0">
              <a:latin typeface="Verdana" panose="020B0604030504040204" pitchFamily="34" charset="0"/>
              <a:ea typeface="Verdana" panose="020B0604030504040204" pitchFamily="34" charset="0"/>
            </a:endParaRPr>
          </a:p>
          <a:p>
            <a:pPr marL="0" indent="0" algn="ctr">
              <a:buNone/>
            </a:pPr>
            <a:r>
              <a:rPr lang="fr-FR" b="1" dirty="0" smtClean="0">
                <a:latin typeface="Verdana" panose="020B0604030504040204" pitchFamily="34" charset="0"/>
                <a:ea typeface="Verdana" panose="020B0604030504040204" pitchFamily="34" charset="0"/>
              </a:rPr>
              <a:t>La charge d’entraînement, les moyens, les méthodes et les exercices doivent être périodiquement ajustés et diversifiés pour éviter que l’athlète ne plafonne.</a:t>
            </a:r>
            <a:endParaRPr lang="ar-DZ" b="1" dirty="0" smtClean="0">
              <a:latin typeface="Verdana" panose="020B0604030504040204" pitchFamily="34" charset="0"/>
              <a:ea typeface="Verdana" panose="020B0604030504040204" pitchFamily="34" charset="0"/>
            </a:endParaRPr>
          </a:p>
          <a:p>
            <a:pPr marL="0" indent="0" algn="ctr">
              <a:buNone/>
            </a:pPr>
            <a:r>
              <a:rPr lang="fr-FR" b="1" dirty="0" smtClean="0">
                <a:latin typeface="Verdana" panose="020B0604030504040204" pitchFamily="34" charset="0"/>
                <a:ea typeface="Verdana" panose="020B0604030504040204" pitchFamily="34" charset="0"/>
              </a:rPr>
              <a:t> Il est important d’amener du changement et de la nouveauté, car cela favorise les adaptations physiques, stimule la motivation et augmente le plaisir à l’entraînement.</a:t>
            </a:r>
            <a:endParaRPr lang="ar-DZ" b="1" dirty="0" smtClean="0">
              <a:latin typeface="Verdana" panose="020B0604030504040204" pitchFamily="34" charset="0"/>
              <a:ea typeface="Verdana" panose="020B0604030504040204" pitchFamily="34" charset="0"/>
            </a:endParaRPr>
          </a:p>
          <a:p>
            <a:pPr marL="0" indent="0" algn="ctr">
              <a:buNone/>
            </a:pPr>
            <a:r>
              <a:rPr lang="fr-FR" b="1" dirty="0" smtClean="0">
                <a:latin typeface="Verdana" panose="020B0604030504040204" pitchFamily="34" charset="0"/>
                <a:ea typeface="Verdana" panose="020B0604030504040204" pitchFamily="34" charset="0"/>
              </a:rPr>
              <a:t> Un programme d’entraînement devrait être modifié après quelques semaines ou lorsque les charges n’augmentent plus. </a:t>
            </a:r>
            <a:endParaRPr lang="ar-DZ" b="1" dirty="0" smtClean="0">
              <a:latin typeface="Verdana" panose="020B0604030504040204" pitchFamily="34" charset="0"/>
              <a:ea typeface="Verdana" panose="020B0604030504040204" pitchFamily="34" charset="0"/>
            </a:endParaRPr>
          </a:p>
          <a:p>
            <a:pPr marL="0" indent="0" algn="ctr">
              <a:buNone/>
            </a:pPr>
            <a:r>
              <a:rPr lang="fr-FR" b="1" dirty="0" smtClean="0">
                <a:latin typeface="Verdana" panose="020B0604030504040204" pitchFamily="34" charset="0"/>
                <a:ea typeface="Verdana" panose="020B0604030504040204" pitchFamily="34" charset="0"/>
              </a:rPr>
              <a:t>En musculation, il est également important de varier la façon dont on entraîne, un même groupe musculaire (changer les appareils et les exercices, varier l’angle d’exécution du mouvement…)</a:t>
            </a:r>
          </a:p>
          <a:p>
            <a:pPr marL="0" indent="0" algn="ctr">
              <a:buNone/>
            </a:pPr>
            <a:r>
              <a:rPr lang="fr-FR" b="1" dirty="0" smtClean="0">
                <a:latin typeface="Verdana" panose="020B0604030504040204" pitchFamily="34" charset="0"/>
                <a:ea typeface="Verdana" panose="020B0604030504040204" pitchFamily="34" charset="0"/>
              </a:rPr>
              <a:t>.</a:t>
            </a:r>
            <a:r>
              <a:rPr lang="ar-DZ" b="1" dirty="0" smtClean="0">
                <a:latin typeface="Verdana" panose="020B0604030504040204" pitchFamily="34" charset="0"/>
                <a:ea typeface="Verdana" panose="020B0604030504040204" pitchFamily="34" charset="0"/>
              </a:rPr>
              <a:t> </a:t>
            </a:r>
            <a:r>
              <a:rPr lang="ar-DZ" b="1" dirty="0">
                <a:latin typeface="Verdana" panose="020B0604030504040204" pitchFamily="34" charset="0"/>
                <a:ea typeface="Verdana" panose="020B0604030504040204" pitchFamily="34" charset="0"/>
              </a:rPr>
              <a:t>يتطلب كل تخصص رياضي </a:t>
            </a:r>
            <a:r>
              <a:rPr lang="ar-DZ" b="1" dirty="0" smtClean="0">
                <a:latin typeface="Verdana" panose="020B0604030504040204" pitchFamily="34" charset="0"/>
                <a:ea typeface="Verdana" panose="020B0604030504040204" pitchFamily="34" charset="0"/>
              </a:rPr>
              <a:t>تطورًا</a:t>
            </a:r>
            <a:r>
              <a:rPr lang="ar-DZ" b="1" dirty="0">
                <a:latin typeface="Verdana" panose="020B0604030504040204" pitchFamily="34" charset="0"/>
                <a:ea typeface="Verdana" panose="020B0604030504040204" pitchFamily="34" charset="0"/>
              </a:rPr>
              <a:t> </a:t>
            </a:r>
            <a:r>
              <a:rPr lang="ar-DZ" b="1" dirty="0" smtClean="0">
                <a:latin typeface="Verdana" panose="020B0604030504040204" pitchFamily="34" charset="0"/>
                <a:ea typeface="Verdana" panose="020B0604030504040204" pitchFamily="34" charset="0"/>
              </a:rPr>
              <a:t>بدنيًا متعددا ومتنوعا يشمل جميع </a:t>
            </a:r>
            <a:r>
              <a:rPr lang="ar-DZ" b="1" dirty="0">
                <a:latin typeface="Verdana" panose="020B0604030504040204" pitchFamily="34" charset="0"/>
                <a:ea typeface="Verdana" panose="020B0604030504040204" pitchFamily="34" charset="0"/>
              </a:rPr>
              <a:t>عوامل الأداء (</a:t>
            </a:r>
            <a:r>
              <a:rPr lang="ar-DZ" b="1" dirty="0" smtClean="0">
                <a:latin typeface="Verdana" panose="020B0604030504040204" pitchFamily="34" charset="0"/>
                <a:ea typeface="Verdana" panose="020B0604030504040204" pitchFamily="34" charset="0"/>
              </a:rPr>
              <a:t>القدرات </a:t>
            </a:r>
            <a:r>
              <a:rPr lang="ar-DZ" b="1" dirty="0">
                <a:latin typeface="Verdana" panose="020B0604030504040204" pitchFamily="34" charset="0"/>
                <a:ea typeface="Verdana" panose="020B0604030504040204" pitchFamily="34" charset="0"/>
              </a:rPr>
              <a:t>البدنية والمهارات الفنية والتكتيكية والصفات النفسية </a:t>
            </a:r>
            <a:r>
              <a:rPr lang="ar-DZ" b="1" dirty="0" smtClean="0">
                <a:latin typeface="Verdana" panose="020B0604030504040204" pitchFamily="34" charset="0"/>
                <a:ea typeface="Verdana" panose="020B0604030504040204" pitchFamily="34" charset="0"/>
              </a:rPr>
              <a:t>والعقلية). </a:t>
            </a:r>
          </a:p>
          <a:p>
            <a:pPr marL="0" indent="0" algn="ctr">
              <a:buNone/>
            </a:pPr>
            <a:r>
              <a:rPr lang="ar-DZ" b="1" dirty="0" smtClean="0">
                <a:latin typeface="Verdana" panose="020B0604030504040204" pitchFamily="34" charset="0"/>
                <a:ea typeface="Verdana" panose="020B0604030504040204" pitchFamily="34" charset="0"/>
              </a:rPr>
              <a:t> وعليه يجب </a:t>
            </a:r>
            <a:r>
              <a:rPr lang="ar-DZ" b="1" dirty="0">
                <a:latin typeface="Verdana" panose="020B0604030504040204" pitchFamily="34" charset="0"/>
                <a:ea typeface="Verdana" panose="020B0604030504040204" pitchFamily="34" charset="0"/>
              </a:rPr>
              <a:t>تعديل </a:t>
            </a:r>
            <a:r>
              <a:rPr lang="ar-DZ" b="1" dirty="0" smtClean="0">
                <a:latin typeface="Verdana" panose="020B0604030504040204" pitchFamily="34" charset="0"/>
                <a:ea typeface="Verdana" panose="020B0604030504040204" pitchFamily="34" charset="0"/>
              </a:rPr>
              <a:t>حمل </a:t>
            </a:r>
            <a:r>
              <a:rPr lang="ar-DZ" b="1" dirty="0">
                <a:latin typeface="Verdana" panose="020B0604030504040204" pitchFamily="34" charset="0"/>
                <a:ea typeface="Verdana" panose="020B0604030504040204" pitchFamily="34" charset="0"/>
              </a:rPr>
              <a:t>التدريب والوسائل والأساليب والتمارين بشكل دوري وتنويعها لمنع الرياضي من </a:t>
            </a:r>
            <a:r>
              <a:rPr lang="ar-DZ" b="1" dirty="0" smtClean="0">
                <a:latin typeface="Verdana" panose="020B0604030504040204" pitchFamily="34" charset="0"/>
                <a:ea typeface="Verdana" panose="020B0604030504040204" pitchFamily="34" charset="0"/>
              </a:rPr>
              <a:t>الاستقرار(عدم التطور).</a:t>
            </a:r>
          </a:p>
          <a:p>
            <a:pPr marL="0" indent="0" algn="ctr">
              <a:buNone/>
            </a:pPr>
            <a:r>
              <a:rPr lang="ar-DZ" b="1" dirty="0" smtClean="0">
                <a:latin typeface="Verdana" panose="020B0604030504040204" pitchFamily="34" charset="0"/>
                <a:ea typeface="Verdana" panose="020B0604030504040204" pitchFamily="34" charset="0"/>
              </a:rPr>
              <a:t> ومن </a:t>
            </a:r>
            <a:r>
              <a:rPr lang="ar-DZ" b="1" dirty="0">
                <a:latin typeface="Verdana" panose="020B0604030504040204" pitchFamily="34" charset="0"/>
                <a:ea typeface="Verdana" panose="020B0604030504040204" pitchFamily="34" charset="0"/>
              </a:rPr>
              <a:t>المهم إحداث التغيير </a:t>
            </a:r>
            <a:r>
              <a:rPr lang="ar-DZ" b="1" dirty="0" smtClean="0">
                <a:latin typeface="Verdana" panose="020B0604030504040204" pitchFamily="34" charset="0"/>
                <a:ea typeface="Verdana" panose="020B0604030504040204" pitchFamily="34" charset="0"/>
              </a:rPr>
              <a:t>والتجديد، </a:t>
            </a:r>
            <a:r>
              <a:rPr lang="ar-DZ" b="1" dirty="0">
                <a:latin typeface="Verdana" panose="020B0604030504040204" pitchFamily="34" charset="0"/>
                <a:ea typeface="Verdana" panose="020B0604030504040204" pitchFamily="34" charset="0"/>
              </a:rPr>
              <a:t>لأن هذا يعزز التكيف الجسدي ، </a:t>
            </a:r>
            <a:r>
              <a:rPr lang="ar-DZ" b="1" dirty="0" smtClean="0">
                <a:latin typeface="Verdana" panose="020B0604030504040204" pitchFamily="34" charset="0"/>
                <a:ea typeface="Verdana" panose="020B0604030504040204" pitchFamily="34" charset="0"/>
              </a:rPr>
              <a:t>ويثير الدافعية </a:t>
            </a:r>
            <a:r>
              <a:rPr lang="ar-DZ" b="1" dirty="0">
                <a:latin typeface="Verdana" panose="020B0604030504040204" pitchFamily="34" charset="0"/>
                <a:ea typeface="Verdana" panose="020B0604030504040204" pitchFamily="34" charset="0"/>
              </a:rPr>
              <a:t>ويزيد من متعة التدريب</a:t>
            </a:r>
            <a:r>
              <a:rPr lang="ar-DZ" b="1" dirty="0" smtClean="0">
                <a:latin typeface="Verdana" panose="020B0604030504040204" pitchFamily="34" charset="0"/>
                <a:ea typeface="Verdana" panose="020B0604030504040204" pitchFamily="34" charset="0"/>
              </a:rPr>
              <a:t>.</a:t>
            </a:r>
          </a:p>
          <a:p>
            <a:pPr marL="0" indent="0" algn="ctr">
              <a:buNone/>
            </a:pPr>
            <a:r>
              <a:rPr lang="ar-DZ" b="1" dirty="0" smtClean="0">
                <a:latin typeface="Verdana" panose="020B0604030504040204" pitchFamily="34" charset="0"/>
                <a:ea typeface="Verdana" panose="020B0604030504040204" pitchFamily="34" charset="0"/>
              </a:rPr>
              <a:t> كما يجب </a:t>
            </a:r>
            <a:r>
              <a:rPr lang="ar-DZ" b="1" dirty="0">
                <a:latin typeface="Verdana" panose="020B0604030504040204" pitchFamily="34" charset="0"/>
                <a:ea typeface="Verdana" panose="020B0604030504040204" pitchFamily="34" charset="0"/>
              </a:rPr>
              <a:t>تغيير البرنامج التدريبي </a:t>
            </a:r>
            <a:r>
              <a:rPr lang="ar-DZ" b="1" dirty="0" smtClean="0">
                <a:latin typeface="Verdana" panose="020B0604030504040204" pitchFamily="34" charset="0"/>
                <a:ea typeface="Verdana" panose="020B0604030504040204" pitchFamily="34" charset="0"/>
              </a:rPr>
              <a:t>بعد عدة أسابيع من ملاحظة عدم القدرة على الزيادة في الحمولات التدريبية. </a:t>
            </a:r>
          </a:p>
          <a:p>
            <a:pPr marL="0" indent="0" algn="ctr">
              <a:buNone/>
            </a:pPr>
            <a:r>
              <a:rPr lang="ar-DZ" b="1" dirty="0" smtClean="0">
                <a:latin typeface="Verdana" panose="020B0604030504040204" pitchFamily="34" charset="0"/>
                <a:ea typeface="Verdana" panose="020B0604030504040204" pitchFamily="34" charset="0"/>
              </a:rPr>
              <a:t>في رياضة كمال الأجسام مثلا ، من الضروري </a:t>
            </a:r>
            <a:r>
              <a:rPr lang="ar-DZ" b="1" dirty="0">
                <a:latin typeface="Verdana" panose="020B0604030504040204" pitchFamily="34" charset="0"/>
                <a:ea typeface="Verdana" panose="020B0604030504040204" pitchFamily="34" charset="0"/>
              </a:rPr>
              <a:t>أيضًا تغيير طريقة تدريب نفس </a:t>
            </a:r>
            <a:r>
              <a:rPr lang="ar-DZ" b="1" dirty="0" smtClean="0">
                <a:latin typeface="Verdana" panose="020B0604030504040204" pitchFamily="34" charset="0"/>
                <a:ea typeface="Verdana" panose="020B0604030504040204" pitchFamily="34" charset="0"/>
              </a:rPr>
              <a:t>المجموعة العضلية </a:t>
            </a:r>
            <a:r>
              <a:rPr lang="ar-DZ" b="1" dirty="0">
                <a:latin typeface="Verdana" panose="020B0604030504040204" pitchFamily="34" charset="0"/>
                <a:ea typeface="Verdana" panose="020B0604030504040204" pitchFamily="34" charset="0"/>
              </a:rPr>
              <a:t>(تغيير المعدات والتمارين ، وتغيير زاوية تنفيذ الحركة ، وما إلى ذلك).</a:t>
            </a:r>
            <a:endParaRPr lang="ar-DZ" b="1" dirty="0" smtClean="0">
              <a:latin typeface="Verdana" panose="020B0604030504040204" pitchFamily="34" charset="0"/>
              <a:ea typeface="Verdana" panose="020B0604030504040204" pitchFamily="34" charset="0"/>
            </a:endParaRPr>
          </a:p>
          <a:p>
            <a:pPr marL="0" indent="0" algn="ctr">
              <a:buNone/>
            </a:pPr>
            <a:endParaRPr lang="fr-FR" b="1" dirty="0" smtClean="0">
              <a:latin typeface="Verdana" panose="020B0604030504040204" pitchFamily="34" charset="0"/>
              <a:ea typeface="Verdana" panose="020B0604030504040204" pitchFamily="34" charset="0"/>
            </a:endParaRPr>
          </a:p>
          <a:p>
            <a:pPr marL="0" indent="0" algn="ctr">
              <a:buNone/>
            </a:pPr>
            <a:endParaRPr lang="fr-FR"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732764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1939" y="166343"/>
            <a:ext cx="10515600" cy="774562"/>
          </a:xfrm>
        </p:spPr>
        <p:txBody>
          <a:bodyPr/>
          <a:lstStyle/>
          <a:p>
            <a:pPr algn="ctr"/>
            <a:r>
              <a:rPr lang="fr-FR" sz="3200" b="1" dirty="0">
                <a:solidFill>
                  <a:srgbClr val="FFFF00"/>
                </a:solidFill>
                <a:latin typeface="Verdana" panose="020B0604030504040204" pitchFamily="34" charset="0"/>
                <a:ea typeface="Verdana" panose="020B0604030504040204" pitchFamily="34" charset="0"/>
              </a:rPr>
              <a:t>Le principe de </a:t>
            </a:r>
            <a:r>
              <a:rPr lang="fr-FR" sz="3200" b="1" dirty="0" smtClean="0">
                <a:solidFill>
                  <a:srgbClr val="FFFF00"/>
                </a:solidFill>
                <a:latin typeface="Verdana" panose="020B0604030504040204" pitchFamily="34" charset="0"/>
                <a:ea typeface="Verdana" panose="020B0604030504040204" pitchFamily="34" charset="0"/>
              </a:rPr>
              <a:t>l’individualisation</a:t>
            </a:r>
            <a:r>
              <a:rPr lang="ar-DZ" sz="3200" b="1" dirty="0">
                <a:solidFill>
                  <a:srgbClr val="FFFF00"/>
                </a:solidFill>
                <a:latin typeface="Verdana" panose="020B0604030504040204" pitchFamily="34" charset="0"/>
                <a:ea typeface="Verdana" panose="020B0604030504040204" pitchFamily="34" charset="0"/>
              </a:rPr>
              <a:t>مبدأ </a:t>
            </a:r>
            <a:r>
              <a:rPr lang="ar-DZ" sz="3200" b="1" dirty="0" smtClean="0">
                <a:solidFill>
                  <a:srgbClr val="FFFF00"/>
                </a:solidFill>
                <a:latin typeface="Verdana" panose="020B0604030504040204" pitchFamily="34" charset="0"/>
                <a:ea typeface="Verdana" panose="020B0604030504040204" pitchFamily="34" charset="0"/>
              </a:rPr>
              <a:t>الفردية </a:t>
            </a:r>
            <a:endParaRPr lang="fr-FR" sz="32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56272" y="1159269"/>
            <a:ext cx="11946934" cy="5555430"/>
          </a:xfrm>
        </p:spPr>
        <p:txBody>
          <a:bodyPr>
            <a:noAutofit/>
          </a:bodyPr>
          <a:lstStyle/>
          <a:p>
            <a:pPr marL="0" indent="0" algn="ctr">
              <a:buNone/>
            </a:pPr>
            <a:r>
              <a:rPr lang="fr-FR" sz="2400" b="1" dirty="0" smtClean="0">
                <a:latin typeface="Verdana" panose="020B0604030504040204" pitchFamily="34" charset="0"/>
                <a:ea typeface="Verdana" panose="020B0604030504040204" pitchFamily="34" charset="0"/>
              </a:rPr>
              <a:t>L’entraînement permet l’utilisation des charges sélectives programmées (fréquence, durée, densité et intensité des séances) en fonction de l’adaptation fonctionnelle de l’organisme de l’athlète.</a:t>
            </a:r>
            <a:endParaRPr lang="ar-DZ" sz="2400" b="1" dirty="0" smtClean="0">
              <a:latin typeface="Verdana" panose="020B0604030504040204" pitchFamily="34" charset="0"/>
              <a:ea typeface="Verdana" panose="020B0604030504040204" pitchFamily="34" charset="0"/>
            </a:endParaRPr>
          </a:p>
          <a:p>
            <a:pPr marL="0" indent="0" algn="ctr">
              <a:buNone/>
            </a:pPr>
            <a:r>
              <a:rPr lang="fr-FR" sz="2400" b="1" dirty="0" smtClean="0">
                <a:latin typeface="Verdana" panose="020B0604030504040204" pitchFamily="34" charset="0"/>
                <a:ea typeface="Verdana" panose="020B0604030504040204" pitchFamily="34" charset="0"/>
              </a:rPr>
              <a:t> La spécialisation poussée implique une individualisation de l’entraînement, car celui-ci n’aura de réelle efficacité que s’il reste adapté aux aptitudes individuelles pour plusieurs raisons: -- Age -- Sexe -- Niveau de l’athlète -- Motivation -- Antécédent moteur -- Des objectifs de la compétition -- Récupération de chacun</a:t>
            </a:r>
            <a:endParaRPr lang="ar-DZ" sz="2400" b="1" dirty="0" smtClean="0">
              <a:latin typeface="Verdana" panose="020B0604030504040204" pitchFamily="34" charset="0"/>
              <a:ea typeface="Verdana" panose="020B0604030504040204" pitchFamily="34" charset="0"/>
            </a:endParaRPr>
          </a:p>
          <a:p>
            <a:pPr marL="0" indent="0" algn="ctr">
              <a:buNone/>
            </a:pPr>
            <a:r>
              <a:rPr lang="ar-DZ" sz="2400" b="1" dirty="0">
                <a:latin typeface="Verdana" panose="020B0604030504040204" pitchFamily="34" charset="0"/>
                <a:ea typeface="Verdana" panose="020B0604030504040204" pitchFamily="34" charset="0"/>
              </a:rPr>
              <a:t>يسمح التدريب باستخدام الأحمال الانتقائية المبرمجة (التكرار والمدة والكثافة وشدة </a:t>
            </a:r>
            <a:r>
              <a:rPr lang="ar-DZ" sz="2400" b="1" dirty="0" smtClean="0">
                <a:latin typeface="Verdana" panose="020B0604030504040204" pitchFamily="34" charset="0"/>
                <a:ea typeface="Verdana" panose="020B0604030504040204" pitchFamily="34" charset="0"/>
              </a:rPr>
              <a:t>الحصص التدريبية) </a:t>
            </a:r>
            <a:r>
              <a:rPr lang="ar-DZ" sz="2400" b="1" dirty="0">
                <a:latin typeface="Verdana" panose="020B0604030504040204" pitchFamily="34" charset="0"/>
                <a:ea typeface="Verdana" panose="020B0604030504040204" pitchFamily="34" charset="0"/>
              </a:rPr>
              <a:t>وفقًا للتكيف الوظيفي لجسم الرياضي</a:t>
            </a:r>
            <a:r>
              <a:rPr lang="ar-DZ" sz="2400" b="1" dirty="0" smtClean="0">
                <a:latin typeface="Verdana" panose="020B0604030504040204" pitchFamily="34" charset="0"/>
                <a:ea typeface="Verdana" panose="020B0604030504040204" pitchFamily="34" charset="0"/>
              </a:rPr>
              <a:t>.</a:t>
            </a:r>
          </a:p>
          <a:p>
            <a:pPr marL="0" indent="0" algn="ctr">
              <a:buNone/>
            </a:pPr>
            <a:r>
              <a:rPr lang="ar-DZ" sz="2400" b="1" dirty="0" smtClean="0">
                <a:latin typeface="Verdana" panose="020B0604030504040204" pitchFamily="34" charset="0"/>
                <a:ea typeface="Verdana" panose="020B0604030504040204" pitchFamily="34" charset="0"/>
              </a:rPr>
              <a:t> </a:t>
            </a:r>
            <a:r>
              <a:rPr lang="ar-DZ" sz="2400" b="1" dirty="0">
                <a:latin typeface="Verdana" panose="020B0604030504040204" pitchFamily="34" charset="0"/>
                <a:ea typeface="Verdana" panose="020B0604030504040204" pitchFamily="34" charset="0"/>
              </a:rPr>
              <a:t>يتضمن التخصص المتقدم إضفاء الطابع الفردي على التدريب ، لأن هذا التدريب سيكون له فعالية حقيقية فقط إذا ظل متكيفًا مع القدرات الفردية لعدة أسباب: - العمر - الجنس - مستوى الرياضي - الدافع - التاريخ الحركي - أهداف المنافسة </a:t>
            </a:r>
            <a:r>
              <a:rPr lang="ar-DZ" sz="2400" b="1" dirty="0" smtClean="0">
                <a:latin typeface="Verdana" panose="020B0604030504040204" pitchFamily="34" charset="0"/>
                <a:ea typeface="Verdana" panose="020B0604030504040204" pitchFamily="34" charset="0"/>
              </a:rPr>
              <a:t>– استرجاع كل رياضي.</a:t>
            </a:r>
            <a:endParaRPr lang="fr-FR" sz="2400" b="1" dirty="0" smtClean="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24620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726696"/>
          </a:xfrm>
        </p:spPr>
        <p:txBody>
          <a:bodyPr/>
          <a:lstStyle/>
          <a:p>
            <a:pPr algn="ctr"/>
            <a:r>
              <a:rPr lang="fr-FR" b="1" dirty="0" smtClean="0">
                <a:solidFill>
                  <a:srgbClr val="FF0000"/>
                </a:solidFill>
                <a:latin typeface="Verdana" panose="020B0604030504040204" pitchFamily="34" charset="0"/>
                <a:ea typeface="Verdana" panose="020B0604030504040204" pitchFamily="34" charset="0"/>
              </a:rPr>
              <a:t>1- Définitions -</a:t>
            </a:r>
            <a:r>
              <a:rPr lang="ar-DZ" b="1" dirty="0" smtClean="0">
                <a:solidFill>
                  <a:srgbClr val="FF0000"/>
                </a:solidFill>
                <a:latin typeface="Verdana" panose="020B0604030504040204" pitchFamily="34" charset="0"/>
                <a:ea typeface="Verdana" panose="020B0604030504040204" pitchFamily="34" charset="0"/>
              </a:rPr>
              <a:t>تعاريف </a:t>
            </a:r>
            <a:endParaRPr lang="fr-FR" b="1" dirty="0">
              <a:solidFill>
                <a:srgbClr val="FF00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77420" y="1347953"/>
            <a:ext cx="11805313" cy="5107437"/>
          </a:xfrm>
        </p:spPr>
        <p:txBody>
          <a:bodyPr>
            <a:normAutofit fontScale="92500" lnSpcReduction="20000"/>
          </a:bodyPr>
          <a:lstStyle/>
          <a:p>
            <a:pPr marL="0" indent="0" algn="ctr">
              <a:lnSpc>
                <a:spcPct val="150000"/>
              </a:lnSpc>
              <a:buNone/>
            </a:pPr>
            <a:r>
              <a:rPr lang="fr-FR" sz="4800" b="1" dirty="0" smtClean="0">
                <a:solidFill>
                  <a:srgbClr val="00B050"/>
                </a:solidFill>
                <a:latin typeface="Verdana" panose="020B0604030504040204" pitchFamily="34" charset="0"/>
                <a:ea typeface="Verdana" panose="020B0604030504040204" pitchFamily="34" charset="0"/>
              </a:rPr>
              <a:t>Théorie </a:t>
            </a:r>
            <a:r>
              <a:rPr lang="ar-DZ" sz="4800" b="1" dirty="0" smtClean="0">
                <a:solidFill>
                  <a:srgbClr val="00B050"/>
                </a:solidFill>
                <a:latin typeface="Verdana" panose="020B0604030504040204" pitchFamily="34" charset="0"/>
                <a:ea typeface="Verdana" panose="020B0604030504040204" pitchFamily="34" charset="0"/>
              </a:rPr>
              <a:t>النظرية</a:t>
            </a:r>
            <a:endParaRPr lang="fr-FR" sz="4800" b="1" dirty="0">
              <a:solidFill>
                <a:srgbClr val="00B050"/>
              </a:solidFill>
              <a:latin typeface="Verdana" panose="020B0604030504040204" pitchFamily="34" charset="0"/>
              <a:ea typeface="Verdana" panose="020B0604030504040204" pitchFamily="34" charset="0"/>
            </a:endParaRPr>
          </a:p>
          <a:p>
            <a:pPr marL="0" indent="0" algn="ctr">
              <a:lnSpc>
                <a:spcPct val="150000"/>
              </a:lnSpc>
              <a:buNone/>
            </a:pPr>
            <a:r>
              <a:rPr lang="fr-FR" sz="4800" b="1" dirty="0" smtClean="0">
                <a:solidFill>
                  <a:srgbClr val="00B0F0"/>
                </a:solidFill>
                <a:latin typeface="Verdana" panose="020B0604030504040204" pitchFamily="34" charset="0"/>
                <a:ea typeface="Verdana" panose="020B0604030504040204" pitchFamily="34" charset="0"/>
              </a:rPr>
              <a:t>Méthode</a:t>
            </a:r>
            <a:r>
              <a:rPr lang="ar-DZ" sz="4800" b="1" dirty="0" smtClean="0">
                <a:solidFill>
                  <a:srgbClr val="00B0F0"/>
                </a:solidFill>
                <a:latin typeface="Verdana" panose="020B0604030504040204" pitchFamily="34" charset="0"/>
                <a:ea typeface="Verdana" panose="020B0604030504040204" pitchFamily="34" charset="0"/>
              </a:rPr>
              <a:t>الطريقة </a:t>
            </a:r>
          </a:p>
          <a:p>
            <a:pPr marL="0" indent="0" algn="ctr">
              <a:lnSpc>
                <a:spcPct val="150000"/>
              </a:lnSpc>
              <a:buNone/>
            </a:pPr>
            <a:r>
              <a:rPr lang="fr-FR" sz="4800" b="1" dirty="0" smtClean="0">
                <a:solidFill>
                  <a:srgbClr val="C00000"/>
                </a:solidFill>
                <a:latin typeface="Verdana" panose="020B0604030504040204" pitchFamily="34" charset="0"/>
                <a:ea typeface="Verdana" panose="020B0604030504040204" pitchFamily="34" charset="0"/>
              </a:rPr>
              <a:t>Méthodologie</a:t>
            </a:r>
            <a:r>
              <a:rPr lang="ar-DZ" sz="4800" b="1" dirty="0" smtClean="0">
                <a:solidFill>
                  <a:srgbClr val="C00000"/>
                </a:solidFill>
                <a:latin typeface="Verdana" panose="020B0604030504040204" pitchFamily="34" charset="0"/>
                <a:ea typeface="Verdana" panose="020B0604030504040204" pitchFamily="34" charset="0"/>
              </a:rPr>
              <a:t>المنهجية </a:t>
            </a:r>
            <a:endParaRPr lang="fr-FR" sz="4800" b="1" dirty="0">
              <a:solidFill>
                <a:srgbClr val="C00000"/>
              </a:solidFill>
              <a:latin typeface="Verdana" panose="020B0604030504040204" pitchFamily="34" charset="0"/>
              <a:ea typeface="Verdana" panose="020B0604030504040204" pitchFamily="34" charset="0"/>
            </a:endParaRPr>
          </a:p>
          <a:p>
            <a:pPr marL="0" indent="0" algn="ctr">
              <a:lnSpc>
                <a:spcPct val="150000"/>
              </a:lnSpc>
              <a:buNone/>
            </a:pPr>
            <a:r>
              <a:rPr lang="fr-FR" sz="4800" b="1" dirty="0">
                <a:solidFill>
                  <a:schemeClr val="accent2"/>
                </a:solidFill>
                <a:latin typeface="Verdana" panose="020B0604030504040204" pitchFamily="34" charset="0"/>
                <a:ea typeface="Verdana" panose="020B0604030504040204" pitchFamily="34" charset="0"/>
              </a:rPr>
              <a:t>Didactique</a:t>
            </a:r>
            <a:r>
              <a:rPr lang="ar-DZ" sz="4800" b="1" dirty="0">
                <a:solidFill>
                  <a:schemeClr val="accent2"/>
                </a:solidFill>
                <a:latin typeface="Verdana" panose="020B0604030504040204" pitchFamily="34" charset="0"/>
                <a:ea typeface="Verdana" panose="020B0604030504040204" pitchFamily="34" charset="0"/>
              </a:rPr>
              <a:t> التعليمية </a:t>
            </a:r>
            <a:endParaRPr lang="fr-FR" sz="4800" b="1" dirty="0" smtClean="0">
              <a:solidFill>
                <a:schemeClr val="accent2"/>
              </a:solidFill>
              <a:latin typeface="Verdana" panose="020B0604030504040204" pitchFamily="34" charset="0"/>
              <a:ea typeface="Verdana" panose="020B0604030504040204" pitchFamily="34" charset="0"/>
            </a:endParaRPr>
          </a:p>
          <a:p>
            <a:pPr marL="0" indent="0" algn="ctr">
              <a:lnSpc>
                <a:spcPct val="150000"/>
              </a:lnSpc>
              <a:buNone/>
            </a:pPr>
            <a:r>
              <a:rPr lang="fr-FR" sz="4800" b="1" dirty="0" smtClean="0">
                <a:solidFill>
                  <a:srgbClr val="002060"/>
                </a:solidFill>
                <a:latin typeface="Verdana" panose="020B0604030504040204" pitchFamily="34" charset="0"/>
                <a:ea typeface="Verdana" panose="020B0604030504040204" pitchFamily="34" charset="0"/>
              </a:rPr>
              <a:t>Entraînement sportif</a:t>
            </a:r>
            <a:r>
              <a:rPr lang="ar-DZ" sz="4800" b="1" dirty="0" smtClean="0">
                <a:solidFill>
                  <a:srgbClr val="002060"/>
                </a:solidFill>
                <a:latin typeface="Verdana" panose="020B0604030504040204" pitchFamily="34" charset="0"/>
                <a:ea typeface="Verdana" panose="020B0604030504040204" pitchFamily="34" charset="0"/>
              </a:rPr>
              <a:t>التدريب الرياضي </a:t>
            </a:r>
            <a:endParaRPr lang="fr-FR" sz="4800" b="1" dirty="0" smtClean="0">
              <a:solidFill>
                <a:srgbClr val="002060"/>
              </a:solidFill>
              <a:latin typeface="Verdana" panose="020B0604030504040204" pitchFamily="34" charset="0"/>
              <a:ea typeface="Verdana" panose="020B0604030504040204" pitchFamily="34" charset="0"/>
            </a:endParaRPr>
          </a:p>
          <a:p>
            <a:pPr marL="0" indent="0" algn="ctr">
              <a:lnSpc>
                <a:spcPct val="150000"/>
              </a:lnSpc>
              <a:buNone/>
            </a:pPr>
            <a:endParaRPr lang="fr-FR" sz="48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6390753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3333"/>
            <a:ext cx="10515600" cy="734805"/>
          </a:xfrm>
        </p:spPr>
        <p:txBody>
          <a:bodyPr/>
          <a:lstStyle/>
          <a:p>
            <a:pPr algn="ctr"/>
            <a:r>
              <a:rPr lang="fr-FR" sz="3200" b="1" dirty="0">
                <a:solidFill>
                  <a:srgbClr val="FFFF00"/>
                </a:solidFill>
                <a:latin typeface="Verdana" panose="020B0604030504040204" pitchFamily="34" charset="0"/>
                <a:ea typeface="Verdana" panose="020B0604030504040204" pitchFamily="34" charset="0"/>
              </a:rPr>
              <a:t>Le principe de </a:t>
            </a:r>
            <a:r>
              <a:rPr lang="fr-FR" sz="3200" b="1" dirty="0" smtClean="0">
                <a:solidFill>
                  <a:srgbClr val="FFFF00"/>
                </a:solidFill>
                <a:latin typeface="Verdana" panose="020B0604030504040204" pitchFamily="34" charset="0"/>
                <a:ea typeface="Verdana" panose="020B0604030504040204" pitchFamily="34" charset="0"/>
              </a:rPr>
              <a:t>cyclisation</a:t>
            </a:r>
            <a:r>
              <a:rPr lang="ar-DZ" sz="3200" b="1" dirty="0" smtClean="0">
                <a:solidFill>
                  <a:srgbClr val="FFFF00"/>
                </a:solidFill>
                <a:latin typeface="Verdana" panose="020B0604030504040204" pitchFamily="34" charset="0"/>
                <a:ea typeface="Verdana" panose="020B0604030504040204" pitchFamily="34" charset="0"/>
              </a:rPr>
              <a:t>مبدأ دورية التدريب - </a:t>
            </a:r>
            <a:endParaRPr lang="fr-FR" sz="32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06017" y="1033669"/>
            <a:ext cx="11993217" cy="5653733"/>
          </a:xfrm>
        </p:spPr>
        <p:txBody>
          <a:bodyPr>
            <a:normAutofit fontScale="77500" lnSpcReduction="20000"/>
          </a:bodyPr>
          <a:lstStyle/>
          <a:p>
            <a:pPr algn="ctr"/>
            <a:r>
              <a:rPr lang="fr-FR" b="1" dirty="0" smtClean="0"/>
              <a:t>Pour éviter les excès d’entraînement, il faut veiller à l’alternance dans le travail en durée, en intensité, en volume. </a:t>
            </a:r>
            <a:endParaRPr lang="ar-DZ" b="1" dirty="0" smtClean="0"/>
          </a:p>
          <a:p>
            <a:pPr algn="ctr"/>
            <a:r>
              <a:rPr lang="fr-FR" b="1" dirty="0" smtClean="0"/>
              <a:t>Toutes les qualités physiques utiles à la performance ne peuvent pas être développer en même temps et ne peut pas être prioritaire. </a:t>
            </a:r>
            <a:endParaRPr lang="ar-DZ" b="1" dirty="0" smtClean="0"/>
          </a:p>
          <a:p>
            <a:pPr algn="ctr"/>
            <a:r>
              <a:rPr lang="fr-FR" b="1" dirty="0" smtClean="0"/>
              <a:t>Il faut établir la séquence d’entraînement selon un ordre logique et cohérent dans le temps afin de permettre à l’athlète d’atteindre ses objectifs. </a:t>
            </a:r>
            <a:endParaRPr lang="ar-DZ" b="1" dirty="0" smtClean="0"/>
          </a:p>
          <a:p>
            <a:pPr algn="ctr"/>
            <a:r>
              <a:rPr lang="fr-FR" b="1" dirty="0" smtClean="0"/>
              <a:t>L’alternance des cycles d’entraînement de natures divers, dont la fréquence est déterminée par l’étape de préparation, par l’intensité et par la nature de la charge (générale, spécifique ou de compétition).</a:t>
            </a:r>
            <a:endParaRPr lang="ar-DZ" b="1" dirty="0" smtClean="0"/>
          </a:p>
          <a:p>
            <a:pPr algn="ctr"/>
            <a:r>
              <a:rPr lang="fr-FR" b="1" dirty="0" smtClean="0"/>
              <a:t> L’alternance des cycles et des charges permet de construire un programme complet qui assure l’amélioration et ensuite la fixation des capacités de performance et des habilités technico-tactiques.</a:t>
            </a:r>
            <a:endParaRPr lang="ar-DZ" b="1" dirty="0" smtClean="0"/>
          </a:p>
          <a:p>
            <a:pPr algn="ctr"/>
            <a:r>
              <a:rPr lang="fr-FR" b="1" dirty="0" smtClean="0"/>
              <a:t> La charge d’entraînement doit être périodisée de sorte que l’athlète atteigne un sommet de performance lors des compétitions les plus importantes. </a:t>
            </a:r>
            <a:endParaRPr lang="ar-DZ" b="1" dirty="0" smtClean="0"/>
          </a:p>
          <a:p>
            <a:pPr algn="ctr"/>
            <a:r>
              <a:rPr lang="fr-FR" b="1" dirty="0" smtClean="0"/>
              <a:t>Un sportif ne peut pas être au meilleur de sa forme pendant des mois! Une année d’entraînement doit être divisée en plusieurs cycles pendant lesquels il faut faire des choix.</a:t>
            </a:r>
            <a:endParaRPr lang="ar-DZ" b="1" dirty="0" smtClean="0"/>
          </a:p>
          <a:p>
            <a:pPr algn="ctr" rtl="1">
              <a:buFont typeface="Wingdings" panose="05000000000000000000" pitchFamily="2" charset="2"/>
              <a:buChar char="v"/>
            </a:pPr>
            <a:r>
              <a:rPr lang="ar-DZ" b="1" dirty="0"/>
              <a:t>لتجنب الإفراط في التدريب ، يجب الحرص على تناوب العمل في المدة والشدة والحجم. </a:t>
            </a:r>
            <a:endParaRPr lang="ar-DZ" b="1" dirty="0" smtClean="0"/>
          </a:p>
          <a:p>
            <a:pPr algn="ctr" rtl="1">
              <a:buFont typeface="Wingdings" panose="05000000000000000000" pitchFamily="2" charset="2"/>
              <a:buChar char="v"/>
            </a:pPr>
            <a:r>
              <a:rPr lang="ar-DZ" b="1" dirty="0" smtClean="0"/>
              <a:t>جميع </a:t>
            </a:r>
            <a:r>
              <a:rPr lang="ar-DZ" b="1" dirty="0"/>
              <a:t>الصفات </a:t>
            </a:r>
            <a:r>
              <a:rPr lang="ar-DZ" b="1" dirty="0" smtClean="0"/>
              <a:t>البدنية مفيدة للأداء ، لا </a:t>
            </a:r>
            <a:r>
              <a:rPr lang="ar-DZ" b="1" dirty="0"/>
              <a:t>يمكن </a:t>
            </a:r>
            <a:r>
              <a:rPr lang="ar-DZ" b="1" dirty="0" smtClean="0"/>
              <a:t>تطويرها </a:t>
            </a:r>
            <a:r>
              <a:rPr lang="ar-DZ" b="1" dirty="0"/>
              <a:t>في نفس الوقت ولا يمكن </a:t>
            </a:r>
            <a:r>
              <a:rPr lang="ar-DZ" b="1" dirty="0" smtClean="0"/>
              <a:t>إعطاء الأولويات في تدريبها</a:t>
            </a:r>
          </a:p>
          <a:p>
            <a:pPr algn="ctr" rtl="1">
              <a:buFont typeface="Wingdings" panose="05000000000000000000" pitchFamily="2" charset="2"/>
              <a:buChar char="v"/>
            </a:pPr>
            <a:r>
              <a:rPr lang="ar-DZ" b="1" dirty="0" smtClean="0"/>
              <a:t> </a:t>
            </a:r>
            <a:r>
              <a:rPr lang="ar-DZ" b="1" dirty="0"/>
              <a:t>يجب إنشاء </a:t>
            </a:r>
            <a:r>
              <a:rPr lang="ar-DZ" b="1" dirty="0" smtClean="0"/>
              <a:t>الترتيب التدريبي بتسلسل </a:t>
            </a:r>
            <a:r>
              <a:rPr lang="ar-DZ" b="1" dirty="0"/>
              <a:t>منطقي ومتسق </a:t>
            </a:r>
            <a:r>
              <a:rPr lang="ar-DZ" b="1" dirty="0" smtClean="0"/>
              <a:t> </a:t>
            </a:r>
            <a:r>
              <a:rPr lang="ar-DZ" b="1" dirty="0"/>
              <a:t>حتى يتمكن الرياضي من تحقيق أهدافه</a:t>
            </a:r>
            <a:r>
              <a:rPr lang="ar-DZ" b="1" dirty="0" smtClean="0"/>
              <a:t>.</a:t>
            </a:r>
          </a:p>
          <a:p>
            <a:pPr algn="ctr" rtl="1">
              <a:buFont typeface="Wingdings" panose="05000000000000000000" pitchFamily="2" charset="2"/>
              <a:buChar char="v"/>
            </a:pPr>
            <a:r>
              <a:rPr lang="ar-DZ" b="1" dirty="0" smtClean="0"/>
              <a:t> </a:t>
            </a:r>
            <a:r>
              <a:rPr lang="ar-DZ" b="1" dirty="0"/>
              <a:t>تناوب الدورات التدريبية بمختلف أنواعها </a:t>
            </a:r>
            <a:r>
              <a:rPr lang="ar-DZ" b="1" dirty="0" smtClean="0"/>
              <a:t> </a:t>
            </a:r>
            <a:r>
              <a:rPr lang="ar-DZ" b="1" dirty="0"/>
              <a:t>يتم </a:t>
            </a:r>
            <a:r>
              <a:rPr lang="ar-DZ" b="1" dirty="0" smtClean="0"/>
              <a:t>بتحديد </a:t>
            </a:r>
            <a:r>
              <a:rPr lang="ar-DZ" b="1" dirty="0"/>
              <a:t>تواترها من خلال مرحلة الإعداد ، </a:t>
            </a:r>
            <a:r>
              <a:rPr lang="ar-DZ" b="1" dirty="0" smtClean="0"/>
              <a:t>ومن خلال شدة </a:t>
            </a:r>
            <a:r>
              <a:rPr lang="ar-DZ" b="1" dirty="0"/>
              <a:t>وطبيعة الحمل (عام أو </a:t>
            </a:r>
            <a:r>
              <a:rPr lang="ar-DZ" b="1" dirty="0" smtClean="0"/>
              <a:t>خاص </a:t>
            </a:r>
            <a:r>
              <a:rPr lang="ar-DZ" b="1" dirty="0"/>
              <a:t>أو منافسة</a:t>
            </a:r>
            <a:r>
              <a:rPr lang="ar-DZ" b="1" dirty="0" smtClean="0"/>
              <a:t>).</a:t>
            </a:r>
          </a:p>
          <a:p>
            <a:pPr algn="ctr" rtl="1">
              <a:buFont typeface="Wingdings" panose="05000000000000000000" pitchFamily="2" charset="2"/>
              <a:buChar char="v"/>
            </a:pPr>
            <a:r>
              <a:rPr lang="ar-DZ" b="1" dirty="0" smtClean="0"/>
              <a:t>  </a:t>
            </a:r>
            <a:r>
              <a:rPr lang="ar-DZ" b="1" dirty="0"/>
              <a:t>تناوب الدورات </a:t>
            </a:r>
            <a:r>
              <a:rPr lang="ar-DZ" b="1" dirty="0" smtClean="0"/>
              <a:t>والأحمال التدريبية يساعد على  </a:t>
            </a:r>
            <a:r>
              <a:rPr lang="ar-DZ" b="1" dirty="0"/>
              <a:t>بناء برنامج كامل يضمن </a:t>
            </a:r>
            <a:r>
              <a:rPr lang="ar-DZ" b="1" dirty="0" smtClean="0"/>
              <a:t>تحسين ومن ثم ضبط  </a:t>
            </a:r>
            <a:r>
              <a:rPr lang="ar-DZ" b="1" dirty="0"/>
              <a:t>قدرات الأداء والمهارات </a:t>
            </a:r>
            <a:r>
              <a:rPr lang="ar-DZ" b="1" dirty="0" smtClean="0"/>
              <a:t>الفنية - </a:t>
            </a:r>
            <a:r>
              <a:rPr lang="ar-DZ" b="1" dirty="0"/>
              <a:t>التكتيكية. </a:t>
            </a:r>
            <a:endParaRPr lang="ar-DZ" b="1" dirty="0" smtClean="0"/>
          </a:p>
          <a:p>
            <a:pPr algn="ctr" rtl="1">
              <a:buFont typeface="Wingdings" panose="05000000000000000000" pitchFamily="2" charset="2"/>
              <a:buChar char="v"/>
            </a:pPr>
            <a:r>
              <a:rPr lang="ar-DZ" b="1" dirty="0" smtClean="0"/>
              <a:t>يجب </a:t>
            </a:r>
            <a:r>
              <a:rPr lang="ar-DZ" b="1" dirty="0"/>
              <a:t>أن يتم تحديد فترة الحمل التدريبي بحيث يصل اللاعب إلى ذروة أدائه في أهم المنافسات. </a:t>
            </a:r>
            <a:endParaRPr lang="ar-DZ" b="1" dirty="0" smtClean="0"/>
          </a:p>
          <a:p>
            <a:pPr algn="ctr" rtl="1">
              <a:buFont typeface="Wingdings" panose="05000000000000000000" pitchFamily="2" charset="2"/>
              <a:buChar char="v"/>
            </a:pPr>
            <a:r>
              <a:rPr lang="ar-DZ" b="1" dirty="0" smtClean="0"/>
              <a:t>لا </a:t>
            </a:r>
            <a:r>
              <a:rPr lang="ar-DZ" b="1" dirty="0"/>
              <a:t>يمكن للرياضي أن يكون في أفضل </a:t>
            </a:r>
            <a:r>
              <a:rPr lang="ar-DZ" b="1" dirty="0" smtClean="0"/>
              <a:t>حالاته خلال أشهر! وعليه </a:t>
            </a:r>
            <a:r>
              <a:rPr lang="ar-DZ" b="1" dirty="0"/>
              <a:t>يجب تقسيم </a:t>
            </a:r>
            <a:r>
              <a:rPr lang="ar-DZ" b="1" dirty="0" smtClean="0"/>
              <a:t>الموسم التدريبي </a:t>
            </a:r>
            <a:r>
              <a:rPr lang="ar-DZ" b="1" dirty="0"/>
              <a:t>إلى عدة دورات يتم خلالها تحديد الاختيارات.</a:t>
            </a:r>
            <a:endParaRPr lang="fr-FR" b="1" dirty="0"/>
          </a:p>
        </p:txBody>
      </p:sp>
    </p:spTree>
    <p:extLst>
      <p:ext uri="{BB962C8B-B14F-4D97-AF65-F5344CB8AC3E}">
        <p14:creationId xmlns:p14="http://schemas.microsoft.com/office/powerpoint/2010/main" val="11521435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7005" y="191068"/>
            <a:ext cx="10515600" cy="750627"/>
          </a:xfrm>
        </p:spPr>
        <p:txBody>
          <a:bodyPr>
            <a:noAutofit/>
          </a:bodyPr>
          <a:lstStyle/>
          <a:p>
            <a:pPr algn="ctr"/>
            <a:r>
              <a:rPr lang="fr-FR" sz="2800" b="1" dirty="0">
                <a:solidFill>
                  <a:srgbClr val="FFFF00"/>
                </a:solidFill>
                <a:latin typeface="Verdana" panose="020B0604030504040204" pitchFamily="34" charset="0"/>
                <a:ea typeface="Verdana" panose="020B0604030504040204" pitchFamily="34" charset="0"/>
              </a:rPr>
              <a:t>Principe de l’adaptation à </a:t>
            </a:r>
            <a:r>
              <a:rPr lang="fr-FR" sz="2800" b="1" dirty="0" smtClean="0">
                <a:solidFill>
                  <a:srgbClr val="FFFF00"/>
                </a:solidFill>
                <a:latin typeface="Verdana" panose="020B0604030504040204" pitchFamily="34" charset="0"/>
                <a:ea typeface="Verdana" panose="020B0604030504040204" pitchFamily="34" charset="0"/>
              </a:rPr>
              <a:t>l’entraînement</a:t>
            </a:r>
            <a:r>
              <a:rPr lang="ar-DZ" sz="2800" b="1" dirty="0" smtClean="0">
                <a:solidFill>
                  <a:srgbClr val="FFFF00"/>
                </a:solidFill>
                <a:latin typeface="Verdana" panose="020B0604030504040204" pitchFamily="34" charset="0"/>
                <a:ea typeface="Verdana" panose="020B0604030504040204" pitchFamily="34" charset="0"/>
              </a:rPr>
              <a:t>مبدأ التكيف -</a:t>
            </a:r>
            <a:endParaRPr lang="fr-FR" sz="28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214013" y="818865"/>
            <a:ext cx="11820939" cy="5773003"/>
          </a:xfrm>
        </p:spPr>
        <p:txBody>
          <a:bodyPr>
            <a:normAutofit lnSpcReduction="10000"/>
          </a:bodyPr>
          <a:lstStyle/>
          <a:p>
            <a:pPr marL="0" indent="0" algn="ctr" rtl="1">
              <a:buNone/>
            </a:pPr>
            <a:r>
              <a:rPr lang="fr-FR" b="1" dirty="0" smtClean="0">
                <a:latin typeface="Verdana" panose="020B0604030504040204" pitchFamily="34" charset="0"/>
                <a:ea typeface="Verdana" panose="020B0604030504040204" pitchFamily="34" charset="0"/>
              </a:rPr>
              <a:t>Adaptation à court terme / ponctuelle ou aigue : l’organisme s’adapte immédiatement à une sollicitation, c’est le cas lors de la course à pied, </a:t>
            </a:r>
            <a:endParaRPr lang="ar-DZ" b="1" dirty="0" smtClean="0">
              <a:latin typeface="Verdana" panose="020B0604030504040204" pitchFamily="34" charset="0"/>
              <a:ea typeface="Verdana" panose="020B0604030504040204" pitchFamily="34" charset="0"/>
            </a:endParaRPr>
          </a:p>
          <a:p>
            <a:pPr marL="0" indent="0" algn="ctr" rtl="1">
              <a:buNone/>
            </a:pPr>
            <a:r>
              <a:rPr lang="fr-FR" b="1" dirty="0" smtClean="0">
                <a:latin typeface="Verdana" panose="020B0604030504040204" pitchFamily="34" charset="0"/>
                <a:ea typeface="Verdana" panose="020B0604030504040204" pitchFamily="34" charset="0"/>
              </a:rPr>
              <a:t>La répétition d’adaptation ponctuelle entraîne une adaptation à long terme </a:t>
            </a:r>
            <a:endParaRPr lang="ar-DZ" b="1" dirty="0" smtClean="0">
              <a:latin typeface="Verdana" panose="020B0604030504040204" pitchFamily="34" charset="0"/>
              <a:ea typeface="Verdana" panose="020B0604030504040204" pitchFamily="34" charset="0"/>
            </a:endParaRPr>
          </a:p>
          <a:p>
            <a:pPr marL="0" indent="0" algn="ctr" rtl="1">
              <a:buNone/>
            </a:pPr>
            <a:r>
              <a:rPr lang="fr-FR" b="1" dirty="0" smtClean="0">
                <a:latin typeface="Verdana" panose="020B0604030504040204" pitchFamily="34" charset="0"/>
                <a:ea typeface="Verdana" panose="020B0604030504040204" pitchFamily="34" charset="0"/>
              </a:rPr>
              <a:t>Adaptation à long terme ou chronique: au fur et à mesure des séances d’entraînement on améliore la ou les qualités physiques recherchées. Ainsi après un cycle, pour une même charge d’entraînement, le stress engendré sera moindre; la FC de repos est moins importante</a:t>
            </a:r>
            <a:endParaRPr lang="ar-DZ" b="1" dirty="0" smtClean="0">
              <a:latin typeface="Verdana" panose="020B0604030504040204" pitchFamily="34" charset="0"/>
              <a:ea typeface="Verdana" panose="020B0604030504040204" pitchFamily="34" charset="0"/>
            </a:endParaRPr>
          </a:p>
          <a:p>
            <a:pPr marL="0" indent="0" algn="ctr" rtl="1">
              <a:buNone/>
            </a:pPr>
            <a:r>
              <a:rPr lang="fr-FR" b="1" dirty="0" smtClean="0">
                <a:latin typeface="Verdana" panose="020B0604030504040204" pitchFamily="34" charset="0"/>
                <a:ea typeface="Verdana" panose="020B0604030504040204" pitchFamily="34" charset="0"/>
              </a:rPr>
              <a:t> Adaptation spécifique: à une activité sportive = adaptation technico-tactique, qui doit nécessairement être prise en compte dans une planification d’entraînement, et qui ne répond pas aux 2 modèles précédents.</a:t>
            </a:r>
            <a:endParaRPr lang="ar-DZ" b="1" dirty="0" smtClean="0">
              <a:latin typeface="Verdana" panose="020B0604030504040204" pitchFamily="34" charset="0"/>
              <a:ea typeface="Verdana" panose="020B0604030504040204" pitchFamily="34" charset="0"/>
            </a:endParaRPr>
          </a:p>
          <a:p>
            <a:pPr marL="0" indent="0" algn="ctr" rtl="1">
              <a:buNone/>
            </a:pPr>
            <a:r>
              <a:rPr lang="ar-DZ" b="1" dirty="0" smtClean="0">
                <a:latin typeface="Verdana" panose="020B0604030504040204" pitchFamily="34" charset="0"/>
                <a:ea typeface="Verdana" panose="020B0604030504040204" pitchFamily="34" charset="0"/>
              </a:rPr>
              <a:t> </a:t>
            </a:r>
            <a:r>
              <a:rPr lang="ar-DZ" b="1" dirty="0">
                <a:solidFill>
                  <a:srgbClr val="FFFF00"/>
                </a:solidFill>
                <a:latin typeface="Verdana" panose="020B0604030504040204" pitchFamily="34" charset="0"/>
                <a:ea typeface="Verdana" panose="020B0604030504040204" pitchFamily="34" charset="0"/>
              </a:rPr>
              <a:t>التكيف قصير المدى / الدقيق أو الحاد</a:t>
            </a:r>
            <a:r>
              <a:rPr lang="ar-DZ" b="1" dirty="0">
                <a:latin typeface="Verdana" panose="020B0604030504040204" pitchFamily="34" charset="0"/>
                <a:ea typeface="Verdana" panose="020B0604030504040204" pitchFamily="34" charset="0"/>
              </a:rPr>
              <a:t>: يتكيف الجسم </a:t>
            </a:r>
            <a:r>
              <a:rPr lang="ar-DZ" b="1" dirty="0" smtClean="0">
                <a:latin typeface="Verdana" panose="020B0604030504040204" pitchFamily="34" charset="0"/>
                <a:ea typeface="Verdana" panose="020B0604030504040204" pitchFamily="34" charset="0"/>
              </a:rPr>
              <a:t>فور استمالته </a:t>
            </a:r>
            <a:r>
              <a:rPr lang="ar-DZ" b="1" dirty="0">
                <a:latin typeface="Verdana" panose="020B0604030504040204" pitchFamily="34" charset="0"/>
                <a:ea typeface="Verdana" panose="020B0604030504040204" pitchFamily="34" charset="0"/>
              </a:rPr>
              <a:t>، هذا </a:t>
            </a:r>
            <a:r>
              <a:rPr lang="ar-DZ" b="1" dirty="0" smtClean="0">
                <a:latin typeface="Verdana" panose="020B0604030504040204" pitchFamily="34" charset="0"/>
                <a:ea typeface="Verdana" panose="020B0604030504040204" pitchFamily="34" charset="0"/>
              </a:rPr>
              <a:t>هو الحال </a:t>
            </a:r>
            <a:r>
              <a:rPr lang="ar-DZ" b="1" dirty="0">
                <a:latin typeface="Verdana" panose="020B0604030504040204" pitchFamily="34" charset="0"/>
                <a:ea typeface="Verdana" panose="020B0604030504040204" pitchFamily="34" charset="0"/>
              </a:rPr>
              <a:t>أثناء </a:t>
            </a:r>
            <a:r>
              <a:rPr lang="ar-DZ" b="1" dirty="0" smtClean="0">
                <a:latin typeface="Verdana" panose="020B0604030504040204" pitchFamily="34" charset="0"/>
                <a:ea typeface="Verdana" panose="020B0604030504040204" pitchFamily="34" charset="0"/>
              </a:rPr>
              <a:t>الجري</a:t>
            </a:r>
            <a:r>
              <a:rPr lang="ar-DZ" b="1" dirty="0">
                <a:latin typeface="Verdana" panose="020B0604030504040204" pitchFamily="34" charset="0"/>
                <a:ea typeface="Verdana" panose="020B0604030504040204" pitchFamily="34" charset="0"/>
              </a:rPr>
              <a:t>.</a:t>
            </a:r>
            <a:r>
              <a:rPr lang="ar-DZ" b="1" dirty="0" smtClean="0">
                <a:latin typeface="Verdana" panose="020B0604030504040204" pitchFamily="34" charset="0"/>
                <a:ea typeface="Verdana" panose="020B0604030504040204" pitchFamily="34" charset="0"/>
              </a:rPr>
              <a:t>  </a:t>
            </a:r>
            <a:endParaRPr lang="fr-FR" b="1" dirty="0">
              <a:latin typeface="Verdana" panose="020B0604030504040204" pitchFamily="34" charset="0"/>
              <a:ea typeface="Verdana" panose="020B0604030504040204" pitchFamily="34" charset="0"/>
            </a:endParaRPr>
          </a:p>
          <a:p>
            <a:pPr marL="0" indent="0" algn="ctr">
              <a:buNone/>
            </a:pPr>
            <a:r>
              <a:rPr lang="ar-DZ" b="1" dirty="0" smtClean="0">
                <a:latin typeface="Verdana" panose="020B0604030504040204" pitchFamily="34" charset="0"/>
                <a:ea typeface="Verdana" panose="020B0604030504040204" pitchFamily="34" charset="0"/>
              </a:rPr>
              <a:t>يؤدي </a:t>
            </a:r>
            <a:r>
              <a:rPr lang="ar-DZ" b="1" dirty="0">
                <a:latin typeface="Verdana" panose="020B0604030504040204" pitchFamily="34" charset="0"/>
                <a:ea typeface="Verdana" panose="020B0604030504040204" pitchFamily="34" charset="0"/>
              </a:rPr>
              <a:t>تكرار التكيف </a:t>
            </a:r>
            <a:r>
              <a:rPr lang="ar-DZ" b="1" dirty="0" smtClean="0">
                <a:latin typeface="Verdana" panose="020B0604030504040204" pitchFamily="34" charset="0"/>
                <a:ea typeface="Verdana" panose="020B0604030504040204" pitchFamily="34" charset="0"/>
              </a:rPr>
              <a:t>الخاص </a:t>
            </a:r>
            <a:r>
              <a:rPr lang="ar-DZ" b="1" dirty="0">
                <a:latin typeface="Verdana" panose="020B0604030504040204" pitchFamily="34" charset="0"/>
                <a:ea typeface="Verdana" panose="020B0604030504040204" pitchFamily="34" charset="0"/>
              </a:rPr>
              <a:t>إلى التكيف على المدى </a:t>
            </a:r>
            <a:r>
              <a:rPr lang="ar-DZ" b="1" dirty="0" smtClean="0">
                <a:latin typeface="Verdana" panose="020B0604030504040204" pitchFamily="34" charset="0"/>
                <a:ea typeface="Verdana" panose="020B0604030504040204" pitchFamily="34" charset="0"/>
              </a:rPr>
              <a:t>الطويل.</a:t>
            </a:r>
          </a:p>
          <a:p>
            <a:pPr marL="0" indent="0" algn="ctr">
              <a:buNone/>
            </a:pPr>
            <a:r>
              <a:rPr lang="ar-DZ" b="1" dirty="0" smtClean="0">
                <a:latin typeface="Verdana" panose="020B0604030504040204" pitchFamily="34" charset="0"/>
                <a:ea typeface="Verdana" panose="020B0604030504040204" pitchFamily="34" charset="0"/>
              </a:rPr>
              <a:t> </a:t>
            </a:r>
            <a:r>
              <a:rPr lang="ar-DZ" b="1" dirty="0">
                <a:solidFill>
                  <a:srgbClr val="FFFF00"/>
                </a:solidFill>
                <a:latin typeface="Verdana" panose="020B0604030504040204" pitchFamily="34" charset="0"/>
                <a:ea typeface="Verdana" panose="020B0604030504040204" pitchFamily="34" charset="0"/>
              </a:rPr>
              <a:t>التكيف طويل المدى أو المزمن</a:t>
            </a:r>
            <a:r>
              <a:rPr lang="ar-DZ" b="1" dirty="0">
                <a:latin typeface="Verdana" panose="020B0604030504040204" pitchFamily="34" charset="0"/>
                <a:ea typeface="Verdana" panose="020B0604030504040204" pitchFamily="34" charset="0"/>
              </a:rPr>
              <a:t>: مع </a:t>
            </a:r>
            <a:r>
              <a:rPr lang="ar-DZ" b="1" dirty="0" smtClean="0">
                <a:latin typeface="Verdana" panose="020B0604030504040204" pitchFamily="34" charset="0"/>
                <a:ea typeface="Verdana" panose="020B0604030504040204" pitchFamily="34" charset="0"/>
              </a:rPr>
              <a:t>مرور  الحصص التدريبية ،يجب أن نقوم بتطوير وتحسين الصفات البدنية المرغوب فيها .</a:t>
            </a:r>
          </a:p>
          <a:p>
            <a:pPr marL="0" indent="0" algn="ctr">
              <a:buNone/>
            </a:pPr>
            <a:r>
              <a:rPr lang="ar-DZ" b="1" dirty="0" smtClean="0">
                <a:latin typeface="Verdana" panose="020B0604030504040204" pitchFamily="34" charset="0"/>
                <a:ea typeface="Verdana" panose="020B0604030504040204" pitchFamily="34" charset="0"/>
              </a:rPr>
              <a:t> وعليه فبعد دورة تدريبة لنفس الحمولة التدريبية </a:t>
            </a:r>
            <a:r>
              <a:rPr lang="ar-DZ" b="1" dirty="0">
                <a:latin typeface="Verdana" panose="020B0604030504040204" pitchFamily="34" charset="0"/>
                <a:ea typeface="Verdana" panose="020B0604030504040204" pitchFamily="34" charset="0"/>
              </a:rPr>
              <a:t>، سيكون الإجهاد الناتج أقل </a:t>
            </a:r>
            <a:r>
              <a:rPr lang="ar-DZ" b="1" dirty="0" smtClean="0">
                <a:latin typeface="Verdana" panose="020B0604030504040204" pitchFamily="34" charset="0"/>
                <a:ea typeface="Verdana" panose="020B0604030504040204" pitchFamily="34" charset="0"/>
              </a:rPr>
              <a:t>؛وبالتالي نبضات القلب أثناء الراحة تصير </a:t>
            </a:r>
            <a:r>
              <a:rPr lang="ar-DZ" b="1" dirty="0">
                <a:latin typeface="Verdana" panose="020B0604030504040204" pitchFamily="34" charset="0"/>
                <a:ea typeface="Verdana" panose="020B0604030504040204" pitchFamily="34" charset="0"/>
              </a:rPr>
              <a:t>أقل </a:t>
            </a:r>
            <a:r>
              <a:rPr lang="ar-DZ" b="1" dirty="0" smtClean="0">
                <a:latin typeface="Verdana" panose="020B0604030504040204" pitchFamily="34" charset="0"/>
                <a:ea typeface="Verdana" panose="020B0604030504040204" pitchFamily="34" charset="0"/>
              </a:rPr>
              <a:t>.</a:t>
            </a:r>
          </a:p>
          <a:p>
            <a:pPr marL="0" indent="0" algn="ctr">
              <a:buNone/>
            </a:pPr>
            <a:r>
              <a:rPr lang="ar-DZ" b="1" dirty="0" smtClean="0">
                <a:latin typeface="Verdana" panose="020B0604030504040204" pitchFamily="34" charset="0"/>
                <a:ea typeface="Verdana" panose="020B0604030504040204" pitchFamily="34" charset="0"/>
              </a:rPr>
              <a:t> </a:t>
            </a:r>
            <a:r>
              <a:rPr lang="ar-DZ" b="1" dirty="0" smtClean="0">
                <a:solidFill>
                  <a:srgbClr val="FFFF00"/>
                </a:solidFill>
                <a:latin typeface="Verdana" panose="020B0604030504040204" pitchFamily="34" charset="0"/>
                <a:ea typeface="Verdana" panose="020B0604030504040204" pitchFamily="34" charset="0"/>
              </a:rPr>
              <a:t>التكيفً الخاص </a:t>
            </a:r>
            <a:r>
              <a:rPr lang="ar-DZ" b="1" dirty="0" smtClean="0">
                <a:latin typeface="Verdana" panose="020B0604030504040204" pitchFamily="34" charset="0"/>
                <a:ea typeface="Verdana" panose="020B0604030504040204" pitchFamily="34" charset="0"/>
              </a:rPr>
              <a:t>: في أي  نشاط </a:t>
            </a:r>
            <a:r>
              <a:rPr lang="ar-DZ" b="1" dirty="0">
                <a:latin typeface="Verdana" panose="020B0604030504040204" pitchFamily="34" charset="0"/>
                <a:ea typeface="Verdana" panose="020B0604030504040204" pitchFamily="34" charset="0"/>
              </a:rPr>
              <a:t>رياضي :</a:t>
            </a:r>
            <a:r>
              <a:rPr lang="ar-DZ" b="1" dirty="0" smtClean="0">
                <a:latin typeface="Verdana" panose="020B0604030504040204" pitchFamily="34" charset="0"/>
                <a:ea typeface="Verdana" panose="020B0604030504040204" pitchFamily="34" charset="0"/>
              </a:rPr>
              <a:t> التكيف التقني - </a:t>
            </a:r>
            <a:r>
              <a:rPr lang="ar-DZ" b="1" dirty="0">
                <a:latin typeface="Verdana" panose="020B0604030504040204" pitchFamily="34" charset="0"/>
                <a:ea typeface="Verdana" panose="020B0604030504040204" pitchFamily="34" charset="0"/>
              </a:rPr>
              <a:t>تكتيكي </a:t>
            </a:r>
            <a:r>
              <a:rPr lang="ar-DZ" b="1" dirty="0" smtClean="0">
                <a:latin typeface="Verdana" panose="020B0604030504040204" pitchFamily="34" charset="0"/>
                <a:ea typeface="Verdana" panose="020B0604030504040204" pitchFamily="34" charset="0"/>
              </a:rPr>
              <a:t>يجب </a:t>
            </a:r>
            <a:r>
              <a:rPr lang="ar-DZ" b="1" dirty="0">
                <a:latin typeface="Verdana" panose="020B0604030504040204" pitchFamily="34" charset="0"/>
                <a:ea typeface="Verdana" panose="020B0604030504040204" pitchFamily="34" charset="0"/>
              </a:rPr>
              <a:t>أن </a:t>
            </a:r>
            <a:r>
              <a:rPr lang="ar-DZ" b="1" dirty="0" smtClean="0">
                <a:latin typeface="Verdana" panose="020B0604030504040204" pitchFamily="34" charset="0"/>
                <a:ea typeface="Verdana" panose="020B0604030504040204" pitchFamily="34" charset="0"/>
              </a:rPr>
              <a:t>يؤخذ بعين </a:t>
            </a:r>
            <a:r>
              <a:rPr lang="ar-DZ" b="1" dirty="0">
                <a:latin typeface="Verdana" panose="020B0604030504040204" pitchFamily="34" charset="0"/>
                <a:ea typeface="Verdana" panose="020B0604030504040204" pitchFamily="34" charset="0"/>
              </a:rPr>
              <a:t>الاعتبار عند تخطيط التدريب ، والذي لا يستجيب للنموذجين السابقين.</a:t>
            </a:r>
          </a:p>
          <a:p>
            <a:pPr marL="0" indent="0" algn="ctr">
              <a:buNone/>
            </a:pPr>
            <a:endParaRPr lang="fr-FR" b="1" dirty="0" smtClean="0">
              <a:latin typeface="Verdana" panose="020B0604030504040204" pitchFamily="34" charset="0"/>
              <a:ea typeface="Verdana" panose="020B0604030504040204" pitchFamily="34" charset="0"/>
            </a:endParaRPr>
          </a:p>
          <a:p>
            <a:pPr marL="0" indent="0" algn="ctr">
              <a:buNone/>
            </a:pPr>
            <a:endParaRPr lang="fr-FR"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905252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5652" y="139839"/>
            <a:ext cx="11860695" cy="761310"/>
          </a:xfrm>
        </p:spPr>
        <p:txBody>
          <a:bodyPr>
            <a:noAutofit/>
          </a:bodyPr>
          <a:lstStyle/>
          <a:p>
            <a:r>
              <a:rPr lang="fr-FR" sz="2400" b="1" dirty="0">
                <a:solidFill>
                  <a:srgbClr val="FFFF00"/>
                </a:solidFill>
                <a:latin typeface="Verdana" panose="020B0604030504040204" pitchFamily="34" charset="0"/>
                <a:ea typeface="Verdana" panose="020B0604030504040204" pitchFamily="34" charset="0"/>
              </a:rPr>
              <a:t>Le principe de l’entraînement général et spécifique </a:t>
            </a:r>
            <a:r>
              <a:rPr lang="ar-DZ" sz="2400" b="1" dirty="0" smtClean="0">
                <a:solidFill>
                  <a:srgbClr val="FFFF00"/>
                </a:solidFill>
                <a:latin typeface="Verdana" panose="020B0604030504040204" pitchFamily="34" charset="0"/>
                <a:ea typeface="Verdana" panose="020B0604030504040204" pitchFamily="34" charset="0"/>
              </a:rPr>
              <a:t>مبدأ التدريب العام والخاص - </a:t>
            </a:r>
            <a:endParaRPr lang="fr-FR" sz="24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65652" y="901149"/>
            <a:ext cx="11860695" cy="5758957"/>
          </a:xfrm>
        </p:spPr>
        <p:txBody>
          <a:bodyPr>
            <a:normAutofit/>
          </a:bodyPr>
          <a:lstStyle/>
          <a:p>
            <a:pPr algn="ctr"/>
            <a:r>
              <a:rPr lang="fr-FR" b="1" dirty="0" smtClean="0">
                <a:latin typeface="Verdana" panose="020B0604030504040204" pitchFamily="34" charset="0"/>
                <a:ea typeface="Verdana" panose="020B0604030504040204" pitchFamily="34" charset="0"/>
              </a:rPr>
              <a:t>Ce qui constitue la charge générale, ce sont les exercices très différents de l’activité de compétition. </a:t>
            </a:r>
            <a:endParaRPr lang="ar-DZ" b="1" dirty="0" smtClean="0">
              <a:latin typeface="Verdana" panose="020B0604030504040204" pitchFamily="34" charset="0"/>
              <a:ea typeface="Verdana" panose="020B0604030504040204" pitchFamily="34" charset="0"/>
            </a:endParaRPr>
          </a:p>
          <a:p>
            <a:pPr algn="ctr"/>
            <a:r>
              <a:rPr lang="fr-FR" b="1" dirty="0" smtClean="0">
                <a:latin typeface="Verdana" panose="020B0604030504040204" pitchFamily="34" charset="0"/>
                <a:ea typeface="Verdana" panose="020B0604030504040204" pitchFamily="34" charset="0"/>
              </a:rPr>
              <a:t>Ceux qui s’en rapproche beaucoup, constituent la charge spécifique </a:t>
            </a:r>
            <a:r>
              <a:rPr lang="fr-FR" b="1" dirty="0">
                <a:latin typeface="Verdana" panose="020B0604030504040204" pitchFamily="34" charset="0"/>
                <a:ea typeface="Verdana" panose="020B0604030504040204" pitchFamily="34" charset="0"/>
              </a:rPr>
              <a:t>.</a:t>
            </a:r>
            <a:endParaRPr lang="ar-DZ" b="1" dirty="0" smtClean="0">
              <a:latin typeface="Verdana" panose="020B0604030504040204" pitchFamily="34" charset="0"/>
              <a:ea typeface="Verdana" panose="020B0604030504040204" pitchFamily="34" charset="0"/>
            </a:endParaRPr>
          </a:p>
          <a:p>
            <a:pPr algn="ctr"/>
            <a:r>
              <a:rPr lang="fr-FR" b="1" dirty="0" smtClean="0">
                <a:latin typeface="Verdana" panose="020B0604030504040204" pitchFamily="34" charset="0"/>
                <a:ea typeface="Verdana" panose="020B0604030504040204" pitchFamily="34" charset="0"/>
              </a:rPr>
              <a:t>Dans une saison ou une carrière plus en va vers un niveau d’expertise élevé et plus la part de la charge spécifique sera importante. </a:t>
            </a:r>
            <a:endParaRPr lang="ar-DZ" b="1" dirty="0" smtClean="0">
              <a:latin typeface="Verdana" panose="020B0604030504040204" pitchFamily="34" charset="0"/>
              <a:ea typeface="Verdana" panose="020B0604030504040204" pitchFamily="34" charset="0"/>
            </a:endParaRPr>
          </a:p>
          <a:p>
            <a:pPr algn="ctr"/>
            <a:r>
              <a:rPr lang="fr-FR" b="1" dirty="0" smtClean="0">
                <a:latin typeface="Verdana" panose="020B0604030504040204" pitchFamily="34" charset="0"/>
                <a:ea typeface="Verdana" panose="020B0604030504040204" pitchFamily="34" charset="0"/>
              </a:rPr>
              <a:t>Les effets de l’entraînement sont directement liés aux exigences de la tâche. Pour courir vite, il faut s’entraîner à courir vite… Ce que l’on fait à l’entraînement (muscles sollicités, durée et intensité des efforts, amplitude des mouvements) doit correspondre étroitement à ce qui se passe en compétition.</a:t>
            </a:r>
            <a:endParaRPr lang="ar-DZ" b="1" dirty="0" smtClean="0">
              <a:latin typeface="Verdana" panose="020B0604030504040204" pitchFamily="34" charset="0"/>
              <a:ea typeface="Verdana" panose="020B0604030504040204" pitchFamily="34" charset="0"/>
            </a:endParaRPr>
          </a:p>
          <a:p>
            <a:pPr algn="ctr" rtl="1"/>
            <a:r>
              <a:rPr lang="ar-DZ" b="1" dirty="0">
                <a:latin typeface="Verdana" panose="020B0604030504040204" pitchFamily="34" charset="0"/>
                <a:ea typeface="Verdana" panose="020B0604030504040204" pitchFamily="34" charset="0"/>
              </a:rPr>
              <a:t>ما يشكل </a:t>
            </a:r>
            <a:r>
              <a:rPr lang="ar-DZ" b="1" dirty="0" smtClean="0">
                <a:latin typeface="Verdana" panose="020B0604030504040204" pitchFamily="34" charset="0"/>
                <a:ea typeface="Verdana" panose="020B0604030504040204" pitchFamily="34" charset="0"/>
              </a:rPr>
              <a:t>الحمل </a:t>
            </a:r>
            <a:r>
              <a:rPr lang="ar-DZ" b="1" dirty="0">
                <a:latin typeface="Verdana" panose="020B0604030504040204" pitchFamily="34" charset="0"/>
                <a:ea typeface="Verdana" panose="020B0604030504040204" pitchFamily="34" charset="0"/>
              </a:rPr>
              <a:t>العام هي </a:t>
            </a:r>
            <a:r>
              <a:rPr lang="ar-DZ" b="1" dirty="0" smtClean="0">
                <a:latin typeface="Verdana" panose="020B0604030504040204" pitchFamily="34" charset="0"/>
                <a:ea typeface="Verdana" panose="020B0604030504040204" pitchFamily="34" charset="0"/>
              </a:rPr>
              <a:t>تدريبات </a:t>
            </a:r>
            <a:r>
              <a:rPr lang="ar-DZ" b="1" dirty="0">
                <a:latin typeface="Verdana" panose="020B0604030504040204" pitchFamily="34" charset="0"/>
                <a:ea typeface="Verdana" panose="020B0604030504040204" pitchFamily="34" charset="0"/>
              </a:rPr>
              <a:t>تختلف اختلافًا كبيرًا عن </a:t>
            </a:r>
            <a:r>
              <a:rPr lang="ar-DZ" b="1" dirty="0" smtClean="0">
                <a:latin typeface="Verdana" panose="020B0604030504040204" pitchFamily="34" charset="0"/>
                <a:ea typeface="Verdana" panose="020B0604030504040204" pitchFamily="34" charset="0"/>
              </a:rPr>
              <a:t>النشاط أثناء المنافسة.</a:t>
            </a:r>
          </a:p>
          <a:p>
            <a:pPr algn="ctr" rtl="1"/>
            <a:r>
              <a:rPr lang="ar-DZ" b="1" dirty="0" smtClean="0">
                <a:latin typeface="Verdana" panose="020B0604030504040204" pitchFamily="34" charset="0"/>
                <a:ea typeface="Verdana" panose="020B0604030504040204" pitchFamily="34" charset="0"/>
              </a:rPr>
              <a:t>الحمولات التدريبية الخاصة هي الأقرب بكثير من المنافسة.</a:t>
            </a:r>
          </a:p>
          <a:p>
            <a:pPr algn="ctr" rtl="1"/>
            <a:r>
              <a:rPr lang="ar-DZ" b="1" dirty="0" smtClean="0">
                <a:latin typeface="Verdana" panose="020B0604030504040204" pitchFamily="34" charset="0"/>
                <a:ea typeface="Verdana" panose="020B0604030504040204" pitchFamily="34" charset="0"/>
              </a:rPr>
              <a:t>خلال الموسم </a:t>
            </a:r>
            <a:r>
              <a:rPr lang="ar-DZ" b="1" dirty="0">
                <a:latin typeface="Verdana" panose="020B0604030504040204" pitchFamily="34" charset="0"/>
                <a:ea typeface="Verdana" panose="020B0604030504040204" pitchFamily="34" charset="0"/>
              </a:rPr>
              <a:t>أو </a:t>
            </a:r>
            <a:r>
              <a:rPr lang="ar-DZ" b="1" dirty="0" smtClean="0">
                <a:latin typeface="Verdana" panose="020B0604030504040204" pitchFamily="34" charset="0"/>
                <a:ea typeface="Verdana" panose="020B0604030504040204" pitchFamily="34" charset="0"/>
              </a:rPr>
              <a:t>المسيرة الرياضية </a:t>
            </a:r>
            <a:r>
              <a:rPr lang="ar-DZ" b="1" dirty="0">
                <a:latin typeface="Verdana" panose="020B0604030504040204" pitchFamily="34" charset="0"/>
                <a:ea typeface="Verdana" panose="020B0604030504040204" pitchFamily="34" charset="0"/>
              </a:rPr>
              <a:t>، كلما ارتفع مستوى الخبرة ، </a:t>
            </a:r>
            <a:r>
              <a:rPr lang="ar-DZ" b="1" dirty="0" smtClean="0">
                <a:latin typeface="Verdana" panose="020B0604030504040204" pitchFamily="34" charset="0"/>
                <a:ea typeface="Verdana" panose="020B0604030504040204" pitchFamily="34" charset="0"/>
              </a:rPr>
              <a:t>زاد مقدار الحمل </a:t>
            </a:r>
            <a:r>
              <a:rPr lang="ar-DZ" b="1" dirty="0">
                <a:latin typeface="Verdana" panose="020B0604030504040204" pitchFamily="34" charset="0"/>
                <a:ea typeface="Verdana" panose="020B0604030504040204" pitchFamily="34" charset="0"/>
              </a:rPr>
              <a:t>الخاص</a:t>
            </a:r>
            <a:r>
              <a:rPr lang="ar-DZ" b="1" dirty="0" smtClean="0">
                <a:latin typeface="Verdana" panose="020B0604030504040204" pitchFamily="34" charset="0"/>
                <a:ea typeface="Verdana" panose="020B0604030504040204" pitchFamily="34" charset="0"/>
              </a:rPr>
              <a:t>.</a:t>
            </a:r>
          </a:p>
          <a:p>
            <a:pPr algn="ctr" rtl="1"/>
            <a:r>
              <a:rPr lang="ar-DZ" b="1" dirty="0" smtClean="0">
                <a:latin typeface="Verdana" panose="020B0604030504040204" pitchFamily="34" charset="0"/>
                <a:ea typeface="Verdana" panose="020B0604030504040204" pitchFamily="34" charset="0"/>
              </a:rPr>
              <a:t> </a:t>
            </a:r>
            <a:r>
              <a:rPr lang="ar-DZ" b="1" dirty="0">
                <a:latin typeface="Verdana" panose="020B0604030504040204" pitchFamily="34" charset="0"/>
                <a:ea typeface="Verdana" panose="020B0604030504040204" pitchFamily="34" charset="0"/>
              </a:rPr>
              <a:t>ترتبط تأثيرات التدريب ارتباطًا مباشرًا بمتطلبات </a:t>
            </a:r>
            <a:r>
              <a:rPr lang="ar-DZ" b="1" dirty="0" smtClean="0">
                <a:latin typeface="Verdana" panose="020B0604030504040204" pitchFamily="34" charset="0"/>
                <a:ea typeface="Verdana" panose="020B0604030504040204" pitchFamily="34" charset="0"/>
              </a:rPr>
              <a:t>المهام الرياضية. لكي تجري </a:t>
            </a:r>
            <a:r>
              <a:rPr lang="ar-DZ" b="1" dirty="0">
                <a:latin typeface="Verdana" panose="020B0604030504040204" pitchFamily="34" charset="0"/>
                <a:ea typeface="Verdana" panose="020B0604030504040204" pitchFamily="34" charset="0"/>
              </a:rPr>
              <a:t>بسرعة ، عليك أن تتدرب على الجري بسرعة ... ما تفعله في التدريب (العضلات المستخدمة ، ومدة الجهد وشدة الجهد ، ومدى الحركة) يجب أن يتوافق بشكل وثيق مع ما يحدث في المنافسة.</a:t>
            </a:r>
          </a:p>
          <a:p>
            <a:pPr algn="ctr" rtl="1"/>
            <a:endParaRPr lang="ar-DZ" b="1" dirty="0" smtClean="0">
              <a:latin typeface="Verdana" panose="020B0604030504040204" pitchFamily="34" charset="0"/>
              <a:ea typeface="Verdana" panose="020B0604030504040204" pitchFamily="34" charset="0"/>
            </a:endParaRPr>
          </a:p>
          <a:p>
            <a:pPr algn="ctr" rtl="1"/>
            <a:endParaRPr lang="ar-DZ" b="1" dirty="0" smtClean="0">
              <a:latin typeface="Verdana" panose="020B0604030504040204" pitchFamily="34" charset="0"/>
              <a:ea typeface="Verdana" panose="020B0604030504040204" pitchFamily="34" charset="0"/>
            </a:endParaRPr>
          </a:p>
          <a:p>
            <a:pPr algn="ctr" rtl="1"/>
            <a:endParaRPr lang="ar-DZ" b="1" dirty="0" smtClean="0">
              <a:latin typeface="Verdana" panose="020B0604030504040204" pitchFamily="34" charset="0"/>
              <a:ea typeface="Verdana" panose="020B0604030504040204" pitchFamily="34" charset="0"/>
            </a:endParaRPr>
          </a:p>
          <a:p>
            <a:pPr algn="ctr" rtl="1"/>
            <a:endParaRPr lang="fr-FR" b="1" dirty="0" smtClean="0">
              <a:latin typeface="Verdana" panose="020B0604030504040204" pitchFamily="34" charset="0"/>
              <a:ea typeface="Verdana" panose="020B0604030504040204" pitchFamily="34" charset="0"/>
            </a:endParaRPr>
          </a:p>
          <a:p>
            <a:pPr algn="ctr" rtl="1"/>
            <a:endParaRPr lang="fr-FR" b="1" dirty="0" smtClean="0">
              <a:latin typeface="Verdana" panose="020B0604030504040204" pitchFamily="34" charset="0"/>
              <a:ea typeface="Verdana" panose="020B0604030504040204" pitchFamily="34" charset="0"/>
            </a:endParaRPr>
          </a:p>
          <a:p>
            <a:pPr algn="ctr"/>
            <a:endParaRPr lang="fr-FR"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1603046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06099"/>
            <a:ext cx="12192000" cy="681797"/>
          </a:xfrm>
        </p:spPr>
        <p:txBody>
          <a:bodyPr>
            <a:noAutofit/>
          </a:bodyPr>
          <a:lstStyle/>
          <a:p>
            <a:pPr algn="ctr"/>
            <a:r>
              <a:rPr lang="fr-FR" sz="2000" b="1" dirty="0">
                <a:solidFill>
                  <a:srgbClr val="FFFF00"/>
                </a:solidFill>
                <a:latin typeface="Verdana" panose="020B0604030504040204" pitchFamily="34" charset="0"/>
                <a:ea typeface="Verdana" panose="020B0604030504040204" pitchFamily="34" charset="0"/>
              </a:rPr>
              <a:t>Le principe de surcompensation et de la </a:t>
            </a:r>
            <a:r>
              <a:rPr lang="fr-FR" sz="2000" b="1" dirty="0" smtClean="0">
                <a:solidFill>
                  <a:srgbClr val="FFFF00"/>
                </a:solidFill>
                <a:latin typeface="Verdana" panose="020B0604030504040204" pitchFamily="34" charset="0"/>
                <a:ea typeface="Verdana" panose="020B0604030504040204" pitchFamily="34" charset="0"/>
              </a:rPr>
              <a:t>surcharge</a:t>
            </a:r>
            <a:r>
              <a:rPr lang="ar-DZ" sz="2000" b="1" dirty="0">
                <a:solidFill>
                  <a:srgbClr val="FFFF00"/>
                </a:solidFill>
                <a:latin typeface="Verdana" panose="020B0604030504040204" pitchFamily="34" charset="0"/>
                <a:ea typeface="Verdana" panose="020B0604030504040204" pitchFamily="34" charset="0"/>
              </a:rPr>
              <a:t>مبدأ التعويض الزائد والحمل </a:t>
            </a:r>
            <a:r>
              <a:rPr lang="ar-DZ" sz="2000" b="1" dirty="0" smtClean="0">
                <a:solidFill>
                  <a:srgbClr val="FFFF00"/>
                </a:solidFill>
                <a:latin typeface="Verdana" panose="020B0604030504040204" pitchFamily="34" charset="0"/>
                <a:ea typeface="Verdana" panose="020B0604030504040204" pitchFamily="34" charset="0"/>
              </a:rPr>
              <a:t>الزائد - </a:t>
            </a:r>
            <a:endParaRPr lang="fr-FR" sz="20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228600" y="887896"/>
            <a:ext cx="11734799" cy="5840450"/>
          </a:xfrm>
        </p:spPr>
        <p:txBody>
          <a:bodyPr>
            <a:normAutofit lnSpcReduction="10000"/>
          </a:bodyPr>
          <a:lstStyle/>
          <a:p>
            <a:pPr algn="ctr"/>
            <a:r>
              <a:rPr lang="fr-FR" b="1" dirty="0" smtClean="0">
                <a:latin typeface="Verdana" panose="020B0604030504040204" pitchFamily="34" charset="0"/>
                <a:ea typeface="Verdana" panose="020B0604030504040204" pitchFamily="34" charset="0"/>
              </a:rPr>
              <a:t>La surcompensation est une réaction naturelle de l’organisme qui après un effort et un temps de repos récupère plus que ce qu’il possède à l’origine (il régénère et dépasse le niveau de départ). </a:t>
            </a:r>
            <a:endParaRPr lang="ar-DZ" b="1" dirty="0" smtClean="0">
              <a:latin typeface="Verdana" panose="020B0604030504040204" pitchFamily="34" charset="0"/>
              <a:ea typeface="Verdana" panose="020B0604030504040204" pitchFamily="34" charset="0"/>
            </a:endParaRPr>
          </a:p>
          <a:p>
            <a:pPr algn="ctr"/>
            <a:r>
              <a:rPr lang="fr-FR" b="1" dirty="0" smtClean="0">
                <a:latin typeface="Verdana" panose="020B0604030504040204" pitchFamily="34" charset="0"/>
                <a:ea typeface="Verdana" panose="020B0604030504040204" pitchFamily="34" charset="0"/>
              </a:rPr>
              <a:t>Pour entraîner une amélioration, la charge d’entraînement doit être suffisante pour engendrer un certain niveau de fatigue. Par exemple, une personne qui soulève des poids qu’elle trouve légers n’améliorera pas sa force. Elle doit avoir de la difficulté à réaliser les dernières répétitions de chaque série si elle veut progresser. </a:t>
            </a:r>
            <a:endParaRPr lang="ar-DZ" b="1" dirty="0" smtClean="0">
              <a:latin typeface="Verdana" panose="020B0604030504040204" pitchFamily="34" charset="0"/>
              <a:ea typeface="Verdana" panose="020B0604030504040204" pitchFamily="34" charset="0"/>
            </a:endParaRPr>
          </a:p>
          <a:p>
            <a:pPr algn="ctr"/>
            <a:r>
              <a:rPr lang="fr-FR" b="1" dirty="0" smtClean="0">
                <a:latin typeface="Verdana" panose="020B0604030504040204" pitchFamily="34" charset="0"/>
                <a:ea typeface="Verdana" panose="020B0604030504040204" pitchFamily="34" charset="0"/>
              </a:rPr>
              <a:t>Après une séance difficile, un entraînement à la limite de ses capacités, l’athlète va récupérer et devenir plus fort, plus endurant, dans le but d’être capable de répondre à cette exigence si elle se représente. </a:t>
            </a:r>
            <a:endParaRPr lang="ar-DZ" b="1" dirty="0" smtClean="0">
              <a:latin typeface="Verdana" panose="020B0604030504040204" pitchFamily="34" charset="0"/>
              <a:ea typeface="Verdana" panose="020B0604030504040204" pitchFamily="34" charset="0"/>
            </a:endParaRPr>
          </a:p>
          <a:p>
            <a:pPr algn="ctr"/>
            <a:r>
              <a:rPr lang="fr-FR" b="1" dirty="0" smtClean="0">
                <a:latin typeface="Verdana" panose="020B0604030504040204" pitchFamily="34" charset="0"/>
                <a:ea typeface="Verdana" panose="020B0604030504040204" pitchFamily="34" charset="0"/>
              </a:rPr>
              <a:t>C’est la répétition de ce processus qui entraîne une progression.</a:t>
            </a:r>
            <a:endParaRPr lang="ar-DZ" b="1" dirty="0" smtClean="0">
              <a:latin typeface="Verdana" panose="020B0604030504040204" pitchFamily="34" charset="0"/>
              <a:ea typeface="Verdana" panose="020B0604030504040204" pitchFamily="34" charset="0"/>
            </a:endParaRPr>
          </a:p>
          <a:p>
            <a:pPr algn="ctr"/>
            <a:r>
              <a:rPr lang="fr-FR" b="1" dirty="0" smtClean="0">
                <a:latin typeface="Verdana" panose="020B0604030504040204" pitchFamily="34" charset="0"/>
                <a:ea typeface="Verdana" panose="020B0604030504040204" pitchFamily="34" charset="0"/>
              </a:rPr>
              <a:t> Ainsi dés que l’athlète commence à s’adapter à une charge, il faut le déstabiliser, le sortir à nouveau de sa zone de confort pour qu’il puisse continuer à s’améliorer. </a:t>
            </a:r>
            <a:endParaRPr lang="ar-DZ" b="1" dirty="0" smtClean="0">
              <a:latin typeface="Verdana" panose="020B0604030504040204" pitchFamily="34" charset="0"/>
              <a:ea typeface="Verdana" panose="020B0604030504040204" pitchFamily="34" charset="0"/>
            </a:endParaRPr>
          </a:p>
          <a:p>
            <a:pPr algn="ctr"/>
            <a:r>
              <a:rPr lang="fr-FR" b="1" dirty="0" smtClean="0">
                <a:latin typeface="Verdana" panose="020B0604030504040204" pitchFamily="34" charset="0"/>
                <a:ea typeface="Verdana" panose="020B0604030504040204" pitchFamily="34" charset="0"/>
              </a:rPr>
              <a:t>Les capacités du sportif à fournir un travail musculaire se trouvent ainsi augmentées.</a:t>
            </a:r>
            <a:endParaRPr lang="fr-FR"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21445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2831" y="160409"/>
            <a:ext cx="12069170" cy="781287"/>
          </a:xfrm>
        </p:spPr>
        <p:txBody>
          <a:bodyPr>
            <a:noAutofit/>
          </a:bodyPr>
          <a:lstStyle/>
          <a:p>
            <a:pPr algn="ctr"/>
            <a:r>
              <a:rPr lang="fr-FR" sz="2400" b="1" dirty="0" smtClean="0">
                <a:solidFill>
                  <a:srgbClr val="FFFF00"/>
                </a:solidFill>
                <a:latin typeface="Verdana" panose="020B0604030504040204" pitchFamily="34" charset="0"/>
                <a:ea typeface="Verdana" panose="020B0604030504040204" pitchFamily="34" charset="0"/>
              </a:rPr>
              <a:t>les </a:t>
            </a:r>
            <a:r>
              <a:rPr lang="fr-FR" sz="2400" b="1" dirty="0">
                <a:solidFill>
                  <a:srgbClr val="FFFF00"/>
                </a:solidFill>
                <a:latin typeface="Verdana" panose="020B0604030504040204" pitchFamily="34" charset="0"/>
                <a:ea typeface="Verdana" panose="020B0604030504040204" pitchFamily="34" charset="0"/>
              </a:rPr>
              <a:t>facteurs déterminant l’efficacité de l’entraînement </a:t>
            </a:r>
            <a:r>
              <a:rPr lang="fr-FR" sz="2400" b="1" dirty="0" smtClean="0">
                <a:solidFill>
                  <a:srgbClr val="FFFF00"/>
                </a:solidFill>
                <a:latin typeface="Verdana" panose="020B0604030504040204" pitchFamily="34" charset="0"/>
                <a:ea typeface="Verdana" panose="020B0604030504040204" pitchFamily="34" charset="0"/>
              </a:rPr>
              <a:t>sportif</a:t>
            </a:r>
            <a:endParaRPr lang="fr-FR" sz="24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22830" y="1102292"/>
            <a:ext cx="11914495" cy="5475929"/>
          </a:xfrm>
        </p:spPr>
        <p:txBody>
          <a:bodyPr>
            <a:normAutofit/>
          </a:bodyPr>
          <a:lstStyle/>
          <a:p>
            <a:pPr marL="742950" indent="-742950" algn="ctr">
              <a:buFont typeface="+mj-lt"/>
              <a:buAutoNum type="arabicPeriod"/>
            </a:pPr>
            <a:r>
              <a:rPr lang="fr-FR" sz="3600" b="1" dirty="0">
                <a:latin typeface="Verdana" panose="020B0604030504040204" pitchFamily="34" charset="0"/>
                <a:ea typeface="Verdana" panose="020B0604030504040204" pitchFamily="34" charset="0"/>
              </a:rPr>
              <a:t>Niveau </a:t>
            </a:r>
            <a:r>
              <a:rPr lang="fr-FR" sz="3600" b="1" dirty="0" smtClean="0">
                <a:latin typeface="Verdana" panose="020B0604030504040204" pitchFamily="34" charset="0"/>
                <a:ea typeface="Verdana" panose="020B0604030504040204" pitchFamily="34" charset="0"/>
              </a:rPr>
              <a:t>de</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Connaissance de</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L’entraîneur</a:t>
            </a:r>
            <a:endParaRPr lang="ar-DZ" sz="3600" b="1" dirty="0" smtClean="0">
              <a:latin typeface="Verdana" panose="020B0604030504040204" pitchFamily="34" charset="0"/>
              <a:ea typeface="Verdana" panose="020B0604030504040204" pitchFamily="34" charset="0"/>
            </a:endParaRPr>
          </a:p>
          <a:p>
            <a:pPr marL="742950" indent="-742950" algn="ctr">
              <a:buFont typeface="+mj-lt"/>
              <a:buAutoNum type="arabicPeriod"/>
            </a:pPr>
            <a:r>
              <a:rPr lang="fr-FR" sz="3600" b="1" dirty="0" smtClean="0">
                <a:latin typeface="Verdana" panose="020B0604030504040204" pitchFamily="34" charset="0"/>
                <a:ea typeface="Verdana" panose="020B0604030504040204" pitchFamily="34" charset="0"/>
              </a:rPr>
              <a:t>Organisation</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du processus</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D’entraînement</a:t>
            </a:r>
            <a:endParaRPr lang="fr-FR" sz="3600" b="1" dirty="0">
              <a:latin typeface="Verdana" panose="020B0604030504040204" pitchFamily="34" charset="0"/>
              <a:ea typeface="Verdana" panose="020B0604030504040204" pitchFamily="34" charset="0"/>
            </a:endParaRPr>
          </a:p>
          <a:p>
            <a:pPr marL="742950" indent="-742950" algn="ctr">
              <a:buFont typeface="+mj-lt"/>
              <a:buAutoNum type="arabicPeriod"/>
            </a:pPr>
            <a:r>
              <a:rPr lang="fr-FR" sz="3600" b="1" dirty="0" smtClean="0">
                <a:latin typeface="Verdana" panose="020B0604030504040204" pitchFamily="34" charset="0"/>
                <a:ea typeface="Verdana" panose="020B0604030504040204" pitchFamily="34" charset="0"/>
              </a:rPr>
              <a:t>Suivi</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médical</a:t>
            </a:r>
            <a:endParaRPr lang="fr-FR" sz="3600" b="1" dirty="0">
              <a:latin typeface="Verdana" panose="020B0604030504040204" pitchFamily="34" charset="0"/>
              <a:ea typeface="Verdana" panose="020B0604030504040204" pitchFamily="34" charset="0"/>
            </a:endParaRPr>
          </a:p>
          <a:p>
            <a:pPr marL="742950" indent="-742950" algn="ctr">
              <a:buFont typeface="+mj-lt"/>
              <a:buAutoNum type="arabicPeriod"/>
            </a:pPr>
            <a:r>
              <a:rPr lang="fr-FR" sz="3600" b="1" dirty="0">
                <a:latin typeface="Verdana" panose="020B0604030504040204" pitchFamily="34" charset="0"/>
                <a:ea typeface="Verdana" panose="020B0604030504040204" pitchFamily="34" charset="0"/>
              </a:rPr>
              <a:t>Système </a:t>
            </a:r>
            <a:r>
              <a:rPr lang="fr-FR" sz="3600" b="1" dirty="0" smtClean="0">
                <a:latin typeface="Verdana" panose="020B0604030504040204" pitchFamily="34" charset="0"/>
                <a:ea typeface="Verdana" panose="020B0604030504040204" pitchFamily="34" charset="0"/>
              </a:rPr>
              <a:t>de</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compétition</a:t>
            </a:r>
            <a:endParaRPr lang="fr-FR" sz="3600" b="1" dirty="0">
              <a:latin typeface="Verdana" panose="020B0604030504040204" pitchFamily="34" charset="0"/>
              <a:ea typeface="Verdana" panose="020B0604030504040204" pitchFamily="34" charset="0"/>
            </a:endParaRPr>
          </a:p>
          <a:p>
            <a:pPr marL="742950" indent="-742950" algn="ctr">
              <a:buFont typeface="+mj-lt"/>
              <a:buAutoNum type="arabicPeriod"/>
            </a:pPr>
            <a:r>
              <a:rPr lang="fr-FR" sz="3600" b="1" dirty="0" smtClean="0">
                <a:latin typeface="Verdana" panose="020B0604030504040204" pitchFamily="34" charset="0"/>
                <a:ea typeface="Verdana" panose="020B0604030504040204" pitchFamily="34" charset="0"/>
              </a:rPr>
              <a:t>Suivi</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Scientifique</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de </a:t>
            </a:r>
            <a:r>
              <a:rPr lang="fr-FR" sz="3600" b="1" dirty="0">
                <a:latin typeface="Verdana" panose="020B0604030504040204" pitchFamily="34" charset="0"/>
                <a:ea typeface="Verdana" panose="020B0604030504040204" pitchFamily="34" charset="0"/>
              </a:rPr>
              <a:t>la </a:t>
            </a:r>
            <a:r>
              <a:rPr lang="fr-FR" sz="3600" b="1" dirty="0" smtClean="0">
                <a:latin typeface="Verdana" panose="020B0604030504040204" pitchFamily="34" charset="0"/>
                <a:ea typeface="Verdana" panose="020B0604030504040204" pitchFamily="34" charset="0"/>
              </a:rPr>
              <a:t>préparation</a:t>
            </a:r>
            <a:endParaRPr lang="fr-FR" sz="3600" b="1" dirty="0">
              <a:latin typeface="Verdana" panose="020B0604030504040204" pitchFamily="34" charset="0"/>
              <a:ea typeface="Verdana" panose="020B0604030504040204" pitchFamily="34" charset="0"/>
            </a:endParaRPr>
          </a:p>
          <a:p>
            <a:pPr marL="742950" indent="-742950" algn="ctr">
              <a:buFont typeface="+mj-lt"/>
              <a:buAutoNum type="arabicPeriod"/>
            </a:pPr>
            <a:r>
              <a:rPr lang="fr-FR" sz="3600" b="1" dirty="0" smtClean="0">
                <a:latin typeface="Verdana" panose="020B0604030504040204" pitchFamily="34" charset="0"/>
                <a:ea typeface="Verdana" panose="020B0604030504040204" pitchFamily="34" charset="0"/>
              </a:rPr>
              <a:t>Condition</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matérielles</a:t>
            </a:r>
            <a:endParaRPr lang="fr-FR" sz="3600" b="1" dirty="0">
              <a:latin typeface="Verdana" panose="020B0604030504040204" pitchFamily="34" charset="0"/>
              <a:ea typeface="Verdana" panose="020B0604030504040204" pitchFamily="34" charset="0"/>
            </a:endParaRPr>
          </a:p>
          <a:p>
            <a:pPr marL="742950" indent="-742950" algn="ctr">
              <a:buFont typeface="+mj-lt"/>
              <a:buAutoNum type="arabicPeriod"/>
            </a:pPr>
            <a:r>
              <a:rPr lang="fr-FR" sz="3600" b="1" dirty="0" smtClean="0">
                <a:latin typeface="Verdana" panose="020B0604030504040204" pitchFamily="34" charset="0"/>
                <a:ea typeface="Verdana" panose="020B0604030504040204" pitchFamily="34" charset="0"/>
              </a:rPr>
              <a:t>Condition</a:t>
            </a:r>
            <a:r>
              <a:rPr lang="ar-DZ" sz="3600" b="1" dirty="0" smtClean="0">
                <a:latin typeface="Verdana" panose="020B0604030504040204" pitchFamily="34" charset="0"/>
                <a:ea typeface="Verdana" panose="020B0604030504040204" pitchFamily="34" charset="0"/>
              </a:rPr>
              <a:t> </a:t>
            </a:r>
            <a:r>
              <a:rPr lang="fr-FR" sz="3600" b="1" dirty="0" smtClean="0">
                <a:latin typeface="Verdana" panose="020B0604030504040204" pitchFamily="34" charset="0"/>
                <a:ea typeface="Verdana" panose="020B0604030504040204" pitchFamily="34" charset="0"/>
              </a:rPr>
              <a:t>de vie</a:t>
            </a:r>
            <a:endParaRPr lang="fr-FR" sz="36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54137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6477" y="706320"/>
            <a:ext cx="11327641" cy="699400"/>
          </a:xfrm>
        </p:spPr>
        <p:txBody>
          <a:bodyPr>
            <a:normAutofit fontScale="90000"/>
          </a:bodyPr>
          <a:lstStyle/>
          <a:p>
            <a:pPr algn="ctr"/>
            <a:r>
              <a:rPr lang="fr-FR" b="1" dirty="0" smtClean="0">
                <a:solidFill>
                  <a:schemeClr val="tx1"/>
                </a:solidFill>
                <a:latin typeface="Verdana" panose="020B0604030504040204" pitchFamily="34" charset="0"/>
                <a:ea typeface="Verdana" panose="020B0604030504040204" pitchFamily="34" charset="0"/>
              </a:rPr>
              <a:t>4- Le contenu de l’entraînement sportif</a:t>
            </a:r>
            <a:endParaRPr lang="fr-FR" b="1" dirty="0">
              <a:solidFill>
                <a:schemeClr val="tx1"/>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36477" y="1815152"/>
            <a:ext cx="11900847" cy="4189863"/>
          </a:xfrm>
        </p:spPr>
        <p:txBody>
          <a:bodyPr>
            <a:normAutofit/>
          </a:bodyPr>
          <a:lstStyle/>
          <a:p>
            <a:pPr algn="ctr">
              <a:lnSpc>
                <a:spcPct val="150000"/>
              </a:lnSpc>
            </a:pPr>
            <a:r>
              <a:rPr lang="fr-FR" sz="4000" b="1" dirty="0" smtClean="0">
                <a:solidFill>
                  <a:srgbClr val="00B050"/>
                </a:solidFill>
                <a:latin typeface="Verdana" panose="020B0604030504040204" pitchFamily="34" charset="0"/>
                <a:ea typeface="Verdana" panose="020B0604030504040204" pitchFamily="34" charset="0"/>
              </a:rPr>
              <a:t>Exercices de développement général</a:t>
            </a:r>
            <a:r>
              <a:rPr lang="fr-FR" sz="4000" b="1" dirty="0" smtClean="0">
                <a:latin typeface="Verdana" panose="020B0604030504040204" pitchFamily="34" charset="0"/>
                <a:ea typeface="Verdana" panose="020B0604030504040204" pitchFamily="34" charset="0"/>
              </a:rPr>
              <a:t> </a:t>
            </a:r>
          </a:p>
          <a:p>
            <a:pPr algn="ctr">
              <a:lnSpc>
                <a:spcPct val="150000"/>
              </a:lnSpc>
            </a:pPr>
            <a:r>
              <a:rPr lang="fr-FR" sz="4000" b="1" dirty="0" smtClean="0">
                <a:solidFill>
                  <a:srgbClr val="FFC000"/>
                </a:solidFill>
                <a:latin typeface="Verdana" panose="020B0604030504040204" pitchFamily="34" charset="0"/>
                <a:ea typeface="Verdana" panose="020B0604030504040204" pitchFamily="34" charset="0"/>
              </a:rPr>
              <a:t>Exercices de développement spécifique </a:t>
            </a:r>
            <a:endParaRPr lang="fr-FR" sz="4000" b="1" dirty="0" smtClean="0">
              <a:latin typeface="Verdana" panose="020B0604030504040204" pitchFamily="34" charset="0"/>
              <a:ea typeface="Verdana" panose="020B0604030504040204" pitchFamily="34" charset="0"/>
            </a:endParaRPr>
          </a:p>
          <a:p>
            <a:pPr algn="ctr">
              <a:lnSpc>
                <a:spcPct val="150000"/>
              </a:lnSpc>
            </a:pPr>
            <a:r>
              <a:rPr lang="fr-FR" sz="4000" b="1" dirty="0" smtClean="0">
                <a:solidFill>
                  <a:srgbClr val="FF0000"/>
                </a:solidFill>
                <a:latin typeface="Verdana" panose="020B0604030504040204" pitchFamily="34" charset="0"/>
                <a:ea typeface="Verdana" panose="020B0604030504040204" pitchFamily="34" charset="0"/>
              </a:rPr>
              <a:t>Exercices de compétition</a:t>
            </a:r>
            <a:endParaRPr lang="fr-FR" sz="4000" b="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1375787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1982734" cy="6741994"/>
          </a:xfrm>
        </p:spPr>
        <p:txBody>
          <a:bodyPr>
            <a:noAutofit/>
          </a:bodyPr>
          <a:lstStyle/>
          <a:p>
            <a:pPr algn="ctr"/>
            <a:r>
              <a:rPr lang="fr-FR" sz="2400" b="1" dirty="0" smtClean="0">
                <a:solidFill>
                  <a:srgbClr val="92D050"/>
                </a:solidFill>
                <a:latin typeface="Verdana" panose="020B0604030504040204" pitchFamily="34" charset="0"/>
                <a:ea typeface="Verdana" panose="020B0604030504040204" pitchFamily="34" charset="0"/>
              </a:rPr>
              <a:t>Les exercices de développement général: </a:t>
            </a:r>
          </a:p>
          <a:p>
            <a:pPr algn="ctr"/>
            <a:r>
              <a:rPr lang="fr-FR" sz="2400" b="1" dirty="0" smtClean="0">
                <a:latin typeface="Verdana" panose="020B0604030504040204" pitchFamily="34" charset="0"/>
                <a:ea typeface="Verdana" panose="020B0604030504040204" pitchFamily="34" charset="0"/>
              </a:rPr>
              <a:t>Ils ont pour but de créer une large base pour la spécialisation progressive qui va suivre. Ils visent l’amélioration des facteurs physiques et psychologiques de la performance ainsi que les aptitudes techniques généraux.</a:t>
            </a:r>
          </a:p>
          <a:p>
            <a:pPr algn="ctr"/>
            <a:r>
              <a:rPr lang="fr-FR" sz="2400" b="1" dirty="0" smtClean="0">
                <a:solidFill>
                  <a:srgbClr val="FFC000"/>
                </a:solidFill>
                <a:latin typeface="Verdana" panose="020B0604030504040204" pitchFamily="34" charset="0"/>
                <a:ea typeface="Verdana" panose="020B0604030504040204" pitchFamily="34" charset="0"/>
              </a:rPr>
              <a:t>Les exercices de développement spécifiques: </a:t>
            </a:r>
          </a:p>
          <a:p>
            <a:pPr algn="ctr"/>
            <a:r>
              <a:rPr lang="fr-FR" sz="2400" b="1" dirty="0" smtClean="0">
                <a:latin typeface="Verdana" panose="020B0604030504040204" pitchFamily="34" charset="0"/>
                <a:ea typeface="Verdana" panose="020B0604030504040204" pitchFamily="34" charset="0"/>
              </a:rPr>
              <a:t>Visent l’apprentissage et le perfectionnement spécifique de constituants partiels de la performance sportive.</a:t>
            </a:r>
          </a:p>
          <a:p>
            <a:pPr algn="ctr"/>
            <a:r>
              <a:rPr lang="fr-FR" sz="2400" b="1" dirty="0" smtClean="0">
                <a:solidFill>
                  <a:srgbClr val="FF0000"/>
                </a:solidFill>
                <a:latin typeface="Verdana" panose="020B0604030504040204" pitchFamily="34" charset="0"/>
                <a:ea typeface="Verdana" panose="020B0604030504040204" pitchFamily="34" charset="0"/>
              </a:rPr>
              <a:t>Les exercices de compétition:</a:t>
            </a:r>
          </a:p>
          <a:p>
            <a:pPr algn="ctr"/>
            <a:r>
              <a:rPr lang="fr-FR" sz="2400" b="1" dirty="0" smtClean="0">
                <a:solidFill>
                  <a:srgbClr val="FF0000"/>
                </a:solidFill>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Ils sont de formes complexes, correspondant rigoureusement à la discipline sportive pratiquée et permettant l’amélioration de l’ensemble des constituants de la capacité de la performance sportive: -- Exercices strictement codifiés. -- Exercices d’entraînement par jeu -- Exercices de compétition Ces exercices intervient à la fois dans leurs formes élémentaires ou sous forme de compétition de type officiel ou semi-officiel.</a:t>
            </a:r>
            <a:endParaRPr lang="fr-FR" sz="2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694344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2955" y="1012276"/>
            <a:ext cx="11232107" cy="898410"/>
          </a:xfrm>
        </p:spPr>
        <p:txBody>
          <a:bodyPr>
            <a:normAutofit/>
          </a:bodyPr>
          <a:lstStyle/>
          <a:p>
            <a:pPr algn="ctr"/>
            <a:r>
              <a:rPr lang="fr-FR" sz="4000" b="1" dirty="0" smtClean="0">
                <a:solidFill>
                  <a:srgbClr val="FFFF00"/>
                </a:solidFill>
                <a:latin typeface="Verdana" panose="020B0604030504040204" pitchFamily="34" charset="0"/>
                <a:ea typeface="Verdana" panose="020B0604030504040204" pitchFamily="34" charset="0"/>
              </a:rPr>
              <a:t>5- Les types de préparation sportif </a:t>
            </a:r>
            <a:endParaRPr lang="fr-FR" sz="4000" b="1" dirty="0">
              <a:solidFill>
                <a:srgbClr val="FFFF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272956" y="2156346"/>
            <a:ext cx="11614244" cy="3848669"/>
          </a:xfrm>
        </p:spPr>
        <p:txBody>
          <a:bodyPr>
            <a:normAutofit/>
          </a:bodyPr>
          <a:lstStyle/>
          <a:p>
            <a:pPr algn="ctr"/>
            <a:r>
              <a:rPr lang="fr-FR" sz="3600" b="1" dirty="0" smtClean="0">
                <a:solidFill>
                  <a:srgbClr val="FF0000"/>
                </a:solidFill>
                <a:latin typeface="Verdana" panose="020B0604030504040204" pitchFamily="34" charset="0"/>
                <a:ea typeface="Verdana" panose="020B0604030504040204" pitchFamily="34" charset="0"/>
              </a:rPr>
              <a:t>La préparation physique </a:t>
            </a:r>
          </a:p>
          <a:p>
            <a:pPr algn="ctr"/>
            <a:r>
              <a:rPr lang="fr-FR" sz="3600" b="1" dirty="0" smtClean="0">
                <a:solidFill>
                  <a:srgbClr val="92D050"/>
                </a:solidFill>
                <a:latin typeface="Verdana" panose="020B0604030504040204" pitchFamily="34" charset="0"/>
                <a:ea typeface="Verdana" panose="020B0604030504040204" pitchFamily="34" charset="0"/>
              </a:rPr>
              <a:t>La préparation technique</a:t>
            </a:r>
          </a:p>
          <a:p>
            <a:pPr algn="ctr"/>
            <a:r>
              <a:rPr lang="fr-FR" sz="3600" b="1" dirty="0" smtClean="0">
                <a:latin typeface="Verdana" panose="020B0604030504040204" pitchFamily="34" charset="0"/>
                <a:ea typeface="Verdana" panose="020B0604030504040204" pitchFamily="34" charset="0"/>
              </a:rPr>
              <a:t> </a:t>
            </a:r>
            <a:r>
              <a:rPr lang="fr-FR" sz="3600" b="1" dirty="0" smtClean="0">
                <a:solidFill>
                  <a:srgbClr val="00B0F0"/>
                </a:solidFill>
                <a:latin typeface="Verdana" panose="020B0604030504040204" pitchFamily="34" charset="0"/>
                <a:ea typeface="Verdana" panose="020B0604030504040204" pitchFamily="34" charset="0"/>
              </a:rPr>
              <a:t>La préparation mentale</a:t>
            </a:r>
          </a:p>
          <a:p>
            <a:pPr algn="ctr"/>
            <a:r>
              <a:rPr lang="fr-FR" sz="3600" b="1" dirty="0" smtClean="0">
                <a:latin typeface="Verdana" panose="020B0604030504040204" pitchFamily="34" charset="0"/>
                <a:ea typeface="Verdana" panose="020B0604030504040204" pitchFamily="34" charset="0"/>
              </a:rPr>
              <a:t> </a:t>
            </a:r>
            <a:r>
              <a:rPr lang="fr-FR" sz="3600" b="1" dirty="0" smtClean="0">
                <a:solidFill>
                  <a:schemeClr val="accent2"/>
                </a:solidFill>
                <a:latin typeface="Verdana" panose="020B0604030504040204" pitchFamily="34" charset="0"/>
                <a:ea typeface="Verdana" panose="020B0604030504040204" pitchFamily="34" charset="0"/>
              </a:rPr>
              <a:t>La préparation tactique</a:t>
            </a:r>
          </a:p>
          <a:p>
            <a:pPr algn="ctr"/>
            <a:r>
              <a:rPr lang="fr-FR" sz="3600" b="1" dirty="0" smtClean="0">
                <a:latin typeface="Verdana" panose="020B0604030504040204" pitchFamily="34" charset="0"/>
                <a:ea typeface="Verdana" panose="020B0604030504040204" pitchFamily="34" charset="0"/>
              </a:rPr>
              <a:t> </a:t>
            </a:r>
            <a:r>
              <a:rPr lang="fr-FR" sz="3600" b="1" dirty="0" smtClean="0">
                <a:solidFill>
                  <a:srgbClr val="002060"/>
                </a:solidFill>
                <a:latin typeface="Verdana" panose="020B0604030504040204" pitchFamily="34" charset="0"/>
                <a:ea typeface="Verdana" panose="020B0604030504040204" pitchFamily="34" charset="0"/>
              </a:rPr>
              <a:t>La préparation psychomotrice</a:t>
            </a:r>
            <a:endParaRPr lang="fr-FR" sz="3600" b="1" dirty="0">
              <a:solidFill>
                <a:srgbClr val="00206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022586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1028" y="0"/>
            <a:ext cx="10515600" cy="703821"/>
          </a:xfrm>
        </p:spPr>
        <p:txBody>
          <a:bodyPr/>
          <a:lstStyle/>
          <a:p>
            <a:pPr algn="ctr"/>
            <a:r>
              <a:rPr lang="fr-FR" sz="3200" b="1" dirty="0" smtClean="0">
                <a:solidFill>
                  <a:srgbClr val="92D050"/>
                </a:solidFill>
                <a:latin typeface="Verdana" panose="020B0604030504040204" pitchFamily="34" charset="0"/>
                <a:ea typeface="Verdana" panose="020B0604030504040204" pitchFamily="34" charset="0"/>
              </a:rPr>
              <a:t>Ressources pédagogiques</a:t>
            </a:r>
            <a:r>
              <a:rPr lang="ar-DZ" sz="3200" b="1" dirty="0" smtClean="0">
                <a:solidFill>
                  <a:srgbClr val="92D050"/>
                </a:solidFill>
                <a:latin typeface="Verdana" panose="020B0604030504040204" pitchFamily="34" charset="0"/>
                <a:ea typeface="Verdana" panose="020B0604030504040204" pitchFamily="34" charset="0"/>
              </a:rPr>
              <a:t>موارد بيداغوجية </a:t>
            </a:r>
            <a:endParaRPr lang="fr-FR" sz="3200" b="1" dirty="0">
              <a:solidFill>
                <a:srgbClr val="92D05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54546" y="811369"/>
            <a:ext cx="11848564" cy="5950039"/>
          </a:xfrm>
        </p:spPr>
        <p:txBody>
          <a:bodyPr>
            <a:noAutofit/>
          </a:bodyPr>
          <a:lstStyle/>
          <a:p>
            <a:pPr marL="514350" indent="-514350">
              <a:lnSpc>
                <a:spcPct val="150000"/>
              </a:lnSpc>
              <a:buFont typeface="+mj-lt"/>
              <a:buAutoNum type="arabicPeriod"/>
            </a:pPr>
            <a:r>
              <a:rPr lang="fr-FR" b="1" dirty="0" smtClean="0">
                <a:latin typeface="Verdana" panose="020B0604030504040204" pitchFamily="34" charset="0"/>
                <a:ea typeface="Verdana" panose="020B0604030504040204" pitchFamily="34" charset="0"/>
              </a:rPr>
              <a:t>Bompa, CA. Buzzichelli. Periodization Theory and Methodology of Training. Ed. Human Kinetics, 2019</a:t>
            </a:r>
          </a:p>
          <a:p>
            <a:pPr marL="514350" indent="-514350">
              <a:lnSpc>
                <a:spcPct val="150000"/>
              </a:lnSpc>
              <a:buFont typeface="+mj-lt"/>
              <a:buAutoNum type="arabicPeriod"/>
            </a:pPr>
            <a:r>
              <a:rPr lang="fr-FR" b="1" dirty="0" smtClean="0">
                <a:latin typeface="Verdana" panose="020B0604030504040204" pitchFamily="34" charset="0"/>
                <a:ea typeface="Verdana" panose="020B0604030504040204" pitchFamily="34" charset="0"/>
              </a:rPr>
              <a:t>P. Cerretelli, Traité de Physiologie et du sport, traduction H. Monod, Masson, 2002</a:t>
            </a:r>
            <a:r>
              <a:rPr lang="fr-FR" b="1" dirty="0">
                <a:latin typeface="Verdana" panose="020B0604030504040204" pitchFamily="34" charset="0"/>
                <a:ea typeface="Verdana" panose="020B0604030504040204" pitchFamily="34" charset="0"/>
              </a:rPr>
              <a:t>.</a:t>
            </a:r>
            <a:endParaRPr lang="fr-FR" b="1" dirty="0" smtClean="0">
              <a:latin typeface="Verdana" panose="020B0604030504040204" pitchFamily="34" charset="0"/>
              <a:ea typeface="Verdana" panose="020B0604030504040204" pitchFamily="34" charset="0"/>
            </a:endParaRPr>
          </a:p>
          <a:p>
            <a:pPr marL="514350" indent="-514350">
              <a:lnSpc>
                <a:spcPct val="150000"/>
              </a:lnSpc>
              <a:buFont typeface="+mj-lt"/>
              <a:buAutoNum type="arabicPeriod"/>
            </a:pPr>
            <a:r>
              <a:rPr lang="fr-FR" b="1" dirty="0" smtClean="0">
                <a:latin typeface="Verdana" panose="020B0604030504040204" pitchFamily="34" charset="0"/>
                <a:ea typeface="Verdana" panose="020B0604030504040204" pitchFamily="34" charset="0"/>
              </a:rPr>
              <a:t>Laursen, M. Buchheit, Science and Application of High-</a:t>
            </a:r>
            <a:r>
              <a:rPr lang="fr-FR" b="1" dirty="0" err="1" smtClean="0">
                <a:latin typeface="Verdana" panose="020B0604030504040204" pitchFamily="34" charset="0"/>
                <a:ea typeface="Verdana" panose="020B0604030504040204" pitchFamily="34" charset="0"/>
              </a:rPr>
              <a:t>Intensity</a:t>
            </a:r>
            <a:r>
              <a:rPr lang="fr-FR" b="1" dirty="0" smtClean="0">
                <a:latin typeface="Verdana" panose="020B0604030504040204" pitchFamily="34" charset="0"/>
                <a:ea typeface="Verdana" panose="020B0604030504040204" pitchFamily="34" charset="0"/>
              </a:rPr>
              <a:t> Interval Training: Solutions to the Programming Puzzle (Anglais). Ed. Human Kinetics, 2019.</a:t>
            </a:r>
          </a:p>
          <a:p>
            <a:pPr marL="514350" indent="-514350">
              <a:lnSpc>
                <a:spcPct val="150000"/>
              </a:lnSpc>
              <a:buFont typeface="+mj-lt"/>
              <a:buAutoNum type="arabicPeriod"/>
            </a:pPr>
            <a:r>
              <a:rPr lang="fr-FR" b="1" dirty="0" smtClean="0">
                <a:latin typeface="Verdana" panose="020B0604030504040204" pitchFamily="34" charset="0"/>
                <a:ea typeface="Verdana" panose="020B0604030504040204" pitchFamily="34" charset="0"/>
              </a:rPr>
              <a:t>V. Platonov. L'entraînement sportif : théorie et méthodologie. Ed. EPS, 1986.</a:t>
            </a:r>
          </a:p>
          <a:p>
            <a:pPr marL="514350" indent="-514350">
              <a:lnSpc>
                <a:spcPct val="150000"/>
              </a:lnSpc>
              <a:buFont typeface="+mj-lt"/>
              <a:buAutoNum type="arabicPeriod"/>
            </a:pPr>
            <a:r>
              <a:rPr lang="fr-FR" b="1" dirty="0" smtClean="0">
                <a:latin typeface="Verdana" panose="020B0604030504040204" pitchFamily="34" charset="0"/>
                <a:ea typeface="Verdana" panose="020B0604030504040204" pitchFamily="34" charset="0"/>
              </a:rPr>
              <a:t>Poortmans et N. Boisseau, Biochimie des activités physiques, De Boeck, 2017.</a:t>
            </a:r>
          </a:p>
          <a:p>
            <a:pPr marL="514350" indent="-514350">
              <a:lnSpc>
                <a:spcPct val="150000"/>
              </a:lnSpc>
              <a:buFont typeface="+mj-lt"/>
              <a:buAutoNum type="arabicPeriod"/>
            </a:pPr>
            <a:r>
              <a:rPr lang="fr-FR" b="1" dirty="0" smtClean="0">
                <a:latin typeface="Verdana" panose="020B0604030504040204" pitchFamily="34" charset="0"/>
                <a:ea typeface="Verdana" panose="020B0604030504040204" pitchFamily="34" charset="0"/>
              </a:rPr>
              <a:t>J. Weineck. Manuel d’entraînement. Ed. Vigot, 1986.</a:t>
            </a:r>
          </a:p>
          <a:p>
            <a:pPr marL="514350" indent="-514350">
              <a:lnSpc>
                <a:spcPct val="150000"/>
              </a:lnSpc>
              <a:buFont typeface="+mj-lt"/>
              <a:buAutoNum type="arabicPeriod"/>
            </a:pPr>
            <a:endParaRPr lang="fr-FR"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919542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278" y="119466"/>
            <a:ext cx="10515600" cy="631161"/>
          </a:xfrm>
        </p:spPr>
        <p:txBody>
          <a:bodyPr/>
          <a:lstStyle/>
          <a:p>
            <a:pPr algn="ctr"/>
            <a:r>
              <a:rPr lang="fr-FR" sz="3600" b="1" dirty="0">
                <a:solidFill>
                  <a:srgbClr val="00B050"/>
                </a:solidFill>
                <a:latin typeface="Verdana" panose="020B0604030504040204" pitchFamily="34" charset="0"/>
                <a:ea typeface="Verdana" panose="020B0604030504040204" pitchFamily="34" charset="0"/>
              </a:rPr>
              <a:t>THEORIE   </a:t>
            </a:r>
            <a:r>
              <a:rPr lang="ar-DZ" sz="3600" b="1" dirty="0">
                <a:solidFill>
                  <a:srgbClr val="00B050"/>
                </a:solidFill>
                <a:latin typeface="Verdana" panose="020B0604030504040204" pitchFamily="34" charset="0"/>
                <a:ea typeface="Verdana" panose="020B0604030504040204" pitchFamily="34" charset="0"/>
              </a:rPr>
              <a:t>النظرية</a:t>
            </a:r>
            <a:endParaRPr lang="fr-FR" sz="3600" b="1" dirty="0">
              <a:solidFill>
                <a:srgbClr val="00B05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36478" y="750627"/>
            <a:ext cx="11887200" cy="5991367"/>
          </a:xfrm>
        </p:spPr>
        <p:txBody>
          <a:bodyPr>
            <a:normAutofit fontScale="92500" lnSpcReduction="20000"/>
          </a:bodyPr>
          <a:lstStyle/>
          <a:p>
            <a:pPr marL="0" indent="0" algn="ctr">
              <a:lnSpc>
                <a:spcPct val="150000"/>
              </a:lnSpc>
              <a:buNone/>
            </a:pPr>
            <a:r>
              <a:rPr lang="fr-FR" sz="2400" b="1" dirty="0" smtClean="0">
                <a:solidFill>
                  <a:srgbClr val="FF0000"/>
                </a:solidFill>
                <a:latin typeface="Verdana" panose="020B0604030504040204" pitchFamily="34" charset="0"/>
                <a:ea typeface="Verdana" panose="020B0604030504040204" pitchFamily="34" charset="0"/>
              </a:rPr>
              <a:t>Larousse:</a:t>
            </a:r>
            <a:endParaRPr lang="fr-FR" sz="2400" b="1" dirty="0">
              <a:solidFill>
                <a:srgbClr val="FF0000"/>
              </a:solidFill>
              <a:latin typeface="Verdana" panose="020B0604030504040204" pitchFamily="34" charset="0"/>
              <a:ea typeface="Verdana" panose="020B0604030504040204" pitchFamily="34" charset="0"/>
            </a:endParaRPr>
          </a:p>
          <a:p>
            <a:pPr marL="0" indent="0" algn="ctr">
              <a:lnSpc>
                <a:spcPct val="150000"/>
              </a:lnSpc>
              <a:buNone/>
            </a:pPr>
            <a:r>
              <a:rPr lang="fr-FR" sz="2400" b="1" dirty="0">
                <a:latin typeface="Verdana" panose="020B0604030504040204" pitchFamily="34" charset="0"/>
                <a:ea typeface="Verdana" panose="020B0604030504040204" pitchFamily="34" charset="0"/>
              </a:rPr>
              <a:t>• Ensemble de notions, d'idées, de concepts abstraits appliqués à un domaine particulier.</a:t>
            </a:r>
          </a:p>
          <a:p>
            <a:pPr marL="0" indent="0" algn="ctr">
              <a:lnSpc>
                <a:spcPct val="150000"/>
              </a:lnSpc>
              <a:buNone/>
            </a:pPr>
            <a:r>
              <a:rPr lang="fr-FR" sz="2400" b="1" dirty="0">
                <a:latin typeface="Verdana" panose="020B0604030504040204" pitchFamily="34" charset="0"/>
                <a:ea typeface="Verdana" panose="020B0604030504040204" pitchFamily="34" charset="0"/>
              </a:rPr>
              <a:t>• Ensemble de notions, de connaissances abstraites organisées en système (avec une finalité didactique).</a:t>
            </a:r>
          </a:p>
          <a:p>
            <a:pPr marL="0" indent="0" algn="ctr">
              <a:lnSpc>
                <a:spcPct val="150000"/>
              </a:lnSpc>
              <a:buNone/>
            </a:pPr>
            <a:r>
              <a:rPr lang="fr-FR" sz="2400" b="1" dirty="0">
                <a:latin typeface="Verdana" panose="020B0604030504040204" pitchFamily="34" charset="0"/>
                <a:ea typeface="Verdana" panose="020B0604030504040204" pitchFamily="34" charset="0"/>
              </a:rPr>
              <a:t>• Ensemble de lois formant un système cohérent et servant de base à une science, ou rendant compte de certains faits</a:t>
            </a:r>
            <a:r>
              <a:rPr lang="fr-FR" sz="2400" b="1" dirty="0" smtClean="0">
                <a:latin typeface="Verdana" panose="020B0604030504040204" pitchFamily="34" charset="0"/>
                <a:ea typeface="Verdana" panose="020B0604030504040204" pitchFamily="34" charset="0"/>
              </a:rPr>
              <a:t>.</a:t>
            </a:r>
            <a:endParaRPr lang="ar-DZ" sz="2400" b="1" dirty="0" smtClean="0">
              <a:latin typeface="Verdana" panose="020B0604030504040204" pitchFamily="34" charset="0"/>
              <a:ea typeface="Verdana" panose="020B0604030504040204" pitchFamily="34" charset="0"/>
            </a:endParaRPr>
          </a:p>
          <a:p>
            <a:pPr marL="0" indent="0" algn="ctr" rtl="1">
              <a:lnSpc>
                <a:spcPct val="150000"/>
              </a:lnSpc>
              <a:buNone/>
            </a:pPr>
            <a:r>
              <a:rPr lang="ar-DZ" sz="2400" b="1" dirty="0" smtClean="0">
                <a:solidFill>
                  <a:srgbClr val="FF0000"/>
                </a:solidFill>
                <a:latin typeface="Verdana" panose="020B0604030504040204" pitchFamily="34" charset="0"/>
                <a:ea typeface="Verdana" panose="020B0604030504040204" pitchFamily="34" charset="0"/>
              </a:rPr>
              <a:t>حسب معجم لاروس :</a:t>
            </a:r>
            <a:endParaRPr lang="fr-FR" sz="2400" b="1" dirty="0">
              <a:solidFill>
                <a:srgbClr val="FF0000"/>
              </a:solidFill>
              <a:latin typeface="Verdana" panose="020B0604030504040204" pitchFamily="34" charset="0"/>
              <a:ea typeface="Verdana" panose="020B0604030504040204" pitchFamily="34" charset="0"/>
            </a:endParaRPr>
          </a:p>
          <a:p>
            <a:pPr marL="0" indent="0" algn="ctr" rtl="1">
              <a:lnSpc>
                <a:spcPct val="150000"/>
              </a:lnSpc>
              <a:buNone/>
            </a:pPr>
            <a:r>
              <a:rPr lang="ar-DZ" sz="2400" b="1" dirty="0">
                <a:latin typeface="Verdana" panose="020B0604030504040204" pitchFamily="34" charset="0"/>
                <a:ea typeface="Verdana" panose="020B0604030504040204" pitchFamily="34" charset="0"/>
              </a:rPr>
              <a:t>مجموعة من المفاهيم </a:t>
            </a:r>
            <a:r>
              <a:rPr lang="ar-DZ" sz="2400" b="1" dirty="0" smtClean="0">
                <a:latin typeface="Verdana" panose="020B0604030504040204" pitchFamily="34" charset="0"/>
                <a:ea typeface="Verdana" panose="020B0604030504040204" pitchFamily="34" charset="0"/>
              </a:rPr>
              <a:t>والأفكار، «المفاهيم </a:t>
            </a:r>
            <a:r>
              <a:rPr lang="ar-DZ" sz="2400" b="1" dirty="0">
                <a:latin typeface="Verdana" panose="020B0604030504040204" pitchFamily="34" charset="0"/>
                <a:ea typeface="Verdana" panose="020B0604030504040204" pitchFamily="34" charset="0"/>
              </a:rPr>
              <a:t>المجردة المطبقة على مجال </a:t>
            </a:r>
            <a:r>
              <a:rPr lang="ar-DZ" sz="2400" b="1" dirty="0" smtClean="0">
                <a:latin typeface="Verdana" panose="020B0604030504040204" pitchFamily="34" charset="0"/>
                <a:ea typeface="Verdana" panose="020B0604030504040204" pitchFamily="34" charset="0"/>
              </a:rPr>
              <a:t>معين».</a:t>
            </a:r>
            <a:endParaRPr lang="ar-DZ" sz="2400" b="1" dirty="0">
              <a:latin typeface="Verdana" panose="020B0604030504040204" pitchFamily="34" charset="0"/>
              <a:ea typeface="Verdana" panose="020B0604030504040204" pitchFamily="34" charset="0"/>
            </a:endParaRPr>
          </a:p>
          <a:p>
            <a:pPr marL="0" indent="0" algn="ctr" rtl="1">
              <a:lnSpc>
                <a:spcPct val="150000"/>
              </a:lnSpc>
              <a:buNone/>
            </a:pPr>
            <a:r>
              <a:rPr lang="ar-DZ" sz="2400" b="1" dirty="0">
                <a:latin typeface="Verdana" panose="020B0604030504040204" pitchFamily="34" charset="0"/>
                <a:ea typeface="Verdana" panose="020B0604030504040204" pitchFamily="34" charset="0"/>
              </a:rPr>
              <a:t>• مجموعة من المفاهيم ، المعرفة المجردة المنظمة في نظام (لغرض تعليمي).</a:t>
            </a:r>
          </a:p>
          <a:p>
            <a:pPr marL="0" indent="0" algn="ctr" rtl="1">
              <a:lnSpc>
                <a:spcPct val="150000"/>
              </a:lnSpc>
              <a:buNone/>
            </a:pPr>
            <a:r>
              <a:rPr lang="ar-DZ" sz="2400" b="1" dirty="0">
                <a:latin typeface="Verdana" panose="020B0604030504040204" pitchFamily="34" charset="0"/>
                <a:ea typeface="Verdana" panose="020B0604030504040204" pitchFamily="34" charset="0"/>
              </a:rPr>
              <a:t>• مجموعة من القوانين التي تشكل نظامًا متماسكًا وتعمل كأساس للعلم أو لحساب حقائق </a:t>
            </a:r>
            <a:r>
              <a:rPr lang="ar-DZ" sz="2400" b="1" dirty="0" smtClean="0">
                <a:latin typeface="Verdana" panose="020B0604030504040204" pitchFamily="34" charset="0"/>
                <a:ea typeface="Verdana" panose="020B0604030504040204" pitchFamily="34" charset="0"/>
              </a:rPr>
              <a:t>معينة.</a:t>
            </a:r>
            <a:endParaRPr lang="ar-DZ" sz="2400" b="1" dirty="0">
              <a:latin typeface="Verdana" panose="020B0604030504040204" pitchFamily="34" charset="0"/>
              <a:ea typeface="Verdana" panose="020B0604030504040204" pitchFamily="34" charset="0"/>
            </a:endParaRPr>
          </a:p>
          <a:p>
            <a:pPr marL="0" indent="0" algn="ctr">
              <a:lnSpc>
                <a:spcPct val="150000"/>
              </a:lnSpc>
              <a:buNone/>
            </a:pPr>
            <a:endParaRPr lang="fr-FR" sz="2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238941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0904" y="160410"/>
            <a:ext cx="10515600" cy="603865"/>
          </a:xfrm>
        </p:spPr>
        <p:txBody>
          <a:bodyPr/>
          <a:lstStyle/>
          <a:p>
            <a:pPr algn="ctr"/>
            <a:r>
              <a:rPr lang="fr-FR" sz="3600" b="1" dirty="0" smtClean="0">
                <a:solidFill>
                  <a:srgbClr val="00B0F0"/>
                </a:solidFill>
                <a:latin typeface="Verdana" panose="020B0604030504040204" pitchFamily="34" charset="0"/>
                <a:ea typeface="Verdana" panose="020B0604030504040204" pitchFamily="34" charset="0"/>
              </a:rPr>
              <a:t>METHODE</a:t>
            </a:r>
            <a:r>
              <a:rPr lang="ar-DZ" sz="3600" b="1" dirty="0" smtClean="0">
                <a:solidFill>
                  <a:srgbClr val="00B0F0"/>
                </a:solidFill>
                <a:latin typeface="Verdana" panose="020B0604030504040204" pitchFamily="34" charset="0"/>
                <a:ea typeface="Verdana" panose="020B0604030504040204" pitchFamily="34" charset="0"/>
              </a:rPr>
              <a:t>الطريقة </a:t>
            </a:r>
            <a:endParaRPr lang="fr-FR" sz="3600" b="1" dirty="0">
              <a:solidFill>
                <a:srgbClr val="00B0F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04632" y="897576"/>
            <a:ext cx="11928144" cy="5960424"/>
          </a:xfrm>
        </p:spPr>
        <p:txBody>
          <a:bodyPr>
            <a:noAutofit/>
          </a:bodyPr>
          <a:lstStyle/>
          <a:p>
            <a:pPr marL="0" indent="0" algn="ctr">
              <a:buNone/>
            </a:pPr>
            <a:r>
              <a:rPr lang="fr-FR" sz="2400" b="1" dirty="0" smtClean="0">
                <a:solidFill>
                  <a:srgbClr val="00B0F0"/>
                </a:solidFill>
                <a:latin typeface="Verdana" panose="020B0604030504040204" pitchFamily="34" charset="0"/>
                <a:ea typeface="Verdana" panose="020B0604030504040204" pitchFamily="34" charset="0"/>
              </a:rPr>
              <a:t>Méthode: </a:t>
            </a:r>
            <a:endParaRPr lang="ar-DZ" sz="2400" b="1" dirty="0" smtClean="0">
              <a:solidFill>
                <a:srgbClr val="00B0F0"/>
              </a:solidFill>
              <a:latin typeface="Verdana" panose="020B0604030504040204" pitchFamily="34" charset="0"/>
              <a:ea typeface="Verdana" panose="020B0604030504040204" pitchFamily="34" charset="0"/>
            </a:endParaRPr>
          </a:p>
          <a:p>
            <a:pPr marL="0" indent="0" algn="ctr">
              <a:buNone/>
            </a:pPr>
            <a:r>
              <a:rPr lang="fr-FR" sz="2400" b="1" dirty="0" smtClean="0">
                <a:solidFill>
                  <a:srgbClr val="FF0000"/>
                </a:solidFill>
                <a:latin typeface="Verdana" panose="020B0604030504040204" pitchFamily="34" charset="0"/>
                <a:ea typeface="Verdana" panose="020B0604030504040204" pitchFamily="34" charset="0"/>
              </a:rPr>
              <a:t>Sens 1: </a:t>
            </a:r>
            <a:r>
              <a:rPr lang="fr-FR" sz="2400" b="1" dirty="0">
                <a:latin typeface="Verdana" panose="020B0604030504040204" pitchFamily="34" charset="0"/>
                <a:ea typeface="Verdana" panose="020B0604030504040204" pitchFamily="34" charset="0"/>
              </a:rPr>
              <a:t>Démarche organisée rationnellement pour aboutir à un résultat.</a:t>
            </a:r>
          </a:p>
          <a:p>
            <a:pPr marL="0" indent="0" algn="ctr">
              <a:buNone/>
            </a:pPr>
            <a:r>
              <a:rPr lang="fr-FR" sz="2400" b="1" dirty="0">
                <a:solidFill>
                  <a:srgbClr val="FF0000"/>
                </a:solidFill>
                <a:latin typeface="Verdana" panose="020B0604030504040204" pitchFamily="34" charset="0"/>
                <a:ea typeface="Verdana" panose="020B0604030504040204" pitchFamily="34" charset="0"/>
              </a:rPr>
              <a:t>Sens </a:t>
            </a:r>
            <a:r>
              <a:rPr lang="fr-FR" sz="2400" b="1" dirty="0" smtClean="0">
                <a:solidFill>
                  <a:srgbClr val="FF0000"/>
                </a:solidFill>
                <a:latin typeface="Verdana" panose="020B0604030504040204" pitchFamily="34" charset="0"/>
                <a:ea typeface="Verdana" panose="020B0604030504040204" pitchFamily="34" charset="0"/>
              </a:rPr>
              <a:t>2:</a:t>
            </a:r>
            <a:r>
              <a:rPr lang="fr-FR" sz="2400" b="1" dirty="0" smtClean="0">
                <a:latin typeface="Verdana" panose="020B0604030504040204" pitchFamily="34" charset="0"/>
                <a:ea typeface="Verdana" panose="020B0604030504040204" pitchFamily="34" charset="0"/>
              </a:rPr>
              <a:t>Ouvrage </a:t>
            </a:r>
            <a:r>
              <a:rPr lang="fr-FR" sz="2400" b="1" dirty="0">
                <a:latin typeface="Verdana" panose="020B0604030504040204" pitchFamily="34" charset="0"/>
                <a:ea typeface="Verdana" panose="020B0604030504040204" pitchFamily="34" charset="0"/>
              </a:rPr>
              <a:t>qui contient les principes élémentaires d'une science, d'un art.</a:t>
            </a:r>
          </a:p>
          <a:p>
            <a:pPr marL="0" indent="0" algn="ctr">
              <a:buNone/>
            </a:pPr>
            <a:r>
              <a:rPr lang="fr-FR" sz="2400" b="1" dirty="0">
                <a:latin typeface="Verdana" panose="020B0604030504040204" pitchFamily="34" charset="0"/>
                <a:ea typeface="Verdana" panose="020B0604030504040204" pitchFamily="34" charset="0"/>
              </a:rPr>
              <a:t>Ex Une méthode d’enseignement, une méthode d'entrainement.</a:t>
            </a:r>
          </a:p>
          <a:p>
            <a:pPr marL="0" indent="0" algn="ctr">
              <a:buNone/>
            </a:pPr>
            <a:r>
              <a:rPr lang="fr-FR" sz="2400" b="1" dirty="0">
                <a:latin typeface="Verdana" panose="020B0604030504040204" pitchFamily="34" charset="0"/>
                <a:ea typeface="Verdana" panose="020B0604030504040204" pitchFamily="34" charset="0"/>
              </a:rPr>
              <a:t>"Avec de la méthode et de la logique on peut arriver à tout aussi bien qu'à rien</a:t>
            </a:r>
            <a:r>
              <a:rPr lang="fr-FR" sz="2400" b="1" dirty="0" smtClean="0">
                <a:latin typeface="Verdana" panose="020B0604030504040204" pitchFamily="34" charset="0"/>
                <a:ea typeface="Verdana" panose="020B0604030504040204" pitchFamily="34" charset="0"/>
              </a:rPr>
              <a:t>."</a:t>
            </a:r>
            <a:r>
              <a:rPr lang="ar-DZ" sz="2400" b="1" dirty="0" smtClean="0">
                <a:latin typeface="Verdana" panose="020B0604030504040204" pitchFamily="34" charset="0"/>
                <a:ea typeface="Verdana" panose="020B0604030504040204" pitchFamily="34" charset="0"/>
              </a:rPr>
              <a:t>.</a:t>
            </a:r>
          </a:p>
          <a:p>
            <a:pPr marL="0" indent="0" algn="ctr" rtl="1">
              <a:buNone/>
            </a:pPr>
            <a:r>
              <a:rPr lang="ar-DZ" sz="2400" b="1" dirty="0" smtClean="0">
                <a:solidFill>
                  <a:srgbClr val="00B0F0"/>
                </a:solidFill>
                <a:latin typeface="Verdana" panose="020B0604030504040204" pitchFamily="34" charset="0"/>
                <a:ea typeface="Verdana" panose="020B0604030504040204" pitchFamily="34" charset="0"/>
              </a:rPr>
              <a:t> الطريقة:</a:t>
            </a:r>
          </a:p>
          <a:p>
            <a:pPr marL="0" indent="0" algn="ctr" rtl="1">
              <a:buNone/>
            </a:pPr>
            <a:r>
              <a:rPr lang="ar-DZ" sz="2400" b="1" dirty="0" smtClean="0">
                <a:solidFill>
                  <a:srgbClr val="FF0000"/>
                </a:solidFill>
                <a:latin typeface="Verdana" panose="020B0604030504040204" pitchFamily="34" charset="0"/>
                <a:ea typeface="Verdana" panose="020B0604030504040204" pitchFamily="34" charset="0"/>
              </a:rPr>
              <a:t>المعنى </a:t>
            </a:r>
            <a:r>
              <a:rPr lang="ar-DZ" sz="2400" b="1" dirty="0">
                <a:solidFill>
                  <a:srgbClr val="FF0000"/>
                </a:solidFill>
                <a:latin typeface="Verdana" panose="020B0604030504040204" pitchFamily="34" charset="0"/>
                <a:ea typeface="Verdana" panose="020B0604030504040204" pitchFamily="34" charset="0"/>
              </a:rPr>
              <a:t>1</a:t>
            </a:r>
            <a:r>
              <a:rPr lang="ar-DZ" sz="2400" b="1" dirty="0">
                <a:latin typeface="Verdana" panose="020B0604030504040204" pitchFamily="34" charset="0"/>
                <a:ea typeface="Verdana" panose="020B0604030504040204" pitchFamily="34" charset="0"/>
              </a:rPr>
              <a:t> عملية منظمة بشكل عقلاني لتحقيق </a:t>
            </a:r>
            <a:r>
              <a:rPr lang="ar-DZ" sz="2400" b="1" dirty="0" smtClean="0">
                <a:latin typeface="Verdana" panose="020B0604030504040204" pitchFamily="34" charset="0"/>
                <a:ea typeface="Verdana" panose="020B0604030504040204" pitchFamily="34" charset="0"/>
              </a:rPr>
              <a:t>نتيجة.</a:t>
            </a:r>
            <a:endParaRPr lang="fr-FR" sz="2400" b="1" dirty="0" smtClean="0">
              <a:latin typeface="Verdana" panose="020B0604030504040204" pitchFamily="34" charset="0"/>
              <a:ea typeface="Verdana" panose="020B0604030504040204" pitchFamily="34" charset="0"/>
            </a:endParaRPr>
          </a:p>
          <a:p>
            <a:pPr marL="0" indent="0" algn="ctr" rtl="1">
              <a:buNone/>
            </a:pPr>
            <a:r>
              <a:rPr lang="ar-DZ" sz="2400" b="1" dirty="0" smtClean="0">
                <a:solidFill>
                  <a:srgbClr val="FF0000"/>
                </a:solidFill>
                <a:latin typeface="Verdana" panose="020B0604030504040204" pitchFamily="34" charset="0"/>
                <a:ea typeface="Verdana" panose="020B0604030504040204" pitchFamily="34" charset="0"/>
              </a:rPr>
              <a:t>المعنى </a:t>
            </a:r>
            <a:r>
              <a:rPr lang="ar-DZ" sz="2400" b="1" dirty="0">
                <a:solidFill>
                  <a:srgbClr val="FF0000"/>
                </a:solidFill>
                <a:latin typeface="Verdana" panose="020B0604030504040204" pitchFamily="34" charset="0"/>
                <a:ea typeface="Verdana" panose="020B0604030504040204" pitchFamily="34" charset="0"/>
              </a:rPr>
              <a:t>2</a:t>
            </a:r>
            <a:r>
              <a:rPr lang="ar-DZ" sz="2400" b="1" dirty="0">
                <a:latin typeface="Verdana" panose="020B0604030504040204" pitchFamily="34" charset="0"/>
                <a:ea typeface="Verdana" panose="020B0604030504040204" pitchFamily="34" charset="0"/>
              </a:rPr>
              <a:t> كتاب يحتوي على المبادئ الأساسية لعلم أو فن</a:t>
            </a:r>
            <a:r>
              <a:rPr lang="ar-DZ" sz="2400" b="1" dirty="0" smtClean="0">
                <a:latin typeface="Verdana" panose="020B0604030504040204" pitchFamily="34" charset="0"/>
                <a:ea typeface="Verdana" panose="020B0604030504040204" pitchFamily="34" charset="0"/>
              </a:rPr>
              <a:t>.</a:t>
            </a:r>
          </a:p>
          <a:p>
            <a:pPr marL="0" indent="0" algn="ctr" rtl="1">
              <a:buNone/>
            </a:pPr>
            <a:r>
              <a:rPr lang="ar-DZ" sz="2400" b="1" dirty="0" smtClean="0">
                <a:solidFill>
                  <a:srgbClr val="92D050"/>
                </a:solidFill>
                <a:latin typeface="Verdana" panose="020B0604030504040204" pitchFamily="34" charset="0"/>
                <a:ea typeface="Verdana" panose="020B0604030504040204" pitchFamily="34" charset="0"/>
              </a:rPr>
              <a:t>مثال</a:t>
            </a:r>
            <a:r>
              <a:rPr lang="ar-DZ" sz="2400" b="1" dirty="0">
                <a:latin typeface="Verdana" panose="020B0604030504040204" pitchFamily="34" charset="0"/>
                <a:ea typeface="Verdana" panose="020B0604030504040204" pitchFamily="34" charset="0"/>
              </a:rPr>
              <a:t>: طريقة تدريس ، طريقة تدريب</a:t>
            </a:r>
            <a:r>
              <a:rPr lang="ar-DZ" sz="2400" b="1" dirty="0" smtClean="0">
                <a:latin typeface="Verdana" panose="020B0604030504040204" pitchFamily="34" charset="0"/>
                <a:ea typeface="Verdana" panose="020B0604030504040204" pitchFamily="34" charset="0"/>
              </a:rPr>
              <a:t>.</a:t>
            </a:r>
          </a:p>
        </p:txBody>
      </p:sp>
    </p:spTree>
    <p:extLst>
      <p:ext uri="{BB962C8B-B14F-4D97-AF65-F5344CB8AC3E}">
        <p14:creationId xmlns:p14="http://schemas.microsoft.com/office/powerpoint/2010/main" val="41131614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70044" y="0"/>
            <a:ext cx="10515600" cy="863174"/>
          </a:xfrm>
        </p:spPr>
        <p:txBody>
          <a:bodyPr/>
          <a:lstStyle/>
          <a:p>
            <a:pPr algn="ctr"/>
            <a:r>
              <a:rPr lang="fr-FR" sz="3600" b="1" dirty="0" smtClean="0">
                <a:solidFill>
                  <a:srgbClr val="C00000"/>
                </a:solidFill>
                <a:latin typeface="Verdana" panose="020B0604030504040204" pitchFamily="34" charset="0"/>
                <a:ea typeface="Verdana" panose="020B0604030504040204" pitchFamily="34" charset="0"/>
              </a:rPr>
              <a:t>METHODOLOGIE</a:t>
            </a:r>
            <a:r>
              <a:rPr lang="ar-DZ" sz="3600" b="1" dirty="0" smtClean="0">
                <a:solidFill>
                  <a:srgbClr val="C00000"/>
                </a:solidFill>
                <a:latin typeface="Verdana" panose="020B0604030504040204" pitchFamily="34" charset="0"/>
                <a:ea typeface="Verdana" panose="020B0604030504040204" pitchFamily="34" charset="0"/>
              </a:rPr>
              <a:t>المنهجية </a:t>
            </a:r>
            <a:endParaRPr lang="fr-FR" sz="3600" b="1" dirty="0">
              <a:solidFill>
                <a:srgbClr val="C0000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63772" y="1023584"/>
            <a:ext cx="11928143" cy="5704762"/>
          </a:xfrm>
        </p:spPr>
        <p:txBody>
          <a:bodyPr>
            <a:noAutofit/>
          </a:bodyPr>
          <a:lstStyle/>
          <a:p>
            <a:pPr marL="0" indent="0" algn="ctr">
              <a:buNone/>
            </a:pPr>
            <a:r>
              <a:rPr lang="fr-FR" sz="2800" b="1" dirty="0" smtClean="0">
                <a:solidFill>
                  <a:srgbClr val="00B0F0"/>
                </a:solidFill>
                <a:latin typeface="Verdana" panose="020B0604030504040204" pitchFamily="34" charset="0"/>
                <a:ea typeface="Verdana" panose="020B0604030504040204" pitchFamily="34" charset="0"/>
              </a:rPr>
              <a:t>Méthodologie</a:t>
            </a:r>
            <a:r>
              <a:rPr lang="fr-FR" sz="2800" b="1" dirty="0" smtClean="0">
                <a:solidFill>
                  <a:srgbClr val="0070C0"/>
                </a:solidFill>
                <a:latin typeface="Verdana" panose="020B0604030504040204" pitchFamily="34" charset="0"/>
                <a:ea typeface="Verdana" panose="020B0604030504040204" pitchFamily="34" charset="0"/>
              </a:rPr>
              <a:t>:</a:t>
            </a:r>
            <a:r>
              <a:rPr lang="fr-FR" sz="2800" b="1" dirty="0" smtClean="0">
                <a:latin typeface="Verdana" panose="020B0604030504040204" pitchFamily="34" charset="0"/>
                <a:ea typeface="Verdana" panose="020B0604030504040204" pitchFamily="34" charset="0"/>
              </a:rPr>
              <a:t> </a:t>
            </a:r>
            <a:endParaRPr lang="ar-DZ" sz="2800" b="1" dirty="0" smtClean="0">
              <a:latin typeface="Verdana" panose="020B0604030504040204" pitchFamily="34" charset="0"/>
              <a:ea typeface="Verdana" panose="020B0604030504040204" pitchFamily="34" charset="0"/>
            </a:endParaRPr>
          </a:p>
          <a:p>
            <a:pPr marL="0" indent="0" algn="ctr">
              <a:buNone/>
            </a:pPr>
            <a:r>
              <a:rPr lang="fr-FR" sz="2800" b="1" dirty="0" smtClean="0">
                <a:latin typeface="Verdana" panose="020B0604030504040204" pitchFamily="34" charset="0"/>
                <a:ea typeface="Verdana" panose="020B0604030504040204" pitchFamily="34" charset="0"/>
              </a:rPr>
              <a:t>• </a:t>
            </a:r>
            <a:r>
              <a:rPr lang="fr-FR" sz="2800" b="1" dirty="0">
                <a:latin typeface="Verdana" panose="020B0604030504040204" pitchFamily="34" charset="0"/>
                <a:ea typeface="Verdana" panose="020B0604030504040204" pitchFamily="34" charset="0"/>
              </a:rPr>
              <a:t>Ensemble des méthodes et des techniques d'un domaine particulier.</a:t>
            </a:r>
          </a:p>
          <a:p>
            <a:pPr marL="0" indent="0" algn="ctr">
              <a:buNone/>
            </a:pPr>
            <a:r>
              <a:rPr lang="fr-FR" sz="2800" b="1" dirty="0">
                <a:latin typeface="Verdana" panose="020B0604030504040204" pitchFamily="34" charset="0"/>
                <a:ea typeface="Verdana" panose="020B0604030504040204" pitchFamily="34" charset="0"/>
              </a:rPr>
              <a:t>• Branche de la logique étudiant les méthodes des différentes </a:t>
            </a:r>
            <a:r>
              <a:rPr lang="fr-FR" sz="2800" b="1" dirty="0" smtClean="0">
                <a:latin typeface="Verdana" panose="020B0604030504040204" pitchFamily="34" charset="0"/>
                <a:ea typeface="Verdana" panose="020B0604030504040204" pitchFamily="34" charset="0"/>
              </a:rPr>
              <a:t>sciences.</a:t>
            </a:r>
            <a:endParaRPr lang="fr-FR" sz="2800" b="1" dirty="0">
              <a:latin typeface="Verdana" panose="020B0604030504040204" pitchFamily="34" charset="0"/>
              <a:ea typeface="Verdana" panose="020B0604030504040204" pitchFamily="34" charset="0"/>
            </a:endParaRPr>
          </a:p>
          <a:p>
            <a:pPr marL="0" indent="0" algn="ctr">
              <a:buNone/>
            </a:pPr>
            <a:r>
              <a:rPr lang="fr-FR" sz="2800" b="1" dirty="0">
                <a:latin typeface="Verdana" panose="020B0604030504040204" pitchFamily="34" charset="0"/>
                <a:ea typeface="Verdana" panose="020B0604030504040204" pitchFamily="34" charset="0"/>
              </a:rPr>
              <a:t>• Partie d'une science qui étudie les méthodes auxquelles elle a </a:t>
            </a:r>
            <a:r>
              <a:rPr lang="fr-FR" sz="2800" b="1" dirty="0" smtClean="0">
                <a:latin typeface="Verdana" panose="020B0604030504040204" pitchFamily="34" charset="0"/>
                <a:ea typeface="Verdana" panose="020B0604030504040204" pitchFamily="34" charset="0"/>
              </a:rPr>
              <a:t>recours.</a:t>
            </a:r>
            <a:endParaRPr lang="ar-DZ" sz="2800" b="1" dirty="0" smtClean="0">
              <a:latin typeface="Verdana" panose="020B0604030504040204" pitchFamily="34" charset="0"/>
              <a:ea typeface="Verdana" panose="020B0604030504040204" pitchFamily="34" charset="0"/>
            </a:endParaRPr>
          </a:p>
          <a:p>
            <a:pPr marL="0" indent="0" algn="ctr" rtl="1">
              <a:buNone/>
            </a:pPr>
            <a:r>
              <a:rPr lang="ar-DZ" sz="2800" b="1" dirty="0" smtClean="0">
                <a:solidFill>
                  <a:srgbClr val="00B0F0"/>
                </a:solidFill>
                <a:latin typeface="Verdana" panose="020B0604030504040204" pitchFamily="34" charset="0"/>
                <a:ea typeface="Verdana" panose="020B0604030504040204" pitchFamily="34" charset="0"/>
              </a:rPr>
              <a:t>المنهجية: </a:t>
            </a:r>
          </a:p>
          <a:p>
            <a:pPr algn="ctr" rtl="1">
              <a:buFont typeface="Wingdings" panose="05000000000000000000" pitchFamily="2" charset="2"/>
              <a:buChar char="ü"/>
            </a:pPr>
            <a:r>
              <a:rPr lang="ar-DZ" sz="2800" b="1" dirty="0" smtClean="0">
                <a:latin typeface="Verdana" panose="020B0604030504040204" pitchFamily="34" charset="0"/>
                <a:ea typeface="Verdana" panose="020B0604030504040204" pitchFamily="34" charset="0"/>
              </a:rPr>
              <a:t>مجموعة </a:t>
            </a:r>
            <a:r>
              <a:rPr lang="ar-DZ" sz="2800" b="1" dirty="0">
                <a:latin typeface="Verdana" panose="020B0604030504040204" pitchFamily="34" charset="0"/>
                <a:ea typeface="Verdana" panose="020B0604030504040204" pitchFamily="34" charset="0"/>
              </a:rPr>
              <a:t>من الأساليب والتقنيات في </a:t>
            </a:r>
            <a:r>
              <a:rPr lang="ar-DZ" sz="2800" b="1" dirty="0" smtClean="0">
                <a:latin typeface="Verdana" panose="020B0604030504040204" pitchFamily="34" charset="0"/>
                <a:ea typeface="Verdana" panose="020B0604030504040204" pitchFamily="34" charset="0"/>
              </a:rPr>
              <a:t>ميدان </a:t>
            </a:r>
            <a:r>
              <a:rPr lang="ar-DZ" sz="2800" b="1" dirty="0">
                <a:latin typeface="Verdana" panose="020B0604030504040204" pitchFamily="34" charset="0"/>
                <a:ea typeface="Verdana" panose="020B0604030504040204" pitchFamily="34" charset="0"/>
              </a:rPr>
              <a:t>معين</a:t>
            </a:r>
            <a:r>
              <a:rPr lang="ar-DZ" sz="2800" b="1" dirty="0" smtClean="0">
                <a:latin typeface="Verdana" panose="020B0604030504040204" pitchFamily="34" charset="0"/>
                <a:ea typeface="Verdana" panose="020B0604030504040204" pitchFamily="34" charset="0"/>
              </a:rPr>
              <a:t>.</a:t>
            </a:r>
          </a:p>
          <a:p>
            <a:pPr algn="ctr" rtl="1">
              <a:buFont typeface="Wingdings" panose="05000000000000000000" pitchFamily="2" charset="2"/>
              <a:buChar char="ü"/>
            </a:pPr>
            <a:r>
              <a:rPr lang="ar-DZ" sz="2800" b="1" dirty="0" smtClean="0">
                <a:latin typeface="Verdana" panose="020B0604030504040204" pitchFamily="34" charset="0"/>
                <a:ea typeface="Verdana" panose="020B0604030504040204" pitchFamily="34" charset="0"/>
              </a:rPr>
              <a:t>فرع من المنطق يهتم </a:t>
            </a:r>
            <a:r>
              <a:rPr lang="ar-DZ" sz="2800" b="1" dirty="0">
                <a:latin typeface="Verdana" panose="020B0604030504040204" pitchFamily="34" charset="0"/>
                <a:ea typeface="Verdana" panose="020B0604030504040204" pitchFamily="34" charset="0"/>
              </a:rPr>
              <a:t>بدراسة طرق العلوم </a:t>
            </a:r>
            <a:r>
              <a:rPr lang="ar-DZ" sz="2800" b="1" dirty="0" smtClean="0">
                <a:latin typeface="Verdana" panose="020B0604030504040204" pitchFamily="34" charset="0"/>
                <a:ea typeface="Verdana" panose="020B0604030504040204" pitchFamily="34" charset="0"/>
              </a:rPr>
              <a:t>المختلفة.</a:t>
            </a:r>
          </a:p>
          <a:p>
            <a:pPr algn="ctr" rtl="1">
              <a:buFont typeface="Wingdings" panose="05000000000000000000" pitchFamily="2" charset="2"/>
              <a:buChar char="ü"/>
            </a:pPr>
            <a:r>
              <a:rPr lang="ar-DZ" sz="2800" b="1" dirty="0" smtClean="0">
                <a:latin typeface="Verdana" panose="020B0604030504040204" pitchFamily="34" charset="0"/>
                <a:ea typeface="Verdana" panose="020B0604030504040204" pitchFamily="34" charset="0"/>
              </a:rPr>
              <a:t>جزء </a:t>
            </a:r>
            <a:r>
              <a:rPr lang="ar-DZ" sz="2800" b="1" dirty="0">
                <a:latin typeface="Verdana" panose="020B0604030504040204" pitchFamily="34" charset="0"/>
                <a:ea typeface="Verdana" panose="020B0604030504040204" pitchFamily="34" charset="0"/>
              </a:rPr>
              <a:t>من </a:t>
            </a:r>
            <a:r>
              <a:rPr lang="ar-DZ" sz="2800" b="1" dirty="0" smtClean="0">
                <a:latin typeface="Verdana" panose="020B0604030504040204" pitchFamily="34" charset="0"/>
                <a:ea typeface="Verdana" panose="020B0604030504040204" pitchFamily="34" charset="0"/>
              </a:rPr>
              <a:t>العلم الذي </a:t>
            </a:r>
            <a:r>
              <a:rPr lang="ar-DZ" sz="2800" b="1" dirty="0">
                <a:latin typeface="Verdana" panose="020B0604030504040204" pitchFamily="34" charset="0"/>
                <a:ea typeface="Verdana" panose="020B0604030504040204" pitchFamily="34" charset="0"/>
              </a:rPr>
              <a:t>يدرس الأساليب التي </a:t>
            </a:r>
            <a:r>
              <a:rPr lang="ar-DZ" sz="2800" b="1" dirty="0" smtClean="0">
                <a:latin typeface="Verdana" panose="020B0604030504040204" pitchFamily="34" charset="0"/>
                <a:ea typeface="Verdana" panose="020B0604030504040204" pitchFamily="34" charset="0"/>
              </a:rPr>
              <a:t>يستخدمها.</a:t>
            </a:r>
            <a:endParaRPr lang="fr-FR" sz="28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5405779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15000"/>
            <a:ext cx="10515600" cy="781287"/>
          </a:xfrm>
        </p:spPr>
        <p:txBody>
          <a:bodyPr/>
          <a:lstStyle/>
          <a:p>
            <a:pPr algn="ctr"/>
            <a:r>
              <a:rPr lang="fr-FR" b="1" dirty="0" smtClean="0">
                <a:solidFill>
                  <a:schemeClr val="accent2"/>
                </a:solidFill>
                <a:latin typeface="Verdana" panose="020B0604030504040204" pitchFamily="34" charset="0"/>
                <a:ea typeface="Verdana" panose="020B0604030504040204" pitchFamily="34" charset="0"/>
              </a:rPr>
              <a:t>DIDACTIQUE</a:t>
            </a:r>
            <a:r>
              <a:rPr lang="ar-DZ" b="1" dirty="0" smtClean="0">
                <a:solidFill>
                  <a:schemeClr val="accent2"/>
                </a:solidFill>
                <a:latin typeface="Verdana" panose="020B0604030504040204" pitchFamily="34" charset="0"/>
                <a:ea typeface="Verdana" panose="020B0604030504040204" pitchFamily="34" charset="0"/>
              </a:rPr>
              <a:t>التعليمية </a:t>
            </a:r>
            <a:endParaRPr lang="fr-FR" b="1" dirty="0">
              <a:solidFill>
                <a:schemeClr val="accent2"/>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125104" y="996286"/>
            <a:ext cx="11941791" cy="5732059"/>
          </a:xfrm>
        </p:spPr>
        <p:txBody>
          <a:bodyPr>
            <a:noAutofit/>
          </a:bodyPr>
          <a:lstStyle/>
          <a:p>
            <a:pPr marL="0" indent="0" algn="ctr">
              <a:buNone/>
            </a:pPr>
            <a:r>
              <a:rPr lang="fr-FR" sz="2400" b="1" dirty="0" smtClean="0">
                <a:solidFill>
                  <a:srgbClr val="00B0F0"/>
                </a:solidFill>
                <a:latin typeface="Verdana" panose="020B0604030504040204" pitchFamily="34" charset="0"/>
                <a:ea typeface="Verdana" panose="020B0604030504040204" pitchFamily="34" charset="0"/>
              </a:rPr>
              <a:t>Didactique</a:t>
            </a:r>
            <a:r>
              <a:rPr lang="fr-FR" sz="2400" b="1" dirty="0" smtClean="0">
                <a:latin typeface="Verdana" panose="020B0604030504040204" pitchFamily="34" charset="0"/>
                <a:ea typeface="Verdana" panose="020B0604030504040204" pitchFamily="34" charset="0"/>
              </a:rPr>
              <a:t>: </a:t>
            </a:r>
            <a:endParaRPr lang="fr-FR" sz="2400" b="1" dirty="0">
              <a:latin typeface="Verdana" panose="020B0604030504040204" pitchFamily="34" charset="0"/>
              <a:ea typeface="Verdana" panose="020B0604030504040204" pitchFamily="34" charset="0"/>
            </a:endParaRPr>
          </a:p>
          <a:p>
            <a:pPr marL="0" indent="0" algn="ctr">
              <a:buNone/>
            </a:pPr>
            <a:r>
              <a:rPr lang="fr-FR" sz="2400" b="1" dirty="0">
                <a:latin typeface="Verdana" panose="020B0604030504040204" pitchFamily="34" charset="0"/>
                <a:ea typeface="Verdana" panose="020B0604030504040204" pitchFamily="34" charset="0"/>
              </a:rPr>
              <a:t>Théorie et méthodes visant à enseigner.</a:t>
            </a:r>
          </a:p>
          <a:p>
            <a:pPr marL="0" indent="0" algn="ctr">
              <a:buNone/>
            </a:pPr>
            <a:r>
              <a:rPr lang="fr-FR" sz="2400" b="1" dirty="0">
                <a:latin typeface="Verdana" panose="020B0604030504040204" pitchFamily="34" charset="0"/>
                <a:ea typeface="Verdana" panose="020B0604030504040204" pitchFamily="34" charset="0"/>
              </a:rPr>
              <a:t>La didactique est l'étude des questions posées par l'enseignement et l'acquisition des connaissances dans les différentes disciplines scolaires.</a:t>
            </a:r>
          </a:p>
          <a:p>
            <a:pPr marL="0" indent="0" algn="ctr">
              <a:buNone/>
            </a:pPr>
            <a:r>
              <a:rPr lang="fr-FR" sz="2400" b="1" dirty="0">
                <a:latin typeface="Verdana" panose="020B0604030504040204" pitchFamily="34" charset="0"/>
                <a:ea typeface="Verdana" panose="020B0604030504040204" pitchFamily="34" charset="0"/>
              </a:rPr>
              <a:t>C’est ainsi que se sont développées, depuis le début des années 70, des didactiques des mathématiques, des sciences, du français, des langues, des SVT, de l'EPS, etc</a:t>
            </a:r>
            <a:r>
              <a:rPr lang="fr-FR" sz="2400" b="1" dirty="0" smtClean="0">
                <a:latin typeface="Verdana" panose="020B0604030504040204" pitchFamily="34" charset="0"/>
                <a:ea typeface="Verdana" panose="020B0604030504040204" pitchFamily="34" charset="0"/>
              </a:rPr>
              <a:t>.</a:t>
            </a:r>
          </a:p>
          <a:p>
            <a:pPr marL="0" indent="0" algn="ctr" rtl="1">
              <a:buNone/>
            </a:pPr>
            <a:r>
              <a:rPr lang="ar-DZ" sz="2400" b="1" dirty="0" smtClean="0">
                <a:solidFill>
                  <a:srgbClr val="00B0F0"/>
                </a:solidFill>
                <a:latin typeface="Verdana" panose="020B0604030504040204" pitchFamily="34" charset="0"/>
                <a:ea typeface="Verdana" panose="020B0604030504040204" pitchFamily="34" charset="0"/>
              </a:rPr>
              <a:t>التعليمية</a:t>
            </a:r>
            <a:r>
              <a:rPr lang="ar-DZ" sz="2400" b="1" dirty="0" smtClean="0">
                <a:latin typeface="Verdana" panose="020B0604030504040204" pitchFamily="34" charset="0"/>
                <a:ea typeface="Verdana" panose="020B0604030504040204" pitchFamily="34" charset="0"/>
              </a:rPr>
              <a:t> :</a:t>
            </a:r>
          </a:p>
          <a:p>
            <a:pPr algn="ctr" rtl="1">
              <a:buFont typeface="Wingdings" panose="05000000000000000000" pitchFamily="2" charset="2"/>
              <a:buChar char="ü"/>
            </a:pPr>
            <a:r>
              <a:rPr lang="ar-DZ" sz="2400" b="1" dirty="0" smtClean="0">
                <a:latin typeface="Verdana" panose="020B0604030504040204" pitchFamily="34" charset="0"/>
                <a:ea typeface="Verdana" panose="020B0604030504040204" pitchFamily="34" charset="0"/>
              </a:rPr>
              <a:t> نظرية وطرق تهدف إلى </a:t>
            </a:r>
            <a:r>
              <a:rPr lang="ar-DZ" sz="2400" b="1" dirty="0">
                <a:latin typeface="Verdana" panose="020B0604030504040204" pitchFamily="34" charset="0"/>
                <a:ea typeface="Verdana" panose="020B0604030504040204" pitchFamily="34" charset="0"/>
              </a:rPr>
              <a:t>التدريس</a:t>
            </a:r>
            <a:r>
              <a:rPr lang="ar-DZ" sz="2400" b="1" dirty="0" smtClean="0">
                <a:latin typeface="Verdana" panose="020B0604030504040204" pitchFamily="34" charset="0"/>
                <a:ea typeface="Verdana" panose="020B0604030504040204" pitchFamily="34" charset="0"/>
              </a:rPr>
              <a:t>.</a:t>
            </a:r>
          </a:p>
          <a:p>
            <a:pPr algn="ctr" rtl="1">
              <a:buFont typeface="Wingdings" panose="05000000000000000000" pitchFamily="2" charset="2"/>
              <a:buChar char="ü"/>
            </a:pPr>
            <a:r>
              <a:rPr lang="ar-DZ" sz="2400" b="1" dirty="0" smtClean="0">
                <a:latin typeface="Verdana" panose="020B0604030504040204" pitchFamily="34" charset="0"/>
                <a:ea typeface="Verdana" panose="020B0604030504040204" pitchFamily="34" charset="0"/>
              </a:rPr>
              <a:t>التعليمية </a:t>
            </a:r>
            <a:r>
              <a:rPr lang="ar-DZ" sz="2400" b="1" dirty="0">
                <a:latin typeface="Verdana" panose="020B0604030504040204" pitchFamily="34" charset="0"/>
                <a:ea typeface="Verdana" panose="020B0604030504040204" pitchFamily="34" charset="0"/>
              </a:rPr>
              <a:t>هو دراسة الأسئلة التي </a:t>
            </a:r>
            <a:r>
              <a:rPr lang="ar-DZ" sz="2400" b="1" dirty="0" smtClean="0">
                <a:latin typeface="Verdana" panose="020B0604030504040204" pitchFamily="34" charset="0"/>
                <a:ea typeface="Verdana" panose="020B0604030504040204" pitchFamily="34" charset="0"/>
              </a:rPr>
              <a:t>تطرحها العملية التدريسية </a:t>
            </a:r>
            <a:r>
              <a:rPr lang="ar-DZ" sz="2400" b="1" dirty="0">
                <a:latin typeface="Verdana" panose="020B0604030504040204" pitchFamily="34" charset="0"/>
                <a:ea typeface="Verdana" panose="020B0604030504040204" pitchFamily="34" charset="0"/>
              </a:rPr>
              <a:t>واكتساب </a:t>
            </a:r>
            <a:r>
              <a:rPr lang="ar-DZ" sz="2400" b="1" dirty="0" smtClean="0">
                <a:latin typeface="Verdana" panose="020B0604030504040204" pitchFamily="34" charset="0"/>
                <a:ea typeface="Verdana" panose="020B0604030504040204" pitchFamily="34" charset="0"/>
              </a:rPr>
              <a:t>المعارف </a:t>
            </a:r>
            <a:r>
              <a:rPr lang="ar-DZ" sz="2400" b="1" dirty="0">
                <a:latin typeface="Verdana" panose="020B0604030504040204" pitchFamily="34" charset="0"/>
                <a:ea typeface="Verdana" panose="020B0604030504040204" pitchFamily="34" charset="0"/>
              </a:rPr>
              <a:t>في المواد الدراسية المختلفة</a:t>
            </a:r>
            <a:r>
              <a:rPr lang="ar-DZ" sz="2400" b="1" dirty="0" smtClean="0">
                <a:latin typeface="Verdana" panose="020B0604030504040204" pitchFamily="34" charset="0"/>
                <a:ea typeface="Verdana" panose="020B0604030504040204" pitchFamily="34" charset="0"/>
              </a:rPr>
              <a:t>.</a:t>
            </a:r>
          </a:p>
          <a:p>
            <a:pPr marL="0" indent="0" algn="ctr" rtl="1">
              <a:buNone/>
            </a:pPr>
            <a:r>
              <a:rPr lang="ar-DZ" sz="2400" b="1" dirty="0" smtClean="0">
                <a:latin typeface="Verdana" panose="020B0604030504040204" pitchFamily="34" charset="0"/>
                <a:ea typeface="Verdana" panose="020B0604030504040204" pitchFamily="34" charset="0"/>
              </a:rPr>
              <a:t> </a:t>
            </a:r>
            <a:r>
              <a:rPr lang="ar-DZ" sz="2400" b="1" dirty="0">
                <a:latin typeface="Verdana" panose="020B0604030504040204" pitchFamily="34" charset="0"/>
                <a:ea typeface="Verdana" panose="020B0604030504040204" pitchFamily="34" charset="0"/>
              </a:rPr>
              <a:t>منذ أوائل السبعينيات ، تطورت </a:t>
            </a:r>
            <a:r>
              <a:rPr lang="ar-DZ" sz="2400" b="1" dirty="0" smtClean="0">
                <a:latin typeface="Verdana" panose="020B0604030504040204" pitchFamily="34" charset="0"/>
                <a:ea typeface="Verdana" panose="020B0604030504040204" pitchFamily="34" charset="0"/>
              </a:rPr>
              <a:t> تعليمية </a:t>
            </a:r>
            <a:r>
              <a:rPr lang="ar-DZ" sz="2400" b="1" dirty="0">
                <a:latin typeface="Verdana" panose="020B0604030504040204" pitchFamily="34" charset="0"/>
                <a:ea typeface="Verdana" panose="020B0604030504040204" pitchFamily="34" charset="0"/>
              </a:rPr>
              <a:t>الرياضيات </a:t>
            </a:r>
            <a:r>
              <a:rPr lang="ar-DZ" sz="2400" b="1" dirty="0" smtClean="0">
                <a:latin typeface="Verdana" panose="020B0604030504040204" pitchFamily="34" charset="0"/>
                <a:ea typeface="Verdana" panose="020B0604030504040204" pitchFamily="34" charset="0"/>
              </a:rPr>
              <a:t>والعلوم، اللغة الفرنسية </a:t>
            </a:r>
            <a:r>
              <a:rPr lang="ar-DZ" sz="2400" b="1" dirty="0">
                <a:latin typeface="Verdana" panose="020B0604030504040204" pitchFamily="34" charset="0"/>
                <a:ea typeface="Verdana" panose="020B0604030504040204" pitchFamily="34" charset="0"/>
              </a:rPr>
              <a:t>واللغات وعلوم الحياة و </a:t>
            </a:r>
            <a:r>
              <a:rPr lang="ar-DZ" sz="2400" b="1" dirty="0" smtClean="0">
                <a:latin typeface="Verdana" panose="020B0604030504040204" pitchFamily="34" charset="0"/>
                <a:ea typeface="Verdana" panose="020B0604030504040204" pitchFamily="34" charset="0"/>
              </a:rPr>
              <a:t>التربية البدنية والرياضية ...... .</a:t>
            </a:r>
            <a:endParaRPr lang="fr-FR" sz="2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631670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945060"/>
          </a:xfrm>
        </p:spPr>
        <p:txBody>
          <a:bodyPr/>
          <a:lstStyle/>
          <a:p>
            <a:pPr algn="ctr"/>
            <a:r>
              <a:rPr lang="fr-FR" sz="5400" b="1" dirty="0" smtClean="0">
                <a:solidFill>
                  <a:srgbClr val="0070C0"/>
                </a:solidFill>
                <a:latin typeface="Verdana" panose="020B0604030504040204" pitchFamily="34" charset="0"/>
                <a:ea typeface="Verdana" panose="020B0604030504040204" pitchFamily="34" charset="0"/>
              </a:rPr>
              <a:t>L’entrainement </a:t>
            </a:r>
            <a:endParaRPr lang="fr-FR" sz="4000" b="1" dirty="0">
              <a:solidFill>
                <a:srgbClr val="0070C0"/>
              </a:solidFill>
              <a:latin typeface="Verdana" panose="020B0604030504040204" pitchFamily="34" charset="0"/>
              <a:ea typeface="Verdana" panose="020B0604030504040204" pitchFamily="34" charset="0"/>
            </a:endParaRPr>
          </a:p>
        </p:txBody>
      </p:sp>
      <p:sp>
        <p:nvSpPr>
          <p:cNvPr id="3" name="Espace réservé du contenu 2"/>
          <p:cNvSpPr>
            <a:spLocks noGrp="1"/>
          </p:cNvSpPr>
          <p:nvPr>
            <p:ph idx="1"/>
          </p:nvPr>
        </p:nvSpPr>
        <p:spPr>
          <a:xfrm>
            <a:off x="200167" y="1429839"/>
            <a:ext cx="11791666" cy="5243915"/>
          </a:xfrm>
        </p:spPr>
        <p:txBody>
          <a:bodyPr>
            <a:noAutofit/>
          </a:bodyPr>
          <a:lstStyle/>
          <a:p>
            <a:pPr marL="0" lvl="0" indent="0" algn="ctr">
              <a:lnSpc>
                <a:spcPct val="150000"/>
              </a:lnSpc>
              <a:buNone/>
            </a:pPr>
            <a:r>
              <a:rPr lang="fr-FR" sz="3600" b="1" dirty="0">
                <a:latin typeface="Verdana" panose="020B0604030504040204" pitchFamily="34" charset="0"/>
                <a:ea typeface="Verdana" panose="020B0604030504040204" pitchFamily="34" charset="0"/>
              </a:rPr>
              <a:t>L’entraînement peut être défini comme l’ensemble des procèdes tendant à amener un être humain au maximum de ces possibilités.</a:t>
            </a:r>
          </a:p>
          <a:p>
            <a:pPr marL="0" lvl="0" indent="0" algn="ctr" rtl="1">
              <a:lnSpc>
                <a:spcPct val="150000"/>
              </a:lnSpc>
              <a:buNone/>
            </a:pPr>
            <a:r>
              <a:rPr lang="ar-DZ" sz="3600" b="1" dirty="0">
                <a:latin typeface="Verdana" panose="020B0604030504040204" pitchFamily="34" charset="0"/>
                <a:ea typeface="Verdana" panose="020B0604030504040204" pitchFamily="34" charset="0"/>
              </a:rPr>
              <a:t>يمكن تعريف التدريب على أنه مجموعة</a:t>
            </a:r>
            <a:r>
              <a:rPr lang="fr-FR" sz="3600" b="1" dirty="0">
                <a:latin typeface="Verdana" panose="020B0604030504040204" pitchFamily="34" charset="0"/>
                <a:ea typeface="Verdana" panose="020B0604030504040204" pitchFamily="34" charset="0"/>
              </a:rPr>
              <a:t> </a:t>
            </a:r>
            <a:r>
              <a:rPr lang="ar-DZ" sz="3600" b="1" dirty="0">
                <a:latin typeface="Verdana" panose="020B0604030504040204" pitchFamily="34" charset="0"/>
                <a:ea typeface="Verdana" panose="020B0604030504040204" pitchFamily="34" charset="0"/>
              </a:rPr>
              <a:t>من الإجراءات التي تهدف إلى تحقيق أقصى استفادة من إمكانيات الإنسان.</a:t>
            </a:r>
            <a:endParaRPr lang="fr-FR" sz="3600" b="1" dirty="0">
              <a:latin typeface="Verdana" panose="020B0604030504040204" pitchFamily="34" charset="0"/>
              <a:ea typeface="Verdana" panose="020B0604030504040204" pitchFamily="34" charset="0"/>
            </a:endParaRPr>
          </a:p>
          <a:p>
            <a:pPr>
              <a:lnSpc>
                <a:spcPct val="150000"/>
              </a:lnSpc>
            </a:pPr>
            <a:endParaRPr lang="fr-FR" sz="16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956420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9333" y="98698"/>
            <a:ext cx="11864454" cy="6616001"/>
          </a:xfrm>
        </p:spPr>
        <p:txBody>
          <a:bodyPr>
            <a:normAutofit fontScale="85000" lnSpcReduction="10000"/>
          </a:bodyPr>
          <a:lstStyle/>
          <a:p>
            <a:pPr marL="0" indent="0" algn="ctr">
              <a:buNone/>
            </a:pPr>
            <a:r>
              <a:rPr lang="fr-FR" sz="4400" b="1" dirty="0" smtClean="0">
                <a:solidFill>
                  <a:srgbClr val="FF0000"/>
                </a:solidFill>
                <a:latin typeface="Verdana" panose="020B0604030504040204" pitchFamily="34" charset="0"/>
                <a:ea typeface="Verdana" panose="020B0604030504040204" pitchFamily="34" charset="0"/>
              </a:rPr>
              <a:t>Le terme Entraîner</a:t>
            </a:r>
            <a:r>
              <a:rPr lang="fr-FR" sz="3200" b="1" dirty="0" smtClean="0">
                <a:solidFill>
                  <a:srgbClr val="FF0000"/>
                </a:solidFill>
                <a:latin typeface="Verdana" panose="020B0604030504040204" pitchFamily="34" charset="0"/>
                <a:ea typeface="Verdana" panose="020B0604030504040204" pitchFamily="34" charset="0"/>
              </a:rPr>
              <a:t> ?</a:t>
            </a:r>
            <a:endParaRPr lang="ar-DZ" sz="3200" b="1" dirty="0" smtClean="0">
              <a:solidFill>
                <a:srgbClr val="FF0000"/>
              </a:solidFill>
              <a:latin typeface="Verdana" panose="020B0604030504040204" pitchFamily="34" charset="0"/>
              <a:ea typeface="Verdana" panose="020B0604030504040204" pitchFamily="34" charset="0"/>
            </a:endParaRPr>
          </a:p>
          <a:p>
            <a:pPr marL="0" indent="0" algn="ctr">
              <a:buNone/>
            </a:pPr>
            <a:r>
              <a:rPr lang="fr-FR" sz="3200" b="1" dirty="0" smtClean="0">
                <a:solidFill>
                  <a:srgbClr val="FF0000"/>
                </a:solidFill>
                <a:latin typeface="Verdana" panose="020B0604030504040204" pitchFamily="34" charset="0"/>
                <a:ea typeface="Verdana" panose="020B0604030504040204" pitchFamily="34" charset="0"/>
              </a:rPr>
              <a:t>Entraîner</a:t>
            </a:r>
            <a:r>
              <a:rPr lang="fr-FR" sz="3200" b="1" dirty="0" smtClean="0">
                <a:latin typeface="Verdana" panose="020B0604030504040204" pitchFamily="34" charset="0"/>
                <a:ea typeface="Verdana" panose="020B0604030504040204" pitchFamily="34" charset="0"/>
              </a:rPr>
              <a:t> c’est provoqué volontairement, à l’aide d’exercices touchant les domaines physiologiques, physiques, biomécaniques et / ou mentaux, une succession de désadaptation susceptible de déclencher des réadaptations propices à modifier favorablement le niveau de l’athlète ou de l’équipe, en vue: </a:t>
            </a:r>
            <a:endParaRPr lang="ar-DZ" sz="3200" b="1" dirty="0" smtClean="0">
              <a:latin typeface="Verdana" panose="020B0604030504040204" pitchFamily="34" charset="0"/>
              <a:ea typeface="Verdana" panose="020B0604030504040204" pitchFamily="34" charset="0"/>
            </a:endParaRPr>
          </a:p>
          <a:p>
            <a:pPr marL="0" indent="0" algn="ctr">
              <a:buNone/>
            </a:pPr>
            <a:r>
              <a:rPr lang="fr-FR" sz="3200" b="1" dirty="0" smtClean="0">
                <a:latin typeface="Verdana" panose="020B0604030504040204" pitchFamily="34" charset="0"/>
                <a:ea typeface="Verdana" panose="020B0604030504040204" pitchFamily="34" charset="0"/>
              </a:rPr>
              <a:t>- </a:t>
            </a:r>
            <a:r>
              <a:rPr lang="fr-FR" sz="3200" b="1" dirty="0" smtClean="0">
                <a:solidFill>
                  <a:srgbClr val="FF0000"/>
                </a:solidFill>
                <a:latin typeface="Verdana" panose="020B0604030504040204" pitchFamily="34" charset="0"/>
                <a:ea typeface="Verdana" panose="020B0604030504040204" pitchFamily="34" charset="0"/>
              </a:rPr>
              <a:t>D’élever</a:t>
            </a:r>
            <a:r>
              <a:rPr lang="fr-FR" sz="3200" b="1" dirty="0" smtClean="0">
                <a:latin typeface="Verdana" panose="020B0604030504040204" pitchFamily="34" charset="0"/>
                <a:ea typeface="Verdana" panose="020B0604030504040204" pitchFamily="34" charset="0"/>
              </a:rPr>
              <a:t> le niveau de performance </a:t>
            </a:r>
            <a:endParaRPr lang="ar-DZ" sz="3200" b="1" dirty="0" smtClean="0">
              <a:latin typeface="Verdana" panose="020B0604030504040204" pitchFamily="34" charset="0"/>
              <a:ea typeface="Verdana" panose="020B0604030504040204" pitchFamily="34" charset="0"/>
            </a:endParaRPr>
          </a:p>
          <a:p>
            <a:pPr marL="0" indent="0" algn="ctr">
              <a:buNone/>
            </a:pPr>
            <a:r>
              <a:rPr lang="fr-FR" sz="3200" b="1" dirty="0" smtClean="0">
                <a:latin typeface="Verdana" panose="020B0604030504040204" pitchFamily="34" charset="0"/>
                <a:ea typeface="Verdana" panose="020B0604030504040204" pitchFamily="34" charset="0"/>
              </a:rPr>
              <a:t>- </a:t>
            </a:r>
            <a:r>
              <a:rPr lang="fr-FR" sz="3200" b="1" dirty="0" smtClean="0">
                <a:solidFill>
                  <a:srgbClr val="FF0000"/>
                </a:solidFill>
                <a:latin typeface="Verdana" panose="020B0604030504040204" pitchFamily="34" charset="0"/>
                <a:ea typeface="Verdana" panose="020B0604030504040204" pitchFamily="34" charset="0"/>
              </a:rPr>
              <a:t>Atteindre</a:t>
            </a:r>
            <a:r>
              <a:rPr lang="fr-FR" sz="3200" b="1" dirty="0" smtClean="0">
                <a:latin typeface="Verdana" panose="020B0604030504040204" pitchFamily="34" charset="0"/>
                <a:ea typeface="Verdana" panose="020B0604030504040204" pitchFamily="34" charset="0"/>
              </a:rPr>
              <a:t> des objectifs préalablement détermines</a:t>
            </a:r>
          </a:p>
          <a:p>
            <a:pPr marL="0" indent="0" algn="ctr" rtl="1">
              <a:buNone/>
            </a:pPr>
            <a:r>
              <a:rPr lang="ar-DZ" b="1" dirty="0" smtClean="0">
                <a:latin typeface="Verdana" panose="020B0604030504040204" pitchFamily="34" charset="0"/>
                <a:ea typeface="Verdana" panose="020B0604030504040204" pitchFamily="34" charset="0"/>
              </a:rPr>
              <a:t> </a:t>
            </a:r>
            <a:r>
              <a:rPr lang="ar-DZ" sz="3200" b="1" dirty="0" smtClean="0">
                <a:latin typeface="Verdana" panose="020B0604030504040204" pitchFamily="34" charset="0"/>
                <a:ea typeface="Verdana" panose="020B0604030504040204" pitchFamily="34" charset="0"/>
              </a:rPr>
              <a:t>التدرب  هو استثارة ارادية </a:t>
            </a:r>
            <a:r>
              <a:rPr lang="ar-DZ" sz="3200" b="1" dirty="0">
                <a:latin typeface="Verdana" panose="020B0604030504040204" pitchFamily="34" charset="0"/>
                <a:ea typeface="Verdana" panose="020B0604030504040204" pitchFamily="34" charset="0"/>
              </a:rPr>
              <a:t>، بمساعدة </a:t>
            </a:r>
            <a:r>
              <a:rPr lang="ar-DZ" sz="3200" b="1" dirty="0" smtClean="0">
                <a:latin typeface="Verdana" panose="020B0604030504040204" pitchFamily="34" charset="0"/>
                <a:ea typeface="Verdana" panose="020B0604030504040204" pitchFamily="34" charset="0"/>
              </a:rPr>
              <a:t>تمارين بدنية  </a:t>
            </a:r>
            <a:r>
              <a:rPr lang="ar-DZ" sz="3200" b="1" dirty="0">
                <a:latin typeface="Verdana" panose="020B0604030504040204" pitchFamily="34" charset="0"/>
                <a:ea typeface="Verdana" panose="020B0604030504040204" pitchFamily="34" charset="0"/>
              </a:rPr>
              <a:t>تؤثر على </a:t>
            </a:r>
            <a:r>
              <a:rPr lang="ar-DZ" sz="3200" b="1" dirty="0" smtClean="0">
                <a:latin typeface="Verdana" panose="020B0604030504040204" pitchFamily="34" charset="0"/>
                <a:ea typeface="Verdana" panose="020B0604030504040204" pitchFamily="34" charset="0"/>
              </a:rPr>
              <a:t>الجوانب </a:t>
            </a:r>
            <a:r>
              <a:rPr lang="ar-DZ" sz="3200" b="1" dirty="0">
                <a:latin typeface="Verdana" panose="020B0604030504040204" pitchFamily="34" charset="0"/>
                <a:ea typeface="Verdana" panose="020B0604030504040204" pitchFamily="34" charset="0"/>
              </a:rPr>
              <a:t>الفيزيولوجية والبدنية والميكانيكية </a:t>
            </a:r>
            <a:r>
              <a:rPr lang="ar-DZ" sz="3200" b="1" dirty="0" smtClean="0">
                <a:latin typeface="Verdana" panose="020B0604030504040204" pitchFamily="34" charset="0"/>
                <a:ea typeface="Verdana" panose="020B0604030504040204" pitchFamily="34" charset="0"/>
              </a:rPr>
              <a:t>الحيوية ( البيوميكانيكية)  </a:t>
            </a:r>
            <a:r>
              <a:rPr lang="ar-DZ" sz="3200" b="1" dirty="0">
                <a:latin typeface="Verdana" panose="020B0604030504040204" pitchFamily="34" charset="0"/>
                <a:ea typeface="Verdana" panose="020B0604030504040204" pitchFamily="34" charset="0"/>
              </a:rPr>
              <a:t>و </a:t>
            </a:r>
            <a:r>
              <a:rPr lang="ar-DZ" sz="3200" b="1" dirty="0" smtClean="0">
                <a:latin typeface="Verdana" panose="020B0604030504040204" pitchFamily="34" charset="0"/>
                <a:ea typeface="Verdana" panose="020B0604030504040204" pitchFamily="34" charset="0"/>
              </a:rPr>
              <a:t>العقلية </a:t>
            </a:r>
            <a:r>
              <a:rPr lang="ar-DZ" sz="3200" b="1" dirty="0">
                <a:latin typeface="Verdana" panose="020B0604030504040204" pitchFamily="34" charset="0"/>
                <a:ea typeface="Verdana" panose="020B0604030504040204" pitchFamily="34" charset="0"/>
              </a:rPr>
              <a:t>، </a:t>
            </a:r>
            <a:r>
              <a:rPr lang="ar-DZ" sz="3200" b="1" dirty="0" smtClean="0">
                <a:latin typeface="Verdana" panose="020B0604030504040204" pitchFamily="34" charset="0"/>
                <a:ea typeface="Verdana" panose="020B0604030504040204" pitchFamily="34" charset="0"/>
              </a:rPr>
              <a:t>بحيث </a:t>
            </a:r>
            <a:r>
              <a:rPr lang="ar-DZ" sz="3200" b="1" dirty="0">
                <a:latin typeface="Verdana" panose="020B0604030504040204" pitchFamily="34" charset="0"/>
                <a:ea typeface="Verdana" panose="020B0604030504040204" pitchFamily="34" charset="0"/>
              </a:rPr>
              <a:t>تؤدي سلسلة من سوء </a:t>
            </a:r>
            <a:r>
              <a:rPr lang="ar-DZ" sz="3200" b="1" dirty="0" smtClean="0">
                <a:latin typeface="Verdana" panose="020B0604030504040204" pitchFamily="34" charset="0"/>
                <a:ea typeface="Verdana" panose="020B0604030504040204" pitchFamily="34" charset="0"/>
              </a:rPr>
              <a:t>التكيف جراء هذه التمارين </a:t>
            </a:r>
            <a:r>
              <a:rPr lang="ar-DZ" sz="3200" b="1" dirty="0">
                <a:latin typeface="Verdana" panose="020B0604030504040204" pitchFamily="34" charset="0"/>
                <a:ea typeface="Verdana" panose="020B0604030504040204" pitchFamily="34" charset="0"/>
              </a:rPr>
              <a:t>إلى إعادة </a:t>
            </a:r>
            <a:r>
              <a:rPr lang="ar-DZ" sz="3200" b="1" dirty="0" smtClean="0">
                <a:latin typeface="Verdana" panose="020B0604030504040204" pitchFamily="34" charset="0"/>
                <a:ea typeface="Verdana" panose="020B0604030504040204" pitchFamily="34" charset="0"/>
              </a:rPr>
              <a:t>ضبط</a:t>
            </a:r>
            <a:r>
              <a:rPr lang="ar-DZ" sz="3200" b="1" dirty="0">
                <a:latin typeface="Verdana" panose="020B0604030504040204" pitchFamily="34" charset="0"/>
                <a:ea typeface="Verdana" panose="020B0604030504040204" pitchFamily="34" charset="0"/>
              </a:rPr>
              <a:t> </a:t>
            </a:r>
            <a:r>
              <a:rPr lang="ar-DZ" sz="3200" b="1" dirty="0" smtClean="0">
                <a:latin typeface="Verdana" panose="020B0604030504040204" pitchFamily="34" charset="0"/>
                <a:ea typeface="Verdana" panose="020B0604030504040204" pitchFamily="34" charset="0"/>
              </a:rPr>
              <a:t>التكيف وبالتالي تعديل </a:t>
            </a:r>
            <a:r>
              <a:rPr lang="ar-DZ" sz="3200" b="1" dirty="0">
                <a:latin typeface="Verdana" panose="020B0604030504040204" pitchFamily="34" charset="0"/>
                <a:ea typeface="Verdana" panose="020B0604030504040204" pitchFamily="34" charset="0"/>
              </a:rPr>
              <a:t>مستوى الرياضي أو </a:t>
            </a:r>
            <a:r>
              <a:rPr lang="ar-DZ" sz="3200" b="1" dirty="0" smtClean="0">
                <a:latin typeface="Verdana" panose="020B0604030504040204" pitchFamily="34" charset="0"/>
                <a:ea typeface="Verdana" panose="020B0604030504040204" pitchFamily="34" charset="0"/>
              </a:rPr>
              <a:t>الفريق </a:t>
            </a:r>
            <a:r>
              <a:rPr lang="ar-DZ" sz="3200" b="1" dirty="0">
                <a:latin typeface="Verdana" panose="020B0604030504040204" pitchFamily="34" charset="0"/>
                <a:ea typeface="Verdana" panose="020B0604030504040204" pitchFamily="34" charset="0"/>
              </a:rPr>
              <a:t>بشكل </a:t>
            </a:r>
            <a:r>
              <a:rPr lang="ar-DZ" sz="3200" b="1" dirty="0" smtClean="0">
                <a:latin typeface="Verdana" panose="020B0604030504040204" pitchFamily="34" charset="0"/>
                <a:ea typeface="Verdana" panose="020B0604030504040204" pitchFamily="34" charset="0"/>
              </a:rPr>
              <a:t>إيجابي من أجل : </a:t>
            </a:r>
          </a:p>
          <a:p>
            <a:pPr marL="0" indent="0" algn="ctr" rtl="1">
              <a:buNone/>
            </a:pPr>
            <a:r>
              <a:rPr lang="ar-DZ" sz="3200" b="1" dirty="0" smtClean="0">
                <a:latin typeface="Verdana" panose="020B0604030504040204" pitchFamily="34" charset="0"/>
                <a:ea typeface="Verdana" panose="020B0604030504040204" pitchFamily="34" charset="0"/>
              </a:rPr>
              <a:t>- رفع </a:t>
            </a:r>
            <a:r>
              <a:rPr lang="ar-DZ" sz="3200" b="1" dirty="0">
                <a:latin typeface="Verdana" panose="020B0604030504040204" pitchFamily="34" charset="0"/>
                <a:ea typeface="Verdana" panose="020B0604030504040204" pitchFamily="34" charset="0"/>
              </a:rPr>
              <a:t>مستوي </a:t>
            </a:r>
            <a:r>
              <a:rPr lang="ar-DZ" sz="3200" b="1" dirty="0" smtClean="0">
                <a:latin typeface="Verdana" panose="020B0604030504040204" pitchFamily="34" charset="0"/>
                <a:ea typeface="Verdana" panose="020B0604030504040204" pitchFamily="34" charset="0"/>
              </a:rPr>
              <a:t>الأداء.</a:t>
            </a:r>
          </a:p>
          <a:p>
            <a:pPr marL="0" indent="0" algn="ctr" rtl="1">
              <a:buNone/>
            </a:pPr>
            <a:r>
              <a:rPr lang="ar-DZ" sz="3200" b="1" dirty="0" smtClean="0">
                <a:latin typeface="Verdana" panose="020B0604030504040204" pitchFamily="34" charset="0"/>
                <a:ea typeface="Verdana" panose="020B0604030504040204" pitchFamily="34" charset="0"/>
              </a:rPr>
              <a:t>- </a:t>
            </a:r>
            <a:r>
              <a:rPr lang="ar-DZ" sz="3200" b="1" dirty="0">
                <a:latin typeface="Verdana" panose="020B0604030504040204" pitchFamily="34" charset="0"/>
                <a:ea typeface="Verdana" panose="020B0604030504040204" pitchFamily="34" charset="0"/>
              </a:rPr>
              <a:t>تحقيق الأهداف المحددة </a:t>
            </a:r>
            <a:r>
              <a:rPr lang="ar-DZ" sz="3200" b="1" dirty="0" smtClean="0">
                <a:latin typeface="Verdana" panose="020B0604030504040204" pitchFamily="34" charset="0"/>
                <a:ea typeface="Verdana" panose="020B0604030504040204" pitchFamily="34" charset="0"/>
              </a:rPr>
              <a:t>مسبقًا.</a:t>
            </a:r>
            <a:endParaRPr lang="fr-FR" sz="3200" b="1" dirty="0" smtClean="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124940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1055</TotalTime>
  <Words>3857</Words>
  <Application>Microsoft Office PowerPoint</Application>
  <PresentationFormat>Grand écran</PresentationFormat>
  <Paragraphs>253</Paragraphs>
  <Slides>38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38</vt:i4>
      </vt:variant>
    </vt:vector>
  </HeadingPairs>
  <TitlesOfParts>
    <vt:vector size="45" baseType="lpstr">
      <vt:lpstr>Arial</vt:lpstr>
      <vt:lpstr>Century Gothic</vt:lpstr>
      <vt:lpstr>Times New Roman</vt:lpstr>
      <vt:lpstr>Verdana</vt:lpstr>
      <vt:lpstr>Wingdings</vt:lpstr>
      <vt:lpstr>Wingdings 3</vt:lpstr>
      <vt:lpstr>Ion</vt:lpstr>
      <vt:lpstr>Université Mohamed lamine Dabbagin Setif 02 Département STAPS </vt:lpstr>
      <vt:lpstr>Contenu du coursمحتوى الدرس </vt:lpstr>
      <vt:lpstr>1- Définitions -تعاريف </vt:lpstr>
      <vt:lpstr>THEORIE   النظرية</vt:lpstr>
      <vt:lpstr>METHODEالطريقة </vt:lpstr>
      <vt:lpstr>METHODOLOGIEالمنهجية </vt:lpstr>
      <vt:lpstr>DIDACTIQUEالتعليمية </vt:lpstr>
      <vt:lpstr>L’entrainement </vt:lpstr>
      <vt:lpstr>Présentation PowerPoint</vt:lpstr>
      <vt:lpstr>la profession d’un entraîneur </vt:lpstr>
      <vt:lpstr>L’entraînement sportif</vt:lpstr>
      <vt:lpstr>Présentation PowerPoint</vt:lpstr>
      <vt:lpstr>Présentation PowerPoint</vt:lpstr>
      <vt:lpstr>Présentation PowerPoint</vt:lpstr>
      <vt:lpstr>Présentation PowerPoint</vt:lpstr>
      <vt:lpstr>Présentation PowerPoint</vt:lpstr>
      <vt:lpstr>2- Les objectifs de l’entraînement sportif  أهداف التدريب الرياضي </vt:lpstr>
      <vt:lpstr>Présentation PowerPoint</vt:lpstr>
      <vt:lpstr>Les objectifs cognitives الأهداف المعرفية</vt:lpstr>
      <vt:lpstr>Les objectifs psychologiquesالأهداف النفسية </vt:lpstr>
      <vt:lpstr>Les objectifs préventives الأهداف الوقائية</vt:lpstr>
      <vt:lpstr>Les objectifs socio-éducatives الأهداف الاجتماعية التربوية </vt:lpstr>
      <vt:lpstr>Présentation PowerPoint</vt:lpstr>
      <vt:lpstr>Présentation PowerPoint</vt:lpstr>
      <vt:lpstr>Présentation PowerPoint</vt:lpstr>
      <vt:lpstr>Le principe de continuité مبدأ الاستمرارية - </vt:lpstr>
      <vt:lpstr>Le principe de la progressivitéمبدأ التدرج - </vt:lpstr>
      <vt:lpstr>Le principe de la Multilatéralité et la polyvalenceمبدأ التنويع والتغيير </vt:lpstr>
      <vt:lpstr>Le principe de l’individualisationمبدأ الفردية </vt:lpstr>
      <vt:lpstr>Le principe de cyclisationمبدأ دورية التدريب - </vt:lpstr>
      <vt:lpstr>Principe de l’adaptation à l’entraînementمبدأ التكيف -</vt:lpstr>
      <vt:lpstr>Le principe de l’entraînement général et spécifique مبدأ التدريب العام والخاص - </vt:lpstr>
      <vt:lpstr>Le principe de surcompensation et de la surchargeمبدأ التعويض الزائد والحمل الزائد - </vt:lpstr>
      <vt:lpstr>les facteurs déterminant l’efficacité de l’entraînement sportif</vt:lpstr>
      <vt:lpstr>4- Le contenu de l’entraînement sportif</vt:lpstr>
      <vt:lpstr>Présentation PowerPoint</vt:lpstr>
      <vt:lpstr>5- Les types de préparation sportif </vt:lpstr>
      <vt:lpstr>Ressources pédagogiquesموارد بيداغوجية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kis</cp:lastModifiedBy>
  <cp:revision>113</cp:revision>
  <dcterms:created xsi:type="dcterms:W3CDTF">2021-04-25T12:13:42Z</dcterms:created>
  <dcterms:modified xsi:type="dcterms:W3CDTF">2023-12-09T21:06:59Z</dcterms:modified>
</cp:coreProperties>
</file>