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6AF13DB-B689-4754-AA1F-E8BD308B605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7EEE00D-0115-4B10-891E-8F8001B8E166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8036" y="332657"/>
            <a:ext cx="7959940" cy="1066652"/>
          </a:xfrm>
        </p:spPr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rtl="1"/>
            <a:r>
              <a:rPr lang="ar-DZ" cap="none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التحسين اللغوي ( المستوى الصوتي 2)</a:t>
            </a:r>
            <a:endParaRPr lang="fr-FR" cap="none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424936" cy="4824536"/>
          </a:xfrm>
        </p:spPr>
        <p:txBody>
          <a:bodyPr>
            <a:normAutofit fontScale="92500"/>
          </a:bodyPr>
          <a:lstStyle/>
          <a:p>
            <a:pPr marL="82296" algn="just" rtl="1"/>
            <a:r>
              <a:rPr lang="ar-DZ" sz="3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لقد استقر علماء اللغة على أن علم الأصوات الطبيعي أو العام هو الذي يدرس الصوت من حيث طبيعته ومادته الخام ، انطلاقا من لحظة خروجه إلى غاية وصوله إلى السمع ، وما يحدثه من تأثيرات فيزيائية ، أثناء انتقاله عبر موجات ، إنه باختصار شديد علم يهتم بمادة الصوت الأولى ؛ إنه يدرس الصوت بمعزل عن البنية اللغوية ، ويقسمه علماء الأصوات إلى أقسام ، منها علم الأصوات النطقي و علم الأصوات السمعي ، وعلم الأصوات الفيزيائي.</a:t>
            </a:r>
          </a:p>
          <a:p>
            <a:pPr marL="82296" algn="just" rtl="1"/>
            <a:r>
              <a:rPr lang="ar-DZ" sz="36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وقد ذكر علماء اللسانيات خاصيتين مهمتين هاهنا ، هما المخرج ؛ ويعني نقطة انطلاق الصوت ، مثل حرف العين الذي يحدد مخرجه بأنه حلقي ، فهو ينطلق من الحلق وهكذا ، أما الثانية فهي الصفة التي يتشكل منها الصوت أثناء خروجه ، والصفة الأساسية هي الهمس و الجهر ، وما دونها صفات ثانوية .</a:t>
            </a:r>
            <a:endParaRPr lang="fr-FR" sz="3600" dirty="0" smtClean="0">
              <a:solidFill>
                <a:schemeClr val="tx1"/>
              </a:solidFill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1819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336704"/>
          </a:xfrm>
        </p:spPr>
        <p:txBody>
          <a:bodyPr>
            <a:normAutofit/>
          </a:bodyPr>
          <a:lstStyle/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أما علم وظائف الأصوات فهو مختلف تماما ؛ فبالإضافة إلى أنه يستعين بالنتائج التي توصل إليها علم الأصوات من تحديد للخصائص الطبيعية لأصوات اللغة ، فإن غايته لا تتوقف عند هذا الحد ، بل يبحث عن </a:t>
            </a:r>
            <a:r>
              <a:rPr lang="ar-DZ" sz="4000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عن</a:t>
            </a:r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دلالة الصوت ، أو الملامح المميزة للصوت ، و هذا لا يتأتى إلا إذا عالجنا الصوت في علاقته بالأصوات الأخرى المتصلة به داخل النص ، ومن ثمّ يكتسب قيمته الحقيقية ويقدم لنا الإنتاج الدلالي المطلوب ، وقد استطاع علماء اللسانيات من خلال هذا أن يقدموا لنا النماذج المتمايزة داخل الخطاب الصوتي .</a:t>
            </a:r>
          </a:p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ويرى علماء اللسانيات أن النماذج التي تجعل من الصوت مساعدا على إنتاج الدلالة هي أربعة عناصر : </a:t>
            </a:r>
            <a:r>
              <a:rPr lang="ar-DZ" sz="4000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الفونيم</a:t>
            </a:r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– النبر – التنغيم – الفاصلة الصوتية.</a:t>
            </a:r>
            <a:endParaRPr lang="fr-FR" sz="4000" dirty="0" smtClean="0">
              <a:solidFill>
                <a:schemeClr val="tx1"/>
              </a:solidFill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9636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336704"/>
          </a:xfrm>
        </p:spPr>
        <p:txBody>
          <a:bodyPr>
            <a:normAutofit/>
          </a:bodyPr>
          <a:lstStyle/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</a:t>
            </a:r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وقبل حديثنا عن علم وظائف الأصوات ومميزاته ، و كيف يوظف الصوت في الاستعمال لإنتاج دلالات مختلفة في سياقات مختلفة لا بدّ من الإشارة إلى جهاز النطق في اللغة العربية وكيف يتنوع و يختص بميزات لا توجد في لغات أخرى .</a:t>
            </a:r>
          </a:p>
          <a:p>
            <a:pPr marL="82296" algn="just" rtl="1"/>
            <a:r>
              <a:rPr lang="ar-DZ" sz="44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يتشكل جهاز النطق في اللغة العربية من </a:t>
            </a:r>
            <a:r>
              <a:rPr lang="ar-DZ" sz="54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الحلق</a:t>
            </a:r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بِعَدِّهِ أقصى مخرج في اللغة العربية ، و تقع ستة أصوات فيه ، اثنتان في أقصاه (الهمزة و الحاء ) ، و اثنتان في وسطه ( العين و الحاء ) ، و اثنتان في أدناه ( الغين و الخاء ).</a:t>
            </a:r>
            <a:endParaRPr lang="fr-FR" sz="4400" dirty="0" smtClean="0">
              <a:solidFill>
                <a:schemeClr val="tx1"/>
              </a:solidFill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9876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336704"/>
          </a:xfrm>
        </p:spPr>
        <p:txBody>
          <a:bodyPr>
            <a:normAutofit lnSpcReduction="10000"/>
          </a:bodyPr>
          <a:lstStyle/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 </a:t>
            </a:r>
            <a:endParaRPr lang="ar-DZ" sz="44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82296" algn="just" rtl="1"/>
            <a:r>
              <a:rPr lang="ar-DZ" sz="4400" dirty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   ويأتي بعد الحلق مباشرة أقصى اللسان الذي يحتك باللهاة ، و تسمّى الحروف التي تقع فيه </a:t>
            </a:r>
            <a:r>
              <a:rPr lang="ar-DZ" sz="5400" b="1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بالأصوات اللهوية </a:t>
            </a:r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، و يقع فيها صوتان، الأول في المنطقة الرّخوة من سقف الحنك الأعلى وهو صوت ( القاف ) و الثاني في المنطقة الصّلبة من سقف الحنك الأعلى وهو صوت ( الكاف ) .</a:t>
            </a: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وبعد الحلق و اللهاة يأتي عضو النطق الثّالث وهو اللسان مقسما إلى ثلاثة  أجزاء ( وسط اللسان ، حافة اللسان ، طرف اللسان ) وتقع فيه مجموعة واسعة من الأصوات .</a:t>
            </a:r>
            <a:endParaRPr lang="fr-FR" sz="4400" dirty="0" smtClean="0">
              <a:solidFill>
                <a:schemeClr val="tx1"/>
              </a:solidFill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115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336704"/>
          </a:xfrm>
        </p:spPr>
        <p:txBody>
          <a:bodyPr>
            <a:normAutofit fontScale="92500" lnSpcReduction="10000"/>
          </a:bodyPr>
          <a:lstStyle/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1- وسط اللسان :</a:t>
            </a:r>
          </a:p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يوجد فيه على الترتيب ( صوت الجيم ، صوت الشين و صوت الياء )</a:t>
            </a:r>
          </a:p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2- حافة اللسان :</a:t>
            </a:r>
          </a:p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يوجد فيه على الترتيب ( صوت الضاد و صوت اللام )</a:t>
            </a:r>
          </a:p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3- طرف اللسان : </a:t>
            </a:r>
          </a:p>
          <a:p>
            <a:pPr marL="82296" algn="just" rtl="1"/>
            <a:r>
              <a:rPr lang="ar-DZ" sz="40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أ- طرف اللسان : تقع فيه الأصوات الآتية على الترتيب :</a:t>
            </a: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الراء ، النون ، الدال ، التاء ، الطاء.</a:t>
            </a: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ب- طرف اللسان مع الأسنان وتسمى الأصوات </a:t>
            </a:r>
            <a:r>
              <a:rPr lang="ar-DZ" sz="4400" dirty="0" err="1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الأسنانية</a:t>
            </a:r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وتقع فيها الأصوات الآتية على الترتيب :</a:t>
            </a: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السين ، الزاي ، الصاد.</a:t>
            </a:r>
          </a:p>
        </p:txBody>
      </p:sp>
    </p:spTree>
    <p:extLst>
      <p:ext uri="{BB962C8B-B14F-4D97-AF65-F5344CB8AC3E}">
        <p14:creationId xmlns:p14="http://schemas.microsoft.com/office/powerpoint/2010/main" val="169484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424936" cy="6336704"/>
          </a:xfrm>
        </p:spPr>
        <p:txBody>
          <a:bodyPr>
            <a:normAutofit/>
          </a:bodyPr>
          <a:lstStyle/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ج- طرف اللسان مع اللّثة وتسمى الأصوات اللّثوية وتقع فيها الأصوات الآتية على الترتيب :</a:t>
            </a: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الثّاء، الذّال، الظّاء .</a:t>
            </a: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وبعد هذه الأصوات تأتي الأصوات التي تخرج من الشّفة وتسمى الأصوات الشّفوية وتأتي على الترتيب الآتي :</a:t>
            </a:r>
          </a:p>
          <a:p>
            <a:pPr marL="82296" algn="just" rtl="1"/>
            <a:r>
              <a:rPr lang="ar-DZ" sz="4400" dirty="0" smtClean="0">
                <a:solidFill>
                  <a:schemeClr val="tx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الفاء ، الواو ، الباء ، وتنتهي بالميم .</a:t>
            </a:r>
          </a:p>
          <a:p>
            <a:pPr marL="82296" algn="just" rtl="1"/>
            <a:endParaRPr lang="ar-DZ" sz="4400" dirty="0" smtClean="0">
              <a:solidFill>
                <a:schemeClr val="tx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0094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33</TotalTime>
  <Words>561</Words>
  <Application>Microsoft Office PowerPoint</Application>
  <PresentationFormat>Affichage à l'écran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Apex</vt:lpstr>
      <vt:lpstr>التحسين اللغوي ( المستوى الصوتي 2)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التحسين اللغوي ( المستوى الصوتي 2)</dc:title>
  <dc:creator>doyen</dc:creator>
  <cp:lastModifiedBy>doyen</cp:lastModifiedBy>
  <cp:revision>4</cp:revision>
  <dcterms:created xsi:type="dcterms:W3CDTF">2025-12-06T18:05:59Z</dcterms:created>
  <dcterms:modified xsi:type="dcterms:W3CDTF">2025-12-06T18:39:46Z</dcterms:modified>
</cp:coreProperties>
</file>