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46" r:id="rId1"/>
  </p:sldMasterIdLst>
  <p:notesMasterIdLst>
    <p:notesMasterId r:id="rId11"/>
  </p:notesMasterIdLst>
  <p:sldIdLst>
    <p:sldId id="256" r:id="rId2"/>
    <p:sldId id="302" r:id="rId3"/>
    <p:sldId id="361" r:id="rId4"/>
    <p:sldId id="328" r:id="rId5"/>
    <p:sldId id="354" r:id="rId6"/>
    <p:sldId id="329" r:id="rId7"/>
    <p:sldId id="355" r:id="rId8"/>
    <p:sldId id="356" r:id="rId9"/>
    <p:sldId id="308"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795"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294" autoAdjust="0"/>
    <p:restoredTop sz="99462" autoAdjust="0"/>
  </p:normalViewPr>
  <p:slideViewPr>
    <p:cSldViewPr snapToGrid="0">
      <p:cViewPr varScale="1">
        <p:scale>
          <a:sx n="74" d="100"/>
          <a:sy n="74" d="100"/>
        </p:scale>
        <p:origin x="360" y="72"/>
      </p:cViewPr>
      <p:guideLst>
        <p:guide orient="horz" pos="2137"/>
        <p:guide pos="3795"/>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snapToGrid="0">
      <p:cViewPr varScale="1">
        <p:scale>
          <a:sx n="55" d="100"/>
          <a:sy n="55" d="100"/>
        </p:scale>
        <p:origin x="-2856"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EE4228F-D71D-41F2-8CAA-A6838F5E8901}" type="datetimeFigureOut">
              <a:rPr lang="fr-FR" smtClean="0"/>
              <a:pPr/>
              <a:t>12/10/2022</a:t>
            </a:fld>
            <a:endParaRPr lang="fr-FR"/>
          </a:p>
        </p:txBody>
      </p:sp>
      <p:sp>
        <p:nvSpPr>
          <p:cNvPr id="4" name="Espace réservé de l'image des diapositives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9EE102C-74AC-488F-9AF9-AD00D92AB583}" type="slidenum">
              <a:rPr lang="fr-FR" smtClean="0"/>
              <a:pPr/>
              <a:t>‹#›</a:t>
            </a:fld>
            <a:endParaRPr lang="fr-FR"/>
          </a:p>
        </p:txBody>
      </p:sp>
    </p:spTree>
    <p:extLst>
      <p:ext uri="{BB962C8B-B14F-4D97-AF65-F5344CB8AC3E}">
        <p14:creationId xmlns:p14="http://schemas.microsoft.com/office/powerpoint/2010/main" val="134328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B9EE102C-74AC-488F-9AF9-AD00D92AB583}" type="slidenum">
              <a:rPr lang="fr-FR" smtClean="0"/>
              <a:pPr/>
              <a:t>2</a:t>
            </a:fld>
            <a:endParaRPr lang="fr-FR"/>
          </a:p>
        </p:txBody>
      </p:sp>
    </p:spTree>
    <p:extLst>
      <p:ext uri="{BB962C8B-B14F-4D97-AF65-F5344CB8AC3E}">
        <p14:creationId xmlns:p14="http://schemas.microsoft.com/office/powerpoint/2010/main" val="19584999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B9EE102C-74AC-488F-9AF9-AD00D92AB583}" type="slidenum">
              <a:rPr lang="fr-FR" smtClean="0"/>
              <a:pPr/>
              <a:t>3</a:t>
            </a:fld>
            <a:endParaRPr lang="fr-FR"/>
          </a:p>
        </p:txBody>
      </p:sp>
    </p:spTree>
    <p:extLst>
      <p:ext uri="{BB962C8B-B14F-4D97-AF65-F5344CB8AC3E}">
        <p14:creationId xmlns:p14="http://schemas.microsoft.com/office/powerpoint/2010/main" val="34301952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B9EE102C-74AC-488F-9AF9-AD00D92AB583}" type="slidenum">
              <a:rPr lang="fr-FR" smtClean="0"/>
              <a:pPr/>
              <a:t>4</a:t>
            </a:fld>
            <a:endParaRPr lang="fr-FR"/>
          </a:p>
        </p:txBody>
      </p:sp>
    </p:spTree>
    <p:extLst>
      <p:ext uri="{BB962C8B-B14F-4D97-AF65-F5344CB8AC3E}">
        <p14:creationId xmlns:p14="http://schemas.microsoft.com/office/powerpoint/2010/main" val="14763292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B9EE102C-74AC-488F-9AF9-AD00D92AB583}" type="slidenum">
              <a:rPr lang="fr-FR" smtClean="0"/>
              <a:pPr/>
              <a:t>5</a:t>
            </a:fld>
            <a:endParaRPr lang="fr-FR"/>
          </a:p>
        </p:txBody>
      </p:sp>
    </p:spTree>
    <p:extLst>
      <p:ext uri="{BB962C8B-B14F-4D97-AF65-F5344CB8AC3E}">
        <p14:creationId xmlns:p14="http://schemas.microsoft.com/office/powerpoint/2010/main" val="27037287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B9EE102C-74AC-488F-9AF9-AD00D92AB583}" type="slidenum">
              <a:rPr lang="fr-FR" smtClean="0"/>
              <a:pPr/>
              <a:t>6</a:t>
            </a:fld>
            <a:endParaRPr lang="fr-FR"/>
          </a:p>
        </p:txBody>
      </p:sp>
    </p:spTree>
    <p:extLst>
      <p:ext uri="{BB962C8B-B14F-4D97-AF65-F5344CB8AC3E}">
        <p14:creationId xmlns:p14="http://schemas.microsoft.com/office/powerpoint/2010/main" val="31997538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B9EE102C-74AC-488F-9AF9-AD00D92AB583}" type="slidenum">
              <a:rPr lang="fr-FR" smtClean="0"/>
              <a:pPr/>
              <a:t>7</a:t>
            </a:fld>
            <a:endParaRPr lang="fr-FR"/>
          </a:p>
        </p:txBody>
      </p:sp>
    </p:spTree>
    <p:extLst>
      <p:ext uri="{BB962C8B-B14F-4D97-AF65-F5344CB8AC3E}">
        <p14:creationId xmlns:p14="http://schemas.microsoft.com/office/powerpoint/2010/main" val="6094152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B9EE102C-74AC-488F-9AF9-AD00D92AB583}" type="slidenum">
              <a:rPr lang="fr-FR" smtClean="0"/>
              <a:pPr/>
              <a:t>8</a:t>
            </a:fld>
            <a:endParaRPr lang="fr-FR"/>
          </a:p>
        </p:txBody>
      </p:sp>
    </p:spTree>
    <p:extLst>
      <p:ext uri="{BB962C8B-B14F-4D97-AF65-F5344CB8AC3E}">
        <p14:creationId xmlns:p14="http://schemas.microsoft.com/office/powerpoint/2010/main" val="39147536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10/12/2022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507066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10/12/2022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693044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10/12/2022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2264456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10/12/2022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338216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10/12/2022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8567423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10/12/2022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246538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10/12/2022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819655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10/12/2022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680063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61BEF0D-F0BB-DE4B-95CE-6DB70DBA9567}" type="datetimeFigureOut">
              <a:rPr lang="en-US" smtClean="0"/>
              <a:pPr/>
              <a:t>10/12/2022</a:t>
            </a:fld>
            <a:endParaRPr lang="en-US" dirty="0"/>
          </a:p>
        </p:txBody>
      </p:sp>
      <p:sp>
        <p:nvSpPr>
          <p:cNvPr id="3" name="Espace réservé du pied de page 2"/>
          <p:cNvSpPr>
            <a:spLocks noGrp="1"/>
          </p:cNvSpPr>
          <p:nvPr>
            <p:ph type="ftr" sz="quarter" idx="11"/>
          </p:nvPr>
        </p:nvSpPr>
        <p:spPr/>
        <p:txBody>
          <a:bodyPr/>
          <a:lstStyle/>
          <a:p>
            <a:endParaRPr lang="en-US" dirty="0"/>
          </a:p>
        </p:txBody>
      </p:sp>
      <p:sp>
        <p:nvSpPr>
          <p:cNvPr id="4" name="Espace réservé du numéro de diapositive 3"/>
          <p:cNvSpPr>
            <a:spLocks noGrp="1"/>
          </p:cNvSpPr>
          <p:nvPr>
            <p:ph type="sldNum" sz="quarter" idx="12"/>
          </p:nvPr>
        </p:nvSpPr>
        <p:spPr/>
        <p:txBody>
          <a:bodyPr/>
          <a:lstStyle/>
          <a:p>
            <a:fld id="{D57F1E4F-1CFF-5643-939E-217C01CDF565}" type="slidenum">
              <a:rPr lang="en-US" smtClean="0"/>
              <a:pPr/>
              <a:t>‹#›</a:t>
            </a:fld>
            <a:endParaRPr lang="en-US" dirty="0"/>
          </a:p>
        </p:txBody>
      </p:sp>
      <p:sp>
        <p:nvSpPr>
          <p:cNvPr id="5" name="Titre 4"/>
          <p:cNvSpPr>
            <a:spLocks noGrp="1"/>
          </p:cNvSpPr>
          <p:nvPr>
            <p:ph type="title"/>
          </p:nvPr>
        </p:nvSpPr>
        <p:spPr/>
        <p:txBody>
          <a:bodyPr/>
          <a:lstStyle/>
          <a:p>
            <a:r>
              <a:rPr lang="fr-FR" smtClean="0"/>
              <a:t>Cliquez pour modifier le style du titre</a:t>
            </a:r>
            <a:endParaRPr lang="fr-FR"/>
          </a:p>
        </p:txBody>
      </p:sp>
    </p:spTree>
    <p:extLst>
      <p:ext uri="{BB962C8B-B14F-4D97-AF65-F5344CB8AC3E}">
        <p14:creationId xmlns:p14="http://schemas.microsoft.com/office/powerpoint/2010/main" val="7355581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10/12/2022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067117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10/12/2022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63079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10/12/2022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133301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10/12/2022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563667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10/12/2022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291377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10/12/2022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27902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10/12/2022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246947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10/12/2022</a:t>
            </a:fld>
            <a:endParaRPr lang="en-US" dirty="0"/>
          </a:p>
        </p:txBody>
      </p:sp>
    </p:spTree>
    <p:extLst>
      <p:ext uri="{BB962C8B-B14F-4D97-AF65-F5344CB8AC3E}">
        <p14:creationId xmlns:p14="http://schemas.microsoft.com/office/powerpoint/2010/main" val="42610530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10/12/2022</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33160522"/>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 id="2147483752" r:id="rId6"/>
    <p:sldLayoutId id="2147483753" r:id="rId7"/>
    <p:sldLayoutId id="2147483754" r:id="rId8"/>
    <p:sldLayoutId id="2147483755" r:id="rId9"/>
    <p:sldLayoutId id="2147483756" r:id="rId10"/>
    <p:sldLayoutId id="2147483757" r:id="rId11"/>
    <p:sldLayoutId id="2147483758" r:id="rId12"/>
    <p:sldLayoutId id="2147483759" r:id="rId13"/>
    <p:sldLayoutId id="2147483760" r:id="rId14"/>
    <p:sldLayoutId id="2147483761" r:id="rId15"/>
    <p:sldLayoutId id="2147483762" r:id="rId16"/>
    <p:sldLayoutId id="2147483763" r:id="rId17"/>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17.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5.xml"/><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6.xml"/><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7.xml"/><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2.jpeg"/><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au 5"/>
          <p:cNvGraphicFramePr>
            <a:graphicFrameLocks noGrp="1"/>
          </p:cNvGraphicFramePr>
          <p:nvPr>
            <p:extLst>
              <p:ext uri="{D42A27DB-BD31-4B8C-83A1-F6EECF244321}">
                <p14:modId xmlns:p14="http://schemas.microsoft.com/office/powerpoint/2010/main" val="1076570779"/>
              </p:ext>
            </p:extLst>
          </p:nvPr>
        </p:nvGraphicFramePr>
        <p:xfrm>
          <a:off x="1489166" y="3866605"/>
          <a:ext cx="9366068" cy="946404"/>
        </p:xfrm>
        <a:graphic>
          <a:graphicData uri="http://schemas.openxmlformats.org/drawingml/2006/table">
            <a:tbl>
              <a:tblPr rtl="1"/>
              <a:tblGrid>
                <a:gridCol w="9366068"/>
              </a:tblGrid>
              <a:tr h="822961">
                <a:tc>
                  <a:txBody>
                    <a:bodyPr/>
                    <a:lstStyle/>
                    <a:p>
                      <a:pPr algn="ctr" rtl="1">
                        <a:lnSpc>
                          <a:spcPct val="115000"/>
                        </a:lnSpc>
                        <a:spcAft>
                          <a:spcPts val="1000"/>
                        </a:spcAft>
                      </a:pPr>
                      <a:r>
                        <a:rPr lang="ar-DZ" sz="5400" dirty="0" smtClean="0">
                          <a:latin typeface="Times New Roman"/>
                          <a:ea typeface="Times New Roman"/>
                        </a:rPr>
                        <a:t>الإعداد</a:t>
                      </a:r>
                      <a:r>
                        <a:rPr lang="ar-DZ" sz="5400" baseline="0" dirty="0" smtClean="0">
                          <a:latin typeface="Times New Roman"/>
                          <a:ea typeface="Times New Roman"/>
                        </a:rPr>
                        <a:t> النفسي </a:t>
                      </a:r>
                      <a:endParaRPr lang="fr-FR" sz="54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0723" name="Rectangle 3"/>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30724" name="Rectangle 4"/>
          <p:cNvSpPr>
            <a:spLocks noChangeArrowheads="1"/>
          </p:cNvSpPr>
          <p:nvPr/>
        </p:nvSpPr>
        <p:spPr bwMode="auto">
          <a:xfrm>
            <a:off x="0" y="4572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ar-SA" sz="12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endParaRPr kumimoji="0" lang="fr-FR" sz="11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0725" name="Rectangle 5"/>
          <p:cNvSpPr>
            <a:spLocks noChangeArrowheads="1"/>
          </p:cNvSpPr>
          <p:nvPr/>
        </p:nvSpPr>
        <p:spPr bwMode="auto">
          <a:xfrm>
            <a:off x="0" y="641867"/>
            <a:ext cx="12192000" cy="298543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tab pos="520700" algn="l"/>
                <a:tab pos="1827213" algn="ctr"/>
              </a:tabLst>
            </a:pPr>
            <a:r>
              <a:rPr kumimoji="0" lang="ar-DZ" sz="2800" b="1" i="0" u="none" strike="noStrike" cap="none" normalizeH="0" baseline="0" dirty="0" smtClean="0">
                <a:ln>
                  <a:noFill/>
                </a:ln>
                <a:solidFill>
                  <a:schemeClr val="tx1"/>
                </a:solidFill>
                <a:effectLst>
                  <a:outerShdw blurRad="38100" dist="38100" dir="2700000" algn="tl">
                    <a:srgbClr val="000000">
                      <a:alpha val="43137"/>
                    </a:srgbClr>
                  </a:outerShdw>
                </a:effectLst>
                <a:latin typeface="Sakkal Majalla" pitchFamily="2" charset="-78"/>
                <a:ea typeface="Calibri" pitchFamily="34" charset="0"/>
                <a:cs typeface="Sakkal Majalla" pitchFamily="2" charset="-78"/>
              </a:rPr>
              <a:t>	 وزارة التعليم العلي والبحث العلمي </a:t>
            </a:r>
            <a:endParaRPr kumimoji="0" lang="fr-FR" sz="1400" b="0" i="0" u="none" strike="noStrike" cap="none" normalizeH="0" baseline="0" dirty="0" smtClean="0">
              <a:ln>
                <a:noFill/>
              </a:ln>
              <a:solidFill>
                <a:schemeClr val="tx1"/>
              </a:solidFill>
              <a:effectLst>
                <a:outerShdw blurRad="38100" dist="38100" dir="2700000" algn="tl">
                  <a:srgbClr val="000000">
                    <a:alpha val="43137"/>
                  </a:srgbClr>
                </a:outerShdw>
              </a:effectLst>
              <a:latin typeface="Sakkal Majalla" pitchFamily="2" charset="-78"/>
              <a:cs typeface="Sakkal Majalla" pitchFamily="2" charset="-78"/>
            </a:endParaRPr>
          </a:p>
          <a:p>
            <a:pPr marL="0" marR="0" lvl="0" indent="0" algn="ctr" defTabSz="914400" rtl="1" eaLnBrk="0" fontAlgn="base" latinLnBrk="0" hangingPunct="0">
              <a:lnSpc>
                <a:spcPct val="100000"/>
              </a:lnSpc>
              <a:spcBef>
                <a:spcPct val="0"/>
              </a:spcBef>
              <a:spcAft>
                <a:spcPct val="0"/>
              </a:spcAft>
              <a:buClrTx/>
              <a:buSzTx/>
              <a:buFontTx/>
              <a:buNone/>
              <a:tabLst>
                <a:tab pos="520700" algn="l"/>
                <a:tab pos="1827213" algn="ctr"/>
              </a:tabLst>
            </a:pPr>
            <a:r>
              <a:rPr kumimoji="0" lang="ar-DZ" sz="2800" b="1" i="0" u="none" strike="noStrike" cap="none" normalizeH="0" baseline="0" dirty="0" smtClean="0">
                <a:ln>
                  <a:noFill/>
                </a:ln>
                <a:solidFill>
                  <a:schemeClr val="tx1"/>
                </a:solidFill>
                <a:effectLst>
                  <a:outerShdw blurRad="38100" dist="38100" dir="2700000" algn="tl">
                    <a:srgbClr val="000000">
                      <a:alpha val="43137"/>
                    </a:srgbClr>
                  </a:outerShdw>
                </a:effectLst>
                <a:latin typeface="Sakkal Majalla" pitchFamily="2" charset="-78"/>
                <a:ea typeface="Calibri" pitchFamily="34" charset="0"/>
                <a:cs typeface="Sakkal Majalla" pitchFamily="2" charset="-78"/>
              </a:rPr>
              <a:t>جامعة محمد لمين دباغين –سطيف</a:t>
            </a:r>
            <a:r>
              <a:rPr kumimoji="0" lang="ar-DZ" sz="2800" b="1" i="0" u="none" strike="noStrike" cap="none" normalizeH="0" dirty="0" smtClean="0">
                <a:ln>
                  <a:noFill/>
                </a:ln>
                <a:solidFill>
                  <a:schemeClr val="tx1"/>
                </a:solidFill>
                <a:effectLst>
                  <a:outerShdw blurRad="38100" dist="38100" dir="2700000" algn="tl">
                    <a:srgbClr val="000000">
                      <a:alpha val="43137"/>
                    </a:srgbClr>
                  </a:outerShdw>
                </a:effectLst>
                <a:latin typeface="Sakkal Majalla" pitchFamily="2" charset="-78"/>
                <a:ea typeface="Calibri" pitchFamily="34" charset="0"/>
                <a:cs typeface="Sakkal Majalla" pitchFamily="2" charset="-78"/>
              </a:rPr>
              <a:t> </a:t>
            </a:r>
            <a:endParaRPr kumimoji="0" lang="fr-FR" sz="1400" b="0" i="0" u="none" strike="noStrike" cap="none" normalizeH="0" baseline="0" dirty="0" smtClean="0">
              <a:ln>
                <a:noFill/>
              </a:ln>
              <a:solidFill>
                <a:schemeClr val="tx1"/>
              </a:solidFill>
              <a:effectLst>
                <a:outerShdw blurRad="38100" dist="38100" dir="2700000" algn="tl">
                  <a:srgbClr val="000000">
                    <a:alpha val="43137"/>
                  </a:srgbClr>
                </a:outerShdw>
              </a:effectLst>
              <a:latin typeface="Sakkal Majalla" pitchFamily="2" charset="-78"/>
              <a:cs typeface="Sakkal Majalla" pitchFamily="2" charset="-78"/>
            </a:endParaRPr>
          </a:p>
          <a:p>
            <a:pPr marL="0" marR="0" lvl="0" indent="0" algn="ctr" defTabSz="914400" rtl="1" eaLnBrk="0" fontAlgn="base" latinLnBrk="0" hangingPunct="0">
              <a:lnSpc>
                <a:spcPct val="100000"/>
              </a:lnSpc>
              <a:spcBef>
                <a:spcPct val="0"/>
              </a:spcBef>
              <a:spcAft>
                <a:spcPct val="0"/>
              </a:spcAft>
              <a:buClrTx/>
              <a:buSzTx/>
              <a:buFontTx/>
              <a:buNone/>
              <a:tabLst>
                <a:tab pos="520700" algn="l"/>
                <a:tab pos="1827213" algn="ctr"/>
              </a:tabLst>
            </a:pPr>
            <a:r>
              <a:rPr kumimoji="0" lang="ar-DZ" sz="2800" b="1" i="0" u="none" strike="noStrike" cap="none" normalizeH="0" baseline="0" dirty="0" smtClean="0">
                <a:ln>
                  <a:noFill/>
                </a:ln>
                <a:solidFill>
                  <a:schemeClr val="tx1"/>
                </a:solidFill>
                <a:effectLst>
                  <a:outerShdw blurRad="38100" dist="38100" dir="2700000" algn="tl">
                    <a:srgbClr val="000000">
                      <a:alpha val="43137"/>
                    </a:srgbClr>
                  </a:outerShdw>
                </a:effectLst>
                <a:latin typeface="Sakkal Majalla" pitchFamily="2" charset="-78"/>
                <a:ea typeface="Calibri" pitchFamily="34" charset="0"/>
                <a:cs typeface="Sakkal Majalla" pitchFamily="2" charset="-78"/>
              </a:rPr>
              <a:t>معهد علوم وتقنيات النشطات البدنية والرياض</a:t>
            </a:r>
            <a:r>
              <a:rPr kumimoji="0" lang="ar-SA" sz="2800" b="1" i="0" u="none" strike="noStrike" cap="none" normalizeH="0" baseline="0" dirty="0" smtClean="0">
                <a:ln>
                  <a:noFill/>
                </a:ln>
                <a:solidFill>
                  <a:schemeClr val="tx1"/>
                </a:solidFill>
                <a:effectLst>
                  <a:outerShdw blurRad="38100" dist="38100" dir="2700000" algn="tl">
                    <a:srgbClr val="000000">
                      <a:alpha val="43137"/>
                    </a:srgbClr>
                  </a:outerShdw>
                </a:effectLst>
                <a:latin typeface="Sakkal Majalla" pitchFamily="2" charset="-78"/>
                <a:ea typeface="Calibri" pitchFamily="34" charset="0"/>
                <a:cs typeface="Sakkal Majalla" pitchFamily="2" charset="-78"/>
              </a:rPr>
              <a:t>ي</a:t>
            </a:r>
            <a:r>
              <a:rPr kumimoji="0" lang="ar-DZ" sz="1800" b="1" i="0" u="none" strike="noStrike" cap="none" normalizeH="0" baseline="0" dirty="0" smtClean="0">
                <a:ln>
                  <a:noFill/>
                </a:ln>
                <a:solidFill>
                  <a:schemeClr val="tx1"/>
                </a:solidFill>
                <a:effectLst/>
                <a:latin typeface="Traditional Arabic" pitchFamily="18" charset="-78"/>
                <a:ea typeface="Calibri" pitchFamily="34" charset="0"/>
                <a:cs typeface="Traditional Arabic" pitchFamily="18" charset="-78"/>
              </a:rPr>
              <a:t>   </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tab pos="520700" algn="l"/>
                <a:tab pos="1827213" algn="ctr"/>
              </a:tabLst>
            </a:pPr>
            <a:r>
              <a:rPr kumimoji="0" lang="ar-DZ" sz="1800" b="1" i="0" u="none" strike="noStrike" cap="none" normalizeH="0" baseline="0" dirty="0" smtClean="0">
                <a:ln>
                  <a:noFill/>
                </a:ln>
                <a:solidFill>
                  <a:schemeClr val="tx1"/>
                </a:solidFill>
                <a:effectLst/>
                <a:latin typeface="Traditional Arabic" pitchFamily="18" charset="-78"/>
                <a:ea typeface="Calibri" pitchFamily="34" charset="0"/>
                <a:cs typeface="Traditional Arabic" pitchFamily="18" charset="-78"/>
              </a:rPr>
              <a:t> </a:t>
            </a:r>
            <a:r>
              <a:rPr kumimoji="0" lang="ar-DZ" sz="1600" b="1" i="0" u="none" strike="noStrike" cap="none" normalizeH="0" baseline="0" dirty="0" smtClean="0">
                <a:ln>
                  <a:noFill/>
                </a:ln>
                <a:solidFill>
                  <a:schemeClr val="tx1"/>
                </a:solidFill>
                <a:effectLst/>
                <a:latin typeface="Traditional Arabic" pitchFamily="18" charset="-78"/>
                <a:ea typeface="Calibri" pitchFamily="34" charset="0"/>
                <a:cs typeface="Traditional Arabic" pitchFamily="18" charset="-78"/>
              </a:rPr>
              <a:t>                                      </a:t>
            </a:r>
            <a:r>
              <a:rPr kumimoji="0" lang="ar-DZ" sz="1200" b="0" i="0" u="none" strike="noStrike" cap="none" normalizeH="0" baseline="0" dirty="0" smtClean="0">
                <a:ln>
                  <a:noFill/>
                </a:ln>
                <a:solidFill>
                  <a:schemeClr val="tx1"/>
                </a:solidFill>
                <a:effectLst/>
                <a:latin typeface="Traditional Arabic" pitchFamily="18" charset="-78"/>
                <a:ea typeface="Calibri" pitchFamily="34" charset="0"/>
                <a:cs typeface="Traditional Arabic" pitchFamily="18" charset="-78"/>
              </a:rPr>
              <a:t>        </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tab pos="520700" algn="l"/>
                <a:tab pos="1827213" algn="ctr"/>
              </a:tabLst>
            </a:pPr>
            <a:r>
              <a:rPr kumimoji="0" lang="ar-DZ" sz="1400" b="1" i="0" u="none" strike="noStrike" cap="none" normalizeH="0" baseline="0" dirty="0" smtClean="0">
                <a:ln>
                  <a:noFill/>
                </a:ln>
                <a:solidFill>
                  <a:schemeClr val="tx1"/>
                </a:solidFill>
                <a:effectLst/>
                <a:latin typeface="Traditional Arabic" pitchFamily="18" charset="-78"/>
                <a:ea typeface="Calibri" pitchFamily="34" charset="0"/>
                <a:cs typeface="Traditional Arabic" pitchFamily="18" charset="-78"/>
              </a:rPr>
              <a:t>                                                         </a:t>
            </a:r>
            <a:r>
              <a:rPr kumimoji="0" lang="fr-FR" sz="1400" b="1" i="0" u="none" strike="noStrike" cap="none" normalizeH="0" baseline="0" dirty="0" smtClean="0">
                <a:ln>
                  <a:noFill/>
                </a:ln>
                <a:solidFill>
                  <a:schemeClr val="tx1"/>
                </a:solidFill>
                <a:effectLst/>
                <a:latin typeface="Traditional Arabic" pitchFamily="18" charset="-78"/>
                <a:ea typeface="Calibri" pitchFamily="34" charset="0"/>
                <a:cs typeface="Traditional Arabic" pitchFamily="18" charset="-78"/>
              </a:rPr>
              <a:t>                            </a:t>
            </a:r>
            <a:r>
              <a:rPr kumimoji="0" lang="ar-DZ" sz="1400" b="1" i="0" u="none" strike="noStrike" cap="none" normalizeH="0" baseline="0" dirty="0" smtClean="0">
                <a:ln>
                  <a:noFill/>
                </a:ln>
                <a:solidFill>
                  <a:schemeClr val="tx1"/>
                </a:solidFill>
                <a:effectLst/>
                <a:latin typeface="Traditional Arabic" pitchFamily="18" charset="-78"/>
                <a:ea typeface="Calibri" pitchFamily="34" charset="0"/>
                <a:cs typeface="Traditional Arabic" pitchFamily="18" charset="-78"/>
              </a:rPr>
              <a:t>              </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tab pos="520700" algn="l"/>
                <a:tab pos="1827213" algn="ctr"/>
              </a:tabLst>
            </a:pPr>
            <a:r>
              <a:rPr lang="ar-DZ" sz="2400" b="1" dirty="0" smtClean="0">
                <a:latin typeface="Sakkal Majalla" pitchFamily="2" charset="-78"/>
                <a:ea typeface="Calibri" pitchFamily="34" charset="0"/>
                <a:cs typeface="Sakkal Majalla" pitchFamily="2" charset="-78"/>
              </a:rPr>
              <a:t>المستوى : السنة أولى جذع مشترك </a:t>
            </a:r>
            <a:r>
              <a:rPr lang="ar-SA" sz="2400" b="1" dirty="0" smtClean="0">
                <a:latin typeface="Sakkal Majalla" pitchFamily="2" charset="-78"/>
                <a:ea typeface="Calibri" pitchFamily="34" charset="0"/>
                <a:cs typeface="Sakkal Majalla" pitchFamily="2" charset="-78"/>
              </a:rPr>
              <a:t>  </a:t>
            </a:r>
            <a:endParaRPr lang="fr-FR" sz="2400" b="1" dirty="0" smtClean="0">
              <a:latin typeface="Sakkal Majalla" pitchFamily="2" charset="-78"/>
              <a:ea typeface="Calibri" pitchFamily="34" charset="0"/>
              <a:cs typeface="Sakkal Majalla" pitchFamily="2" charset="-78"/>
            </a:endParaRPr>
          </a:p>
          <a:p>
            <a:pPr marL="0" marR="0" lvl="0" indent="0" algn="ctr" defTabSz="914400" rtl="1" eaLnBrk="0" fontAlgn="base" latinLnBrk="0" hangingPunct="0">
              <a:lnSpc>
                <a:spcPct val="100000"/>
              </a:lnSpc>
              <a:spcBef>
                <a:spcPct val="0"/>
              </a:spcBef>
              <a:spcAft>
                <a:spcPct val="0"/>
              </a:spcAft>
              <a:buClrTx/>
              <a:buSzTx/>
              <a:buFontTx/>
              <a:buNone/>
              <a:tabLst>
                <a:tab pos="520700" algn="l"/>
                <a:tab pos="1827213" algn="ctr"/>
              </a:tabLst>
            </a:pPr>
            <a:r>
              <a:rPr lang="ar-DZ" sz="2400" b="1" dirty="0" smtClean="0">
                <a:latin typeface="Sakkal Majalla" pitchFamily="2" charset="-78"/>
                <a:ea typeface="Calibri" pitchFamily="34" charset="0"/>
                <a:cs typeface="Sakkal Majalla" pitchFamily="2" charset="-78"/>
              </a:rPr>
              <a:t>في علوم وتقنيات النشاطات البدنية </a:t>
            </a:r>
            <a:r>
              <a:rPr lang="ar-DZ" sz="2400" b="1" dirty="0" err="1" smtClean="0">
                <a:latin typeface="Sakkal Majalla" pitchFamily="2" charset="-78"/>
                <a:ea typeface="Calibri" pitchFamily="34" charset="0"/>
                <a:cs typeface="Sakkal Majalla" pitchFamily="2" charset="-78"/>
              </a:rPr>
              <a:t>و</a:t>
            </a:r>
            <a:r>
              <a:rPr lang="ar-DZ" sz="2400" b="1" dirty="0" smtClean="0">
                <a:latin typeface="Sakkal Majalla" pitchFamily="2" charset="-78"/>
                <a:ea typeface="Calibri" pitchFamily="34" charset="0"/>
                <a:cs typeface="Sakkal Majalla" pitchFamily="2" charset="-78"/>
              </a:rPr>
              <a:t> الرياضية</a:t>
            </a:r>
            <a:endParaRPr lang="fr-FR" sz="2400" b="1" dirty="0" smtClean="0">
              <a:latin typeface="Sakkal Majalla" pitchFamily="2" charset="-78"/>
              <a:ea typeface="Calibri" pitchFamily="34" charset="0"/>
              <a:cs typeface="Sakkal Majalla" pitchFamily="2" charset="-78"/>
            </a:endParaRPr>
          </a:p>
          <a:p>
            <a:pPr marL="0" marR="0" lvl="0" indent="0" algn="ctr" defTabSz="914400" rtl="1" eaLnBrk="0" fontAlgn="base" latinLnBrk="0" hangingPunct="0">
              <a:lnSpc>
                <a:spcPct val="100000"/>
              </a:lnSpc>
              <a:spcBef>
                <a:spcPct val="0"/>
              </a:spcBef>
              <a:spcAft>
                <a:spcPct val="0"/>
              </a:spcAft>
              <a:buClrTx/>
              <a:buSzTx/>
              <a:buFontTx/>
              <a:buNone/>
              <a:tabLst>
                <a:tab pos="520700" algn="l"/>
                <a:tab pos="1827213" algn="ctr"/>
              </a:tabLst>
            </a:pPr>
            <a:r>
              <a:rPr lang="ar-DZ" sz="2400" b="1" dirty="0" smtClean="0">
                <a:latin typeface="Sakkal Majalla" pitchFamily="2" charset="-78"/>
                <a:ea typeface="Calibri" pitchFamily="34" charset="0"/>
                <a:cs typeface="Sakkal Majalla" pitchFamily="2" charset="-78"/>
              </a:rPr>
              <a:t>المقياس :</a:t>
            </a:r>
            <a:endParaRPr lang="fr-FR" sz="2400" b="1" dirty="0" smtClean="0">
              <a:latin typeface="Sakkal Majalla" pitchFamily="2" charset="-78"/>
              <a:ea typeface="Calibri" pitchFamily="34" charset="0"/>
              <a:cs typeface="Sakkal Majalla" pitchFamily="2" charset="-78"/>
            </a:endParaRPr>
          </a:p>
        </p:txBody>
      </p:sp>
      <p:sp>
        <p:nvSpPr>
          <p:cNvPr id="11" name="Rectangle 10"/>
          <p:cNvSpPr/>
          <p:nvPr/>
        </p:nvSpPr>
        <p:spPr>
          <a:xfrm>
            <a:off x="770708" y="4919008"/>
            <a:ext cx="10868297" cy="1631216"/>
          </a:xfrm>
          <a:prstGeom prst="rect">
            <a:avLst/>
          </a:prstGeom>
        </p:spPr>
        <p:txBody>
          <a:bodyPr wrap="square">
            <a:spAutoFit/>
          </a:bodyPr>
          <a:lstStyle/>
          <a:p>
            <a:pPr lvl="0" algn="ctr" defTabSz="914400" rtl="1" eaLnBrk="0" fontAlgn="base" hangingPunct="0">
              <a:spcBef>
                <a:spcPct val="0"/>
              </a:spcBef>
              <a:spcAft>
                <a:spcPct val="0"/>
              </a:spcAft>
              <a:tabLst>
                <a:tab pos="520700" algn="l"/>
                <a:tab pos="1827213" algn="ctr"/>
              </a:tabLst>
            </a:pPr>
            <a:endParaRPr lang="ar-SA" sz="2400" b="1" dirty="0" smtClean="0">
              <a:latin typeface="Sakkal Majalla" pitchFamily="2" charset="-78"/>
              <a:ea typeface="Calibri" pitchFamily="34" charset="0"/>
              <a:cs typeface="Sakkal Majalla" pitchFamily="2" charset="-78"/>
            </a:endParaRPr>
          </a:p>
          <a:p>
            <a:pPr lvl="0" algn="ctr" defTabSz="914400" rtl="1" eaLnBrk="0" fontAlgn="base" hangingPunct="0">
              <a:spcBef>
                <a:spcPct val="0"/>
              </a:spcBef>
              <a:spcAft>
                <a:spcPct val="0"/>
              </a:spcAft>
              <a:tabLst>
                <a:tab pos="520700" algn="l"/>
                <a:tab pos="1827213" algn="ctr"/>
              </a:tabLst>
            </a:pPr>
            <a:r>
              <a:rPr lang="ar-DZ" sz="2400" b="1" dirty="0" smtClean="0">
                <a:latin typeface="Sakkal Majalla" pitchFamily="2" charset="-78"/>
                <a:ea typeface="Calibri" pitchFamily="34" charset="0"/>
                <a:cs typeface="Sakkal Majalla" pitchFamily="2" charset="-78"/>
              </a:rPr>
              <a:t>  من إعداد الدكتور:</a:t>
            </a:r>
            <a:endParaRPr lang="fr-FR" sz="2400" b="1" dirty="0" smtClean="0">
              <a:latin typeface="Sakkal Majalla" pitchFamily="2" charset="-78"/>
              <a:ea typeface="Calibri" pitchFamily="34" charset="0"/>
              <a:cs typeface="Sakkal Majalla" pitchFamily="2" charset="-78"/>
            </a:endParaRPr>
          </a:p>
          <a:p>
            <a:pPr lvl="0" algn="ctr" defTabSz="914400" rtl="1" eaLnBrk="0" fontAlgn="base" hangingPunct="0">
              <a:spcBef>
                <a:spcPct val="0"/>
              </a:spcBef>
              <a:spcAft>
                <a:spcPct val="0"/>
              </a:spcAft>
              <a:tabLst>
                <a:tab pos="520700" algn="l"/>
                <a:tab pos="1827213" algn="ctr"/>
              </a:tabLst>
            </a:pPr>
            <a:r>
              <a:rPr lang="ar-DZ" sz="2800" b="1" dirty="0" smtClean="0">
                <a:latin typeface="Sakkal Majalla" pitchFamily="2" charset="-78"/>
                <a:ea typeface="Calibri" pitchFamily="34" charset="0"/>
                <a:cs typeface="Sakkal Majalla" pitchFamily="2" charset="-78"/>
              </a:rPr>
              <a:t>مداسي لطفي </a:t>
            </a:r>
          </a:p>
          <a:p>
            <a:pPr lvl="0" algn="ctr" defTabSz="914400" rtl="1" eaLnBrk="0" fontAlgn="base" hangingPunct="0">
              <a:spcBef>
                <a:spcPct val="0"/>
              </a:spcBef>
              <a:spcAft>
                <a:spcPct val="0"/>
              </a:spcAft>
              <a:tabLst>
                <a:tab pos="520700" algn="l"/>
                <a:tab pos="1827213" algn="ctr"/>
              </a:tabLst>
            </a:pPr>
            <a:r>
              <a:rPr lang="ar-DZ" sz="2400" b="1" dirty="0" smtClean="0">
                <a:latin typeface="Sakkal Majalla" pitchFamily="2" charset="-78"/>
                <a:ea typeface="Calibri" pitchFamily="34" charset="0"/>
                <a:cs typeface="Sakkal Majalla" pitchFamily="2" charset="-78"/>
              </a:rPr>
              <a:t>الموسم الجامعي : 2022 /2023</a:t>
            </a:r>
            <a:endParaRPr lang="fr-FR" sz="2400" dirty="0" smtClean="0">
              <a:latin typeface="Sakkal Majalla" pitchFamily="2" charset="-78"/>
              <a:cs typeface="Sakkal Majalla" pitchFamily="2" charset="-78"/>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86423" y="694422"/>
            <a:ext cx="3018876" cy="2108972"/>
          </a:xfrm>
          <a:prstGeom prst="rect">
            <a:avLst/>
          </a:prstGeom>
        </p:spPr>
      </p:pic>
    </p:spTree>
    <p:extLst>
      <p:ext uri="{BB962C8B-B14F-4D97-AF65-F5344CB8AC3E}">
        <p14:creationId xmlns:p14="http://schemas.microsoft.com/office/powerpoint/2010/main" val="2027485538"/>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1714101" y="591440"/>
            <a:ext cx="6787166" cy="773048"/>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ar-DZ" sz="6000" b="0" i="0" u="none" strike="noStrike" kern="1200" cap="none" spc="0" normalizeH="0" baseline="0" noProof="0" dirty="0" smtClean="0">
                <a:ln>
                  <a:noFill/>
                </a:ln>
                <a:solidFill>
                  <a:schemeClr val="tx2"/>
                </a:solidFill>
                <a:effectLst/>
                <a:uLnTx/>
                <a:uFillTx/>
                <a:latin typeface="Sakkal Majalla" pitchFamily="2" charset="-78"/>
                <a:ea typeface="+mj-ea"/>
                <a:cs typeface="Sakkal Majalla" pitchFamily="2" charset="-78"/>
              </a:rPr>
              <a:t>مفهوم الأعداد النفسي  : </a:t>
            </a:r>
            <a:endParaRPr kumimoji="0" lang="ar-SA" sz="6000" b="0" i="0" u="none" strike="noStrike" kern="1200" cap="none" spc="0" normalizeH="0" baseline="0" noProof="0" dirty="0">
              <a:ln>
                <a:noFill/>
              </a:ln>
              <a:solidFill>
                <a:schemeClr val="tx2"/>
              </a:solidFill>
              <a:effectLst/>
              <a:uLnTx/>
              <a:uFillTx/>
              <a:latin typeface="Sakkal Majalla" pitchFamily="2" charset="-78"/>
              <a:ea typeface="+mj-ea"/>
              <a:cs typeface="Sakkal Majalla" pitchFamily="2" charset="-78"/>
            </a:endParaRPr>
          </a:p>
        </p:txBody>
      </p:sp>
      <p:sp>
        <p:nvSpPr>
          <p:cNvPr id="11" name="Rectangle 10"/>
          <p:cNvSpPr/>
          <p:nvPr/>
        </p:nvSpPr>
        <p:spPr>
          <a:xfrm>
            <a:off x="4212514" y="5613672"/>
            <a:ext cx="6231876" cy="772500"/>
          </a:xfrm>
          <a:prstGeom prst="rect">
            <a:avLst/>
          </a:prstGeom>
          <a:scene3d>
            <a:camera prst="orthographicFront"/>
            <a:lightRig rig="flat" dir="t"/>
          </a:scene3d>
          <a:sp3d/>
        </p:spPr>
        <p:style>
          <a:lnRef idx="0">
            <a:scrgbClr r="0" g="0" b="0"/>
          </a:lnRef>
          <a:fillRef idx="0">
            <a:scrgbClr r="0" g="0" b="0"/>
          </a:fillRef>
          <a:effectRef idx="0">
            <a:scrgbClr r="0" g="0" b="0"/>
          </a:effectRef>
          <a:fontRef idx="minor">
            <a:schemeClr val="dk1"/>
          </a:fontRef>
        </p:style>
        <p:txBody>
          <a:bodyPr spcFirstLastPara="0" vert="horz" wrap="square" lIns="238709" tIns="0" rIns="238709" bIns="0" numCol="1" spcCol="1270" anchor="ctr" anchorCtr="0">
            <a:noAutofit/>
          </a:bodyPr>
          <a:lstStyle/>
          <a:p>
            <a:pPr lvl="0" algn="just" defTabSz="1244600" rtl="1">
              <a:lnSpc>
                <a:spcPct val="90000"/>
              </a:lnSpc>
              <a:spcBef>
                <a:spcPct val="0"/>
              </a:spcBef>
              <a:spcAft>
                <a:spcPct val="35000"/>
              </a:spcAft>
            </a:pPr>
            <a:endParaRPr lang="fr-FR" sz="2800" kern="1200" dirty="0" smtClean="0">
              <a:solidFill>
                <a:schemeClr val="tx1"/>
              </a:solidFill>
              <a:latin typeface="Sakkal Majalla" pitchFamily="2" charset="-78"/>
              <a:ea typeface="+mn-ea"/>
              <a:cs typeface="Sakkal Majalla" pitchFamily="2" charset="-78"/>
            </a:endParaRPr>
          </a:p>
        </p:txBody>
      </p:sp>
      <p:pic>
        <p:nvPicPr>
          <p:cNvPr id="8" name="Image 7" descr="C:\Users\pc\Downloads\images (1).jpg"/>
          <p:cNvPicPr/>
          <p:nvPr/>
        </p:nvPicPr>
        <p:blipFill>
          <a:blip r:embed="rId3" cstate="print"/>
          <a:srcRect/>
          <a:stretch>
            <a:fillRect/>
          </a:stretch>
        </p:blipFill>
        <p:spPr bwMode="auto">
          <a:xfrm>
            <a:off x="7622993" y="458271"/>
            <a:ext cx="1756547" cy="88888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3" name="Rectangle 2"/>
          <p:cNvSpPr/>
          <p:nvPr/>
        </p:nvSpPr>
        <p:spPr>
          <a:xfrm>
            <a:off x="618994" y="1477136"/>
            <a:ext cx="9658348" cy="4673074"/>
          </a:xfrm>
          <a:prstGeom prst="rect">
            <a:avLst/>
          </a:prstGeom>
        </p:spPr>
        <p:txBody>
          <a:bodyPr wrap="square">
            <a:spAutoFit/>
          </a:bodyPr>
          <a:lstStyle/>
          <a:p>
            <a:pPr algn="just" rtl="1">
              <a:lnSpc>
                <a:spcPct val="200000"/>
              </a:lnSpc>
              <a:spcBef>
                <a:spcPts val="480"/>
              </a:spcBef>
              <a:spcAft>
                <a:spcPts val="480"/>
              </a:spcAft>
            </a:pPr>
            <a:r>
              <a:rPr lang="ar-DZ" b="1" dirty="0">
                <a:latin typeface="Times New Roman" panose="02020603050405020304" pitchFamily="18" charset="0"/>
                <a:ea typeface="Times New Roman" panose="02020603050405020304" pitchFamily="18" charset="0"/>
                <a:cs typeface="Simplified Arabic" panose="02020603050405020304" pitchFamily="18" charset="-78"/>
              </a:rPr>
              <a:t> </a:t>
            </a:r>
            <a:endParaRPr lang="ar-DZ" b="1" dirty="0" smtClean="0">
              <a:latin typeface="Times New Roman" panose="02020603050405020304" pitchFamily="18" charset="0"/>
              <a:ea typeface="Times New Roman" panose="02020603050405020304" pitchFamily="18" charset="0"/>
              <a:cs typeface="Simplified Arabic" panose="02020603050405020304" pitchFamily="18" charset="-78"/>
            </a:endParaRPr>
          </a:p>
          <a:p>
            <a:pPr algn="just" rtl="1">
              <a:lnSpc>
                <a:spcPct val="200000"/>
              </a:lnSpc>
              <a:spcBef>
                <a:spcPts val="480"/>
              </a:spcBef>
              <a:spcAft>
                <a:spcPts val="480"/>
              </a:spcAft>
            </a:pPr>
            <a:endParaRPr lang="ar-DZ" sz="2200" b="1" dirty="0">
              <a:latin typeface="Times New Roman" panose="02020603050405020304" pitchFamily="18" charset="0"/>
              <a:cs typeface="Simplified Arabic" panose="02020603050405020304" pitchFamily="18" charset="-78"/>
            </a:endParaRPr>
          </a:p>
          <a:p>
            <a:pPr algn="just" rtl="1">
              <a:lnSpc>
                <a:spcPct val="200000"/>
              </a:lnSpc>
              <a:spcBef>
                <a:spcPts val="480"/>
              </a:spcBef>
              <a:spcAft>
                <a:spcPts val="480"/>
              </a:spcAft>
            </a:pPr>
            <a:endParaRPr lang="ar-DZ" sz="2200" b="1" dirty="0" smtClean="0">
              <a:latin typeface="Times New Roman" panose="02020603050405020304" pitchFamily="18" charset="0"/>
              <a:cs typeface="Simplified Arabic" panose="02020603050405020304" pitchFamily="18" charset="-78"/>
            </a:endParaRPr>
          </a:p>
          <a:p>
            <a:pPr algn="just" rtl="1">
              <a:lnSpc>
                <a:spcPct val="200000"/>
              </a:lnSpc>
              <a:spcBef>
                <a:spcPts val="480"/>
              </a:spcBef>
              <a:spcAft>
                <a:spcPts val="480"/>
              </a:spcAft>
            </a:pPr>
            <a:endParaRPr lang="ar-DZ" sz="2200" b="1" dirty="0">
              <a:latin typeface="Times New Roman" panose="02020603050405020304" pitchFamily="18" charset="0"/>
              <a:cs typeface="Simplified Arabic" panose="02020603050405020304" pitchFamily="18" charset="-78"/>
            </a:endParaRPr>
          </a:p>
          <a:p>
            <a:pPr algn="just" rtl="1">
              <a:lnSpc>
                <a:spcPct val="200000"/>
              </a:lnSpc>
              <a:spcBef>
                <a:spcPts val="480"/>
              </a:spcBef>
              <a:spcAft>
                <a:spcPts val="480"/>
              </a:spcAft>
            </a:pPr>
            <a:endParaRPr lang="ar-DZ" sz="2200" b="1" dirty="0" smtClean="0">
              <a:latin typeface="Times New Roman" panose="02020603050405020304" pitchFamily="18" charset="0"/>
              <a:cs typeface="Simplified Arabic" panose="02020603050405020304" pitchFamily="18" charset="-78"/>
            </a:endParaRPr>
          </a:p>
          <a:p>
            <a:pPr algn="just" rtl="1">
              <a:lnSpc>
                <a:spcPct val="200000"/>
              </a:lnSpc>
              <a:spcBef>
                <a:spcPts val="480"/>
              </a:spcBef>
              <a:spcAft>
                <a:spcPts val="480"/>
              </a:spcAft>
            </a:pPr>
            <a:endParaRPr lang="fr-FR" sz="2200" dirty="0"/>
          </a:p>
        </p:txBody>
      </p:sp>
      <p:sp>
        <p:nvSpPr>
          <p:cNvPr id="10" name="Rectangle 9"/>
          <p:cNvSpPr/>
          <p:nvPr/>
        </p:nvSpPr>
        <p:spPr>
          <a:xfrm>
            <a:off x="609600" y="1702433"/>
            <a:ext cx="9388699" cy="2811475"/>
          </a:xfrm>
          <a:prstGeom prst="rect">
            <a:avLst/>
          </a:prstGeom>
        </p:spPr>
        <p:txBody>
          <a:bodyPr wrap="square">
            <a:spAutoFit/>
          </a:bodyPr>
          <a:lstStyle/>
          <a:p>
            <a:pPr algn="just" rtl="1">
              <a:lnSpc>
                <a:spcPct val="150000"/>
              </a:lnSpc>
              <a:spcAft>
                <a:spcPts val="800"/>
              </a:spcAft>
            </a:pPr>
            <a:r>
              <a:rPr lang="ar-DZ" sz="2000"/>
              <a:t>هو تهيئة اللاعب أو الرياضي من الناحية النفسية حتى يتجاوز كل المعوقات التي تؤثر على عطائه أثناء المنافسات الرياضية وذلك بإعداده من النواحي البدنية و التكنيكية والتكتيكية لكي نغرس في نفسه وسلوكه الصفات التربوية والأخلاقية التي تساعده على أ، يكون رياضيا جيدا ومواطنا صالحا. ويرى(حنفي مختار) أن الاعداد النفسي يجب أ، يخطط له أثناء الموسم كما يخطط تمام للنواحي التعليمية ، والإعداد يعني كل الإجراءات والواجبات التي يضعها المدرب بهدف تثبيت السمات الإرادية وتنمية القيم الخلقية لدى اللاعب</a:t>
            </a:r>
            <a:endParaRPr lang="fr-FR" sz="20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12" name="Image 7" descr="C:\Users\pc\Downloads\images (1).jpg"/>
          <p:cNvPicPr/>
          <p:nvPr/>
        </p:nvPicPr>
        <p:blipFill>
          <a:blip r:embed="rId3" cstate="print"/>
          <a:srcRect/>
          <a:stretch>
            <a:fillRect/>
          </a:stretch>
        </p:blipFill>
        <p:spPr bwMode="auto">
          <a:xfrm>
            <a:off x="618994" y="366157"/>
            <a:ext cx="1756547" cy="88888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1714101" y="591440"/>
            <a:ext cx="6787166" cy="773048"/>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ar-DZ" sz="6000" dirty="0" smtClean="0">
                <a:solidFill>
                  <a:schemeClr val="tx2"/>
                </a:solidFill>
                <a:latin typeface="Sakkal Majalla" pitchFamily="2" charset="-78"/>
                <a:ea typeface="+mj-ea"/>
                <a:cs typeface="Sakkal Majalla" pitchFamily="2" charset="-78"/>
              </a:rPr>
              <a:t>أهداف الإعداد النفسي</a:t>
            </a:r>
            <a:r>
              <a:rPr kumimoji="0" lang="ar-DZ" sz="6000" b="0" i="0" u="none" strike="noStrike" kern="1200" cap="none" spc="0" normalizeH="0" baseline="0" noProof="0" dirty="0" smtClean="0">
                <a:ln>
                  <a:noFill/>
                </a:ln>
                <a:solidFill>
                  <a:schemeClr val="tx2"/>
                </a:solidFill>
                <a:effectLst/>
                <a:uLnTx/>
                <a:uFillTx/>
                <a:latin typeface="Sakkal Majalla" pitchFamily="2" charset="-78"/>
                <a:ea typeface="+mj-ea"/>
                <a:cs typeface="Sakkal Majalla" pitchFamily="2" charset="-78"/>
              </a:rPr>
              <a:t> </a:t>
            </a:r>
            <a:endParaRPr kumimoji="0" lang="ar-SA" sz="6000" b="0" i="0" u="none" strike="noStrike" kern="1200" cap="none" spc="0" normalizeH="0" baseline="0" noProof="0" dirty="0">
              <a:ln>
                <a:noFill/>
              </a:ln>
              <a:solidFill>
                <a:schemeClr val="tx2"/>
              </a:solidFill>
              <a:effectLst/>
              <a:uLnTx/>
              <a:uFillTx/>
              <a:latin typeface="Sakkal Majalla" pitchFamily="2" charset="-78"/>
              <a:ea typeface="+mj-ea"/>
              <a:cs typeface="Sakkal Majalla" pitchFamily="2" charset="-78"/>
            </a:endParaRPr>
          </a:p>
        </p:txBody>
      </p:sp>
      <p:sp>
        <p:nvSpPr>
          <p:cNvPr id="11" name="Rectangle 10"/>
          <p:cNvSpPr/>
          <p:nvPr/>
        </p:nvSpPr>
        <p:spPr>
          <a:xfrm>
            <a:off x="4212514" y="5613672"/>
            <a:ext cx="6231876" cy="772500"/>
          </a:xfrm>
          <a:prstGeom prst="rect">
            <a:avLst/>
          </a:prstGeom>
          <a:scene3d>
            <a:camera prst="orthographicFront"/>
            <a:lightRig rig="flat" dir="t"/>
          </a:scene3d>
          <a:sp3d/>
        </p:spPr>
        <p:style>
          <a:lnRef idx="0">
            <a:scrgbClr r="0" g="0" b="0"/>
          </a:lnRef>
          <a:fillRef idx="0">
            <a:scrgbClr r="0" g="0" b="0"/>
          </a:fillRef>
          <a:effectRef idx="0">
            <a:scrgbClr r="0" g="0" b="0"/>
          </a:effectRef>
          <a:fontRef idx="minor">
            <a:schemeClr val="dk1"/>
          </a:fontRef>
        </p:style>
        <p:txBody>
          <a:bodyPr spcFirstLastPara="0" vert="horz" wrap="square" lIns="238709" tIns="0" rIns="238709" bIns="0" numCol="1" spcCol="1270" anchor="ctr" anchorCtr="0">
            <a:noAutofit/>
          </a:bodyPr>
          <a:lstStyle/>
          <a:p>
            <a:pPr lvl="0" algn="just" defTabSz="1244600" rtl="1">
              <a:lnSpc>
                <a:spcPct val="90000"/>
              </a:lnSpc>
              <a:spcBef>
                <a:spcPct val="0"/>
              </a:spcBef>
              <a:spcAft>
                <a:spcPct val="35000"/>
              </a:spcAft>
            </a:pPr>
            <a:endParaRPr lang="fr-FR" sz="2800" kern="1200" dirty="0" smtClean="0">
              <a:solidFill>
                <a:schemeClr val="tx1"/>
              </a:solidFill>
              <a:latin typeface="Sakkal Majalla" pitchFamily="2" charset="-78"/>
              <a:ea typeface="+mn-ea"/>
              <a:cs typeface="Sakkal Majalla" pitchFamily="2" charset="-78"/>
            </a:endParaRPr>
          </a:p>
        </p:txBody>
      </p:sp>
      <p:sp>
        <p:nvSpPr>
          <p:cNvPr id="3" name="Rectangle 2"/>
          <p:cNvSpPr/>
          <p:nvPr/>
        </p:nvSpPr>
        <p:spPr>
          <a:xfrm>
            <a:off x="484170" y="1538773"/>
            <a:ext cx="9658348" cy="4673074"/>
          </a:xfrm>
          <a:prstGeom prst="rect">
            <a:avLst/>
          </a:prstGeom>
        </p:spPr>
        <p:txBody>
          <a:bodyPr wrap="square">
            <a:spAutoFit/>
          </a:bodyPr>
          <a:lstStyle/>
          <a:p>
            <a:pPr algn="r" rtl="1">
              <a:lnSpc>
                <a:spcPct val="200000"/>
              </a:lnSpc>
              <a:spcBef>
                <a:spcPts val="480"/>
              </a:spcBef>
              <a:spcAft>
                <a:spcPts val="480"/>
              </a:spcAft>
            </a:pPr>
            <a:r>
              <a:rPr lang="ar-DZ" b="1" dirty="0">
                <a:latin typeface="Times New Roman" panose="02020603050405020304" pitchFamily="18" charset="0"/>
                <a:ea typeface="Times New Roman" panose="02020603050405020304" pitchFamily="18" charset="0"/>
                <a:cs typeface="Simplified Arabic" panose="02020603050405020304" pitchFamily="18" charset="-78"/>
              </a:rPr>
              <a:t> </a:t>
            </a:r>
            <a:endParaRPr lang="ar-DZ" b="1" dirty="0" smtClean="0">
              <a:latin typeface="Times New Roman" panose="02020603050405020304" pitchFamily="18" charset="0"/>
              <a:ea typeface="Times New Roman" panose="02020603050405020304" pitchFamily="18" charset="0"/>
              <a:cs typeface="Simplified Arabic" panose="02020603050405020304" pitchFamily="18" charset="-78"/>
            </a:endParaRPr>
          </a:p>
          <a:p>
            <a:pPr algn="r" rtl="1">
              <a:lnSpc>
                <a:spcPct val="200000"/>
              </a:lnSpc>
              <a:spcBef>
                <a:spcPts val="480"/>
              </a:spcBef>
              <a:spcAft>
                <a:spcPts val="480"/>
              </a:spcAft>
            </a:pPr>
            <a:endParaRPr lang="ar-DZ" sz="2200" b="1" dirty="0">
              <a:latin typeface="Times New Roman" panose="02020603050405020304" pitchFamily="18" charset="0"/>
              <a:cs typeface="Simplified Arabic" panose="02020603050405020304" pitchFamily="18" charset="-78"/>
            </a:endParaRPr>
          </a:p>
          <a:p>
            <a:pPr algn="r" rtl="1">
              <a:lnSpc>
                <a:spcPct val="200000"/>
              </a:lnSpc>
              <a:spcBef>
                <a:spcPts val="480"/>
              </a:spcBef>
              <a:spcAft>
                <a:spcPts val="480"/>
              </a:spcAft>
            </a:pPr>
            <a:endParaRPr lang="ar-DZ" sz="2200" b="1" dirty="0" smtClean="0">
              <a:latin typeface="Times New Roman" panose="02020603050405020304" pitchFamily="18" charset="0"/>
              <a:cs typeface="Simplified Arabic" panose="02020603050405020304" pitchFamily="18" charset="-78"/>
            </a:endParaRPr>
          </a:p>
          <a:p>
            <a:pPr algn="r" rtl="1">
              <a:lnSpc>
                <a:spcPct val="200000"/>
              </a:lnSpc>
              <a:spcBef>
                <a:spcPts val="480"/>
              </a:spcBef>
              <a:spcAft>
                <a:spcPts val="480"/>
              </a:spcAft>
            </a:pPr>
            <a:endParaRPr lang="ar-DZ" sz="2200" b="1" dirty="0">
              <a:latin typeface="Times New Roman" panose="02020603050405020304" pitchFamily="18" charset="0"/>
              <a:cs typeface="Simplified Arabic" panose="02020603050405020304" pitchFamily="18" charset="-78"/>
            </a:endParaRPr>
          </a:p>
          <a:p>
            <a:pPr algn="r" rtl="1">
              <a:lnSpc>
                <a:spcPct val="200000"/>
              </a:lnSpc>
              <a:spcBef>
                <a:spcPts val="480"/>
              </a:spcBef>
              <a:spcAft>
                <a:spcPts val="480"/>
              </a:spcAft>
            </a:pPr>
            <a:endParaRPr lang="ar-DZ" sz="2200" b="1" dirty="0" smtClean="0">
              <a:latin typeface="Times New Roman" panose="02020603050405020304" pitchFamily="18" charset="0"/>
              <a:cs typeface="Simplified Arabic" panose="02020603050405020304" pitchFamily="18" charset="-78"/>
            </a:endParaRPr>
          </a:p>
          <a:p>
            <a:pPr algn="r" rtl="1">
              <a:lnSpc>
                <a:spcPct val="200000"/>
              </a:lnSpc>
              <a:spcBef>
                <a:spcPts val="480"/>
              </a:spcBef>
              <a:spcAft>
                <a:spcPts val="480"/>
              </a:spcAft>
            </a:pPr>
            <a:endParaRPr lang="fr-FR" sz="2200" dirty="0"/>
          </a:p>
        </p:txBody>
      </p:sp>
      <p:sp>
        <p:nvSpPr>
          <p:cNvPr id="10" name="Rectangle 9"/>
          <p:cNvSpPr/>
          <p:nvPr/>
        </p:nvSpPr>
        <p:spPr>
          <a:xfrm>
            <a:off x="451946" y="2136948"/>
            <a:ext cx="9388699" cy="4093428"/>
          </a:xfrm>
          <a:prstGeom prst="rect">
            <a:avLst/>
          </a:prstGeom>
        </p:spPr>
        <p:txBody>
          <a:bodyPr wrap="square">
            <a:spAutoFit/>
          </a:bodyPr>
          <a:lstStyle/>
          <a:p>
            <a:pPr algn="r" rtl="1"/>
            <a:r>
              <a:rPr lang="ar-DZ" sz="2400" dirty="0"/>
              <a:t/>
            </a:r>
            <a:br>
              <a:rPr lang="ar-DZ" sz="2400" dirty="0"/>
            </a:br>
            <a:r>
              <a:rPr lang="ar-DZ" sz="2400" dirty="0"/>
              <a:t>.بناء وتشكيل الميول والاتجاهات الايجابية نحو الممارسة الرياضية للنشاط الممارس مع استثارة الدوافع المرتبطة بالممارسة الرياضية.</a:t>
            </a:r>
          </a:p>
          <a:p>
            <a:pPr algn="r" rtl="1"/>
            <a:r>
              <a:rPr lang="ar-DZ" sz="2400" dirty="0"/>
              <a:t>2.تطوير وتوظيف القدرات العقلية المساهمة في نجاح أداء المهارات الحركية الرياضية في إطار مواقف الممارسة الرياضية للنشاط.</a:t>
            </a:r>
          </a:p>
          <a:p>
            <a:pPr algn="r" rtl="1"/>
            <a:r>
              <a:rPr lang="ar-DZ" sz="2400" dirty="0"/>
              <a:t>3.التوجيه التربوي والارشاد النفسي للرياضي خلال مراحل التدريب و المنافسات مما يوفر أفضل الظروف لإظهار أفضل أداء حركي.</a:t>
            </a:r>
          </a:p>
          <a:p>
            <a:pPr algn="r" rtl="1"/>
            <a:r>
              <a:rPr lang="ar-DZ" sz="2400" dirty="0"/>
              <a:t>4.تطوير و توظيف سمات الشخصية لدى الرياضي، والمرتبطة بالممارسة الرياضية بما يتمشى مع الواقع التطبيقي لتلك الممارسة الرياضية حتى لا تتعارض سماته الشخصية مع تحقيق الانجاز الرياضي</a:t>
            </a:r>
          </a:p>
          <a:p>
            <a:pPr algn="r" rtl="1"/>
            <a:r>
              <a:rPr lang="fr-FR" sz="2000" dirty="0"/>
              <a:t> </a:t>
            </a:r>
          </a:p>
        </p:txBody>
      </p:sp>
      <p:pic>
        <p:nvPicPr>
          <p:cNvPr id="16" name="Picture 1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04313" y="193014"/>
            <a:ext cx="2835965" cy="1569899"/>
          </a:xfrm>
          <a:prstGeom prst="rect">
            <a:avLst/>
          </a:prstGeom>
        </p:spPr>
      </p:pic>
      <p:pic>
        <p:nvPicPr>
          <p:cNvPr id="12" name="Image 7" descr="C:\Users\pc\Downloads\images (1).jpg"/>
          <p:cNvPicPr/>
          <p:nvPr/>
        </p:nvPicPr>
        <p:blipFill>
          <a:blip r:embed="rId4" cstate="print"/>
          <a:srcRect/>
          <a:stretch>
            <a:fillRect/>
          </a:stretch>
        </p:blipFill>
        <p:spPr bwMode="auto">
          <a:xfrm>
            <a:off x="618994" y="366157"/>
            <a:ext cx="1756547" cy="88888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19376396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609600" y="704088"/>
            <a:ext cx="10972800" cy="1143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ar-SA" sz="4800" b="0" i="0" u="none" strike="noStrike" kern="1200" cap="none" spc="0" normalizeH="0" baseline="0" noProof="0" dirty="0">
              <a:ln>
                <a:noFill/>
              </a:ln>
              <a:solidFill>
                <a:schemeClr val="tx2"/>
              </a:solidFill>
              <a:effectLst/>
              <a:uLnTx/>
              <a:uFillTx/>
              <a:latin typeface="Sakkal Majalla" pitchFamily="2" charset="-78"/>
              <a:ea typeface="+mj-ea"/>
              <a:cs typeface="Sakkal Majalla" pitchFamily="2" charset="-78"/>
            </a:endParaRPr>
          </a:p>
        </p:txBody>
      </p:sp>
      <p:sp>
        <p:nvSpPr>
          <p:cNvPr id="11" name="Rectangle 10"/>
          <p:cNvSpPr/>
          <p:nvPr/>
        </p:nvSpPr>
        <p:spPr>
          <a:xfrm>
            <a:off x="4212514" y="5613672"/>
            <a:ext cx="6231876" cy="772500"/>
          </a:xfrm>
          <a:prstGeom prst="rect">
            <a:avLst/>
          </a:prstGeom>
          <a:scene3d>
            <a:camera prst="orthographicFront"/>
            <a:lightRig rig="flat" dir="t"/>
          </a:scene3d>
          <a:sp3d/>
        </p:spPr>
        <p:style>
          <a:lnRef idx="0">
            <a:scrgbClr r="0" g="0" b="0"/>
          </a:lnRef>
          <a:fillRef idx="0">
            <a:scrgbClr r="0" g="0" b="0"/>
          </a:fillRef>
          <a:effectRef idx="0">
            <a:scrgbClr r="0" g="0" b="0"/>
          </a:effectRef>
          <a:fontRef idx="minor">
            <a:schemeClr val="dk1"/>
          </a:fontRef>
        </p:style>
        <p:txBody>
          <a:bodyPr spcFirstLastPara="0" vert="horz" wrap="square" lIns="238709" tIns="0" rIns="238709" bIns="0" numCol="1" spcCol="1270" anchor="ctr" anchorCtr="0">
            <a:noAutofit/>
          </a:bodyPr>
          <a:lstStyle/>
          <a:p>
            <a:pPr lvl="0" algn="just" defTabSz="1244600" rtl="1">
              <a:lnSpc>
                <a:spcPct val="90000"/>
              </a:lnSpc>
              <a:spcBef>
                <a:spcPct val="0"/>
              </a:spcBef>
              <a:spcAft>
                <a:spcPct val="35000"/>
              </a:spcAft>
            </a:pPr>
            <a:endParaRPr lang="fr-FR" sz="2800" kern="1200" dirty="0" smtClean="0">
              <a:solidFill>
                <a:schemeClr val="tx1"/>
              </a:solidFill>
              <a:latin typeface="Sakkal Majalla" pitchFamily="2" charset="-78"/>
              <a:ea typeface="+mn-ea"/>
              <a:cs typeface="Sakkal Majalla" pitchFamily="2" charset="-78"/>
            </a:endParaRPr>
          </a:p>
        </p:txBody>
      </p:sp>
      <p:sp>
        <p:nvSpPr>
          <p:cNvPr id="3" name="Rectangle 2"/>
          <p:cNvSpPr/>
          <p:nvPr/>
        </p:nvSpPr>
        <p:spPr>
          <a:xfrm>
            <a:off x="618993" y="1477136"/>
            <a:ext cx="11112337" cy="4578305"/>
          </a:xfrm>
          <a:prstGeom prst="rect">
            <a:avLst/>
          </a:prstGeom>
        </p:spPr>
        <p:txBody>
          <a:bodyPr wrap="square">
            <a:spAutoFit/>
          </a:bodyPr>
          <a:lstStyle/>
          <a:p>
            <a:pPr algn="just" rtl="1">
              <a:lnSpc>
                <a:spcPct val="200000"/>
              </a:lnSpc>
              <a:spcBef>
                <a:spcPts val="480"/>
              </a:spcBef>
              <a:spcAft>
                <a:spcPts val="480"/>
              </a:spcAft>
            </a:pPr>
            <a:r>
              <a:rPr lang="ar-DZ" b="1" dirty="0">
                <a:latin typeface="Times New Roman" panose="02020603050405020304" pitchFamily="18" charset="0"/>
                <a:ea typeface="Times New Roman" panose="02020603050405020304" pitchFamily="18" charset="0"/>
                <a:cs typeface="Simplified Arabic" panose="02020603050405020304" pitchFamily="18" charset="-78"/>
              </a:rPr>
              <a:t> </a:t>
            </a:r>
            <a:endParaRPr lang="ar-DZ" b="1" dirty="0" smtClean="0">
              <a:latin typeface="Times New Roman" panose="02020603050405020304" pitchFamily="18" charset="0"/>
              <a:ea typeface="Times New Roman" panose="02020603050405020304" pitchFamily="18" charset="0"/>
              <a:cs typeface="Simplified Arabic" panose="02020603050405020304" pitchFamily="18" charset="-78"/>
            </a:endParaRPr>
          </a:p>
          <a:p>
            <a:pPr algn="just" rtl="1">
              <a:lnSpc>
                <a:spcPct val="200000"/>
              </a:lnSpc>
              <a:spcBef>
                <a:spcPts val="480"/>
              </a:spcBef>
              <a:spcAft>
                <a:spcPts val="480"/>
              </a:spcAft>
            </a:pPr>
            <a:endParaRPr lang="ar-DZ" sz="2200" b="1" dirty="0">
              <a:latin typeface="Times New Roman" panose="02020603050405020304" pitchFamily="18" charset="0"/>
              <a:cs typeface="Simplified Arabic" panose="02020603050405020304" pitchFamily="18" charset="-78"/>
            </a:endParaRPr>
          </a:p>
          <a:p>
            <a:pPr algn="just" rtl="1">
              <a:lnSpc>
                <a:spcPct val="200000"/>
              </a:lnSpc>
              <a:spcBef>
                <a:spcPts val="480"/>
              </a:spcBef>
              <a:spcAft>
                <a:spcPts val="480"/>
              </a:spcAft>
            </a:pPr>
            <a:endParaRPr lang="ar-DZ" sz="2200" b="1" dirty="0" smtClean="0">
              <a:latin typeface="Times New Roman" panose="02020603050405020304" pitchFamily="18" charset="0"/>
              <a:cs typeface="Simplified Arabic" panose="02020603050405020304" pitchFamily="18" charset="-78"/>
            </a:endParaRPr>
          </a:p>
          <a:p>
            <a:pPr algn="just" rtl="1">
              <a:lnSpc>
                <a:spcPct val="200000"/>
              </a:lnSpc>
              <a:spcBef>
                <a:spcPts val="480"/>
              </a:spcBef>
              <a:spcAft>
                <a:spcPts val="480"/>
              </a:spcAft>
            </a:pPr>
            <a:endParaRPr lang="ar-DZ" sz="2200" b="1" dirty="0">
              <a:latin typeface="Times New Roman" panose="02020603050405020304" pitchFamily="18" charset="0"/>
              <a:cs typeface="Simplified Arabic" panose="02020603050405020304" pitchFamily="18" charset="-78"/>
            </a:endParaRPr>
          </a:p>
          <a:p>
            <a:pPr algn="just" rtl="1">
              <a:lnSpc>
                <a:spcPct val="200000"/>
              </a:lnSpc>
              <a:spcBef>
                <a:spcPts val="480"/>
              </a:spcBef>
              <a:spcAft>
                <a:spcPts val="480"/>
              </a:spcAft>
            </a:pPr>
            <a:endParaRPr lang="ar-DZ" sz="2200" b="1" dirty="0" smtClean="0">
              <a:latin typeface="Times New Roman" panose="02020603050405020304" pitchFamily="18" charset="0"/>
              <a:cs typeface="Simplified Arabic" panose="02020603050405020304" pitchFamily="18" charset="-78"/>
            </a:endParaRPr>
          </a:p>
          <a:p>
            <a:pPr algn="just" rtl="1">
              <a:lnSpc>
                <a:spcPct val="200000"/>
              </a:lnSpc>
              <a:spcBef>
                <a:spcPts val="480"/>
              </a:spcBef>
              <a:spcAft>
                <a:spcPts val="480"/>
              </a:spcAft>
            </a:pPr>
            <a:endParaRPr lang="fr-FR" sz="2200" dirty="0"/>
          </a:p>
        </p:txBody>
      </p:sp>
      <p:sp>
        <p:nvSpPr>
          <p:cNvPr id="10" name="Rectangle 9"/>
          <p:cNvSpPr/>
          <p:nvPr/>
        </p:nvSpPr>
        <p:spPr>
          <a:xfrm>
            <a:off x="1312410" y="2065009"/>
            <a:ext cx="9388699" cy="646331"/>
          </a:xfrm>
          <a:prstGeom prst="rect">
            <a:avLst/>
          </a:prstGeom>
        </p:spPr>
        <p:txBody>
          <a:bodyPr wrap="square">
            <a:spAutoFit/>
          </a:bodyPr>
          <a:lstStyle/>
          <a:p>
            <a:pPr marL="457200" indent="-457200" algn="just" rtl="1">
              <a:buFont typeface="Wingdings" panose="05000000000000000000" pitchFamily="2" charset="2"/>
              <a:buChar char="ü"/>
            </a:pPr>
            <a:endParaRPr lang="fr-FR" dirty="0"/>
          </a:p>
          <a:p>
            <a:pPr algn="just" rtl="1"/>
            <a:endParaRPr lang="fr-FR" dirty="0">
              <a:effectLst/>
              <a:latin typeface="Times New Roman" panose="02020603050405020304" pitchFamily="18" charset="0"/>
              <a:ea typeface="Times New Roman" panose="02020603050405020304" pitchFamily="18"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4851" y="294513"/>
            <a:ext cx="2952750" cy="1552575"/>
          </a:xfrm>
          <a:prstGeom prst="rect">
            <a:avLst/>
          </a:prstGeom>
        </p:spPr>
      </p:pic>
      <p:sp>
        <p:nvSpPr>
          <p:cNvPr id="6" name="Rectangle 5"/>
          <p:cNvSpPr/>
          <p:nvPr/>
        </p:nvSpPr>
        <p:spPr>
          <a:xfrm>
            <a:off x="3724724" y="851980"/>
            <a:ext cx="7975260" cy="584775"/>
          </a:xfrm>
          <a:prstGeom prst="rect">
            <a:avLst/>
          </a:prstGeom>
        </p:spPr>
        <p:txBody>
          <a:bodyPr wrap="none">
            <a:spAutoFit/>
          </a:bodyPr>
          <a:lstStyle/>
          <a:p>
            <a:r>
              <a:rPr lang="ar-DZ" sz="3200" dirty="0">
                <a:solidFill>
                  <a:srgbClr val="333333"/>
                </a:solidFill>
                <a:latin typeface="Open Sans"/>
              </a:rPr>
              <a:t>العوامل المؤثرة في الإعداد النفسي للرياضيين:</a:t>
            </a:r>
            <a:endParaRPr lang="ar-DZ" sz="3200" b="0" i="0" dirty="0">
              <a:solidFill>
                <a:srgbClr val="333333"/>
              </a:solidFill>
              <a:effectLst/>
              <a:latin typeface="Open Sans"/>
            </a:endParaRPr>
          </a:p>
        </p:txBody>
      </p:sp>
      <p:sp>
        <p:nvSpPr>
          <p:cNvPr id="7" name="Rectangle 6"/>
          <p:cNvSpPr/>
          <p:nvPr/>
        </p:nvSpPr>
        <p:spPr>
          <a:xfrm>
            <a:off x="1016000" y="1997839"/>
            <a:ext cx="10378526" cy="3539430"/>
          </a:xfrm>
          <a:prstGeom prst="rect">
            <a:avLst/>
          </a:prstGeom>
        </p:spPr>
        <p:txBody>
          <a:bodyPr wrap="square">
            <a:spAutoFit/>
          </a:bodyPr>
          <a:lstStyle/>
          <a:p>
            <a:pPr algn="just" rtl="1"/>
            <a:r>
              <a:rPr lang="ar-DZ" dirty="0">
                <a:solidFill>
                  <a:srgbClr val="333333"/>
                </a:solidFill>
                <a:latin typeface="Open Sans"/>
              </a:rPr>
              <a:t> </a:t>
            </a:r>
            <a:r>
              <a:rPr lang="ar-DZ" sz="2800" dirty="0">
                <a:solidFill>
                  <a:srgbClr val="333333"/>
                </a:solidFill>
                <a:latin typeface="Open Sans"/>
              </a:rPr>
              <a:t>إعتقاد اللاعب أو عدم اعتقاده بجدوى تلك الأساليب.</a:t>
            </a:r>
          </a:p>
          <a:p>
            <a:pPr algn="just" rtl="1"/>
            <a:r>
              <a:rPr lang="ar-DZ" sz="2800" dirty="0">
                <a:solidFill>
                  <a:srgbClr val="333333"/>
                </a:solidFill>
                <a:latin typeface="Open Sans"/>
              </a:rPr>
              <a:t>* مدى العلاقة بين اللاعب و المدرب ومدى تأثير المدرب في ذلك.</a:t>
            </a:r>
          </a:p>
          <a:p>
            <a:pPr algn="just" rtl="1"/>
            <a:r>
              <a:rPr lang="ar-DZ" sz="2800" dirty="0">
                <a:solidFill>
                  <a:srgbClr val="333333"/>
                </a:solidFill>
                <a:latin typeface="Open Sans"/>
              </a:rPr>
              <a:t>* العمر التدريبي للاعب.</a:t>
            </a:r>
          </a:p>
          <a:p>
            <a:pPr algn="just" rtl="1"/>
            <a:r>
              <a:rPr lang="ar-DZ" sz="2800" dirty="0">
                <a:solidFill>
                  <a:srgbClr val="333333"/>
                </a:solidFill>
                <a:latin typeface="Open Sans"/>
              </a:rPr>
              <a:t>* إختيار أفضل الأوقات المناسبة للإعداد النفسي.</a:t>
            </a:r>
          </a:p>
          <a:p>
            <a:pPr algn="just" rtl="1"/>
            <a:r>
              <a:rPr lang="ar-DZ" sz="2800" dirty="0">
                <a:solidFill>
                  <a:srgbClr val="333333"/>
                </a:solidFill>
                <a:latin typeface="Open Sans"/>
              </a:rPr>
              <a:t>* توحيد ظروف إنجاز هذه التدريبات.</a:t>
            </a:r>
          </a:p>
          <a:p>
            <a:pPr algn="just" rtl="1"/>
            <a:r>
              <a:rPr lang="ar-DZ" sz="2800" dirty="0">
                <a:solidFill>
                  <a:srgbClr val="333333"/>
                </a:solidFill>
                <a:latin typeface="Open Sans"/>
              </a:rPr>
              <a:t>* يفضل أ، يكون المدرب ممارس لنوع اللعبة التي يدربها.</a:t>
            </a:r>
          </a:p>
          <a:p>
            <a:pPr algn="just" rtl="1"/>
            <a:r>
              <a:rPr lang="ar-DZ" sz="2800" dirty="0">
                <a:solidFill>
                  <a:srgbClr val="333333"/>
                </a:solidFill>
                <a:latin typeface="Open Sans"/>
              </a:rPr>
              <a:t>* إجراء التدريبات النفسية الهادفة (الإعداد الذاتي) لتحقيق الاسترخاء و التهدئة في غرفة معتمة وبعيدة عن الضوضاء وذات درجة حرارة مناسبة.</a:t>
            </a:r>
            <a:endParaRPr lang="ar-DZ" sz="2800" b="0" i="0" dirty="0">
              <a:solidFill>
                <a:srgbClr val="333333"/>
              </a:solidFill>
              <a:effectLst/>
              <a:latin typeface="Open Sans"/>
            </a:endParaRPr>
          </a:p>
        </p:txBody>
      </p:sp>
    </p:spTree>
    <p:extLst>
      <p:ext uri="{BB962C8B-B14F-4D97-AF65-F5344CB8AC3E}">
        <p14:creationId xmlns:p14="http://schemas.microsoft.com/office/powerpoint/2010/main" val="344373294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275771" y="885371"/>
            <a:ext cx="10972800" cy="591765"/>
          </a:xfrm>
          <a:prstGeom prst="rect">
            <a:avLst/>
          </a:prstGeom>
        </p:spPr>
        <p:txBody>
          <a:bodyPr/>
          <a:lstStyle/>
          <a:p>
            <a:pPr algn="ctr" defTabSz="914400">
              <a:spcBef>
                <a:spcPct val="0"/>
              </a:spcBef>
              <a:defRPr/>
            </a:pPr>
            <a:r>
              <a:rPr lang="ar-DZ" sz="4800" dirty="0"/>
              <a:t>خطوات الاعداد النفسي للرياضيين:</a:t>
            </a:r>
          </a:p>
          <a:p>
            <a:pPr algn="r" rtl="1"/>
            <a:r>
              <a:rPr lang="ar-DZ" sz="2000" dirty="0"/>
              <a:t>يجب أن ينطلق المدرب من نقطة الارتكاز عالية لبناء الاعداد النفسي للرياضيين حيث تفهم الخصائص النفسية التي يتميز بها الرياضي ضرورة فهمه لبناء الاعداد النفسي كمايلي:</a:t>
            </a:r>
          </a:p>
          <a:p>
            <a:pPr algn="r"/>
            <a:r>
              <a:rPr lang="ar-DZ" sz="2000" dirty="0"/>
              <a:t>معرفة نوع الخصائص النفسية لكل لاعب بهدف معرفة أفضل الطرق التي تلائمه وكذلك التي تلائم نوع اللعبة التي يزاولها.</a:t>
            </a:r>
          </a:p>
          <a:p>
            <a:pPr algn="r"/>
            <a:r>
              <a:rPr lang="ar-DZ" sz="2000" dirty="0"/>
              <a:t>على المدرب أن يعلم اللاعب على كيفية الابتعاد عن الانفعالات والسيطرة على النفس في سبيل مصلحته ومصلحة الفريق.</a:t>
            </a:r>
          </a:p>
          <a:p>
            <a:pPr algn="r"/>
            <a:r>
              <a:rPr lang="ar-DZ" sz="2000" dirty="0"/>
              <a:t>تعلم اللاعب الأساليب النفسية المحفزة والمنبهة والهادفة لتهيئة اللاعب للاشتراك في التدريب والمنافسة.</a:t>
            </a:r>
          </a:p>
          <a:p>
            <a:pPr algn="r"/>
            <a:r>
              <a:rPr lang="ar-DZ" sz="2000" dirty="0"/>
              <a:t>ضرورة اندماج  الاعداد النفسي مع الاعداد المهارى والبدني للرياضي.</a:t>
            </a:r>
          </a:p>
          <a:p>
            <a:pPr algn="r"/>
            <a:r>
              <a:rPr lang="ar-DZ" sz="2000" dirty="0"/>
              <a:t>الاعداد النفسي في مرحلة ما قبل المنافسات.</a:t>
            </a:r>
          </a:p>
          <a:p>
            <a:pPr algn="r"/>
            <a:r>
              <a:rPr lang="ar-DZ" sz="2000" dirty="0"/>
              <a:t>التعرف على السمات النفسية الضعيفة للاعب والتأكيد على عليها في برنامج الاعداد النفسي.</a:t>
            </a:r>
          </a:p>
          <a:p>
            <a:pPr algn="r"/>
            <a:r>
              <a:rPr lang="ar-DZ" sz="2000" dirty="0"/>
              <a:t>ضرورة اجراء الوحدات التدريبية في ظروف مشابهة لأرض المسابقة وكذلك اللعب في طقس يماثل طقس البلد الذي ستجرى فيه المنافسات وكذلك ضرورة </a:t>
            </a: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ar-SA" sz="4800" b="0" i="0" u="none" strike="noStrike" kern="1200" cap="none" spc="0" normalizeH="0" baseline="0" noProof="0" dirty="0">
              <a:ln>
                <a:noFill/>
              </a:ln>
              <a:solidFill>
                <a:schemeClr val="tx2"/>
              </a:solidFill>
              <a:effectLst/>
              <a:uLnTx/>
              <a:uFillTx/>
              <a:latin typeface="Sakkal Majalla" pitchFamily="2" charset="-78"/>
              <a:ea typeface="+mj-ea"/>
              <a:cs typeface="Sakkal Majalla" pitchFamily="2" charset="-78"/>
            </a:endParaRPr>
          </a:p>
        </p:txBody>
      </p:sp>
      <p:sp>
        <p:nvSpPr>
          <p:cNvPr id="11" name="Rectangle 10"/>
          <p:cNvSpPr/>
          <p:nvPr/>
        </p:nvSpPr>
        <p:spPr>
          <a:xfrm>
            <a:off x="4212514" y="5613672"/>
            <a:ext cx="6231876" cy="772500"/>
          </a:xfrm>
          <a:prstGeom prst="rect">
            <a:avLst/>
          </a:prstGeom>
          <a:scene3d>
            <a:camera prst="orthographicFront"/>
            <a:lightRig rig="flat" dir="t"/>
          </a:scene3d>
          <a:sp3d/>
        </p:spPr>
        <p:style>
          <a:lnRef idx="0">
            <a:scrgbClr r="0" g="0" b="0"/>
          </a:lnRef>
          <a:fillRef idx="0">
            <a:scrgbClr r="0" g="0" b="0"/>
          </a:fillRef>
          <a:effectRef idx="0">
            <a:scrgbClr r="0" g="0" b="0"/>
          </a:effectRef>
          <a:fontRef idx="minor">
            <a:schemeClr val="dk1"/>
          </a:fontRef>
        </p:style>
        <p:txBody>
          <a:bodyPr spcFirstLastPara="0" vert="horz" wrap="square" lIns="238709" tIns="0" rIns="238709" bIns="0" numCol="1" spcCol="1270" anchor="ctr" anchorCtr="0">
            <a:noAutofit/>
          </a:bodyPr>
          <a:lstStyle/>
          <a:p>
            <a:pPr lvl="0" algn="just" defTabSz="1244600" rtl="1">
              <a:lnSpc>
                <a:spcPct val="90000"/>
              </a:lnSpc>
              <a:spcBef>
                <a:spcPct val="0"/>
              </a:spcBef>
              <a:spcAft>
                <a:spcPct val="35000"/>
              </a:spcAft>
            </a:pPr>
            <a:endParaRPr lang="fr-FR" sz="2800" kern="1200" dirty="0" smtClean="0">
              <a:solidFill>
                <a:schemeClr val="tx1"/>
              </a:solidFill>
              <a:latin typeface="Sakkal Majalla" pitchFamily="2" charset="-78"/>
              <a:ea typeface="+mn-ea"/>
              <a:cs typeface="Sakkal Majalla" pitchFamily="2" charset="-78"/>
            </a:endParaRPr>
          </a:p>
        </p:txBody>
      </p:sp>
      <p:sp>
        <p:nvSpPr>
          <p:cNvPr id="3" name="Rectangle 2"/>
          <p:cNvSpPr/>
          <p:nvPr/>
        </p:nvSpPr>
        <p:spPr>
          <a:xfrm>
            <a:off x="618993" y="1477136"/>
            <a:ext cx="11112337" cy="4578305"/>
          </a:xfrm>
          <a:prstGeom prst="rect">
            <a:avLst/>
          </a:prstGeom>
        </p:spPr>
        <p:txBody>
          <a:bodyPr wrap="square">
            <a:spAutoFit/>
          </a:bodyPr>
          <a:lstStyle/>
          <a:p>
            <a:pPr algn="just" rtl="1">
              <a:lnSpc>
                <a:spcPct val="200000"/>
              </a:lnSpc>
              <a:spcBef>
                <a:spcPts val="480"/>
              </a:spcBef>
              <a:spcAft>
                <a:spcPts val="480"/>
              </a:spcAft>
            </a:pPr>
            <a:r>
              <a:rPr lang="ar-DZ" b="1" dirty="0">
                <a:latin typeface="Times New Roman" panose="02020603050405020304" pitchFamily="18" charset="0"/>
                <a:ea typeface="Times New Roman" panose="02020603050405020304" pitchFamily="18" charset="0"/>
                <a:cs typeface="Simplified Arabic" panose="02020603050405020304" pitchFamily="18" charset="-78"/>
              </a:rPr>
              <a:t> </a:t>
            </a:r>
            <a:endParaRPr lang="ar-DZ" b="1" dirty="0" smtClean="0">
              <a:latin typeface="Times New Roman" panose="02020603050405020304" pitchFamily="18" charset="0"/>
              <a:ea typeface="Times New Roman" panose="02020603050405020304" pitchFamily="18" charset="0"/>
              <a:cs typeface="Simplified Arabic" panose="02020603050405020304" pitchFamily="18" charset="-78"/>
            </a:endParaRPr>
          </a:p>
          <a:p>
            <a:pPr algn="just" rtl="1">
              <a:lnSpc>
                <a:spcPct val="200000"/>
              </a:lnSpc>
              <a:spcBef>
                <a:spcPts val="480"/>
              </a:spcBef>
              <a:spcAft>
                <a:spcPts val="480"/>
              </a:spcAft>
            </a:pPr>
            <a:endParaRPr lang="ar-DZ" sz="2200" b="1" dirty="0">
              <a:latin typeface="Times New Roman" panose="02020603050405020304" pitchFamily="18" charset="0"/>
              <a:cs typeface="Simplified Arabic" panose="02020603050405020304" pitchFamily="18" charset="-78"/>
            </a:endParaRPr>
          </a:p>
          <a:p>
            <a:pPr algn="just" rtl="1">
              <a:lnSpc>
                <a:spcPct val="200000"/>
              </a:lnSpc>
              <a:spcBef>
                <a:spcPts val="480"/>
              </a:spcBef>
              <a:spcAft>
                <a:spcPts val="480"/>
              </a:spcAft>
            </a:pPr>
            <a:endParaRPr lang="ar-DZ" sz="2200" b="1" dirty="0" smtClean="0">
              <a:latin typeface="Times New Roman" panose="02020603050405020304" pitchFamily="18" charset="0"/>
              <a:cs typeface="Simplified Arabic" panose="02020603050405020304" pitchFamily="18" charset="-78"/>
            </a:endParaRPr>
          </a:p>
          <a:p>
            <a:pPr algn="just" rtl="1">
              <a:lnSpc>
                <a:spcPct val="200000"/>
              </a:lnSpc>
              <a:spcBef>
                <a:spcPts val="480"/>
              </a:spcBef>
              <a:spcAft>
                <a:spcPts val="480"/>
              </a:spcAft>
            </a:pPr>
            <a:endParaRPr lang="ar-DZ" sz="2200" b="1" dirty="0">
              <a:latin typeface="Times New Roman" panose="02020603050405020304" pitchFamily="18" charset="0"/>
              <a:cs typeface="Simplified Arabic" panose="02020603050405020304" pitchFamily="18" charset="-78"/>
            </a:endParaRPr>
          </a:p>
          <a:p>
            <a:pPr algn="just" rtl="1">
              <a:lnSpc>
                <a:spcPct val="200000"/>
              </a:lnSpc>
              <a:spcBef>
                <a:spcPts val="480"/>
              </a:spcBef>
              <a:spcAft>
                <a:spcPts val="480"/>
              </a:spcAft>
            </a:pPr>
            <a:endParaRPr lang="ar-DZ" sz="2200" b="1" dirty="0" smtClean="0">
              <a:latin typeface="Times New Roman" panose="02020603050405020304" pitchFamily="18" charset="0"/>
              <a:cs typeface="Simplified Arabic" panose="02020603050405020304" pitchFamily="18" charset="-78"/>
            </a:endParaRPr>
          </a:p>
          <a:p>
            <a:pPr algn="just" rtl="1">
              <a:lnSpc>
                <a:spcPct val="200000"/>
              </a:lnSpc>
              <a:spcBef>
                <a:spcPts val="480"/>
              </a:spcBef>
              <a:spcAft>
                <a:spcPts val="480"/>
              </a:spcAft>
            </a:pPr>
            <a:endParaRPr lang="fr-FR" sz="2200" dirty="0"/>
          </a:p>
        </p:txBody>
      </p:sp>
    </p:spTree>
    <p:extLst>
      <p:ext uri="{BB962C8B-B14F-4D97-AF65-F5344CB8AC3E}">
        <p14:creationId xmlns:p14="http://schemas.microsoft.com/office/powerpoint/2010/main" val="13667804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609600" y="704088"/>
            <a:ext cx="10972800" cy="1143000"/>
          </a:xfrm>
          <a:prstGeom prst="rect">
            <a:avLst/>
          </a:prstGeom>
        </p:spPr>
        <p:txBody>
          <a:bodyPr/>
          <a:lstStyle/>
          <a:p>
            <a:pPr algn="ctr" defTabSz="914400">
              <a:spcBef>
                <a:spcPct val="0"/>
              </a:spcBef>
              <a:defRPr/>
            </a:pPr>
            <a:r>
              <a:rPr kumimoji="0" lang="ar-DZ" sz="4800" b="0" i="0" u="none" strike="noStrike" kern="1200" cap="none" spc="0" normalizeH="0" baseline="0" noProof="0" dirty="0" smtClean="0">
                <a:ln>
                  <a:noFill/>
                </a:ln>
                <a:solidFill>
                  <a:schemeClr val="tx2"/>
                </a:solidFill>
                <a:effectLst/>
                <a:uLnTx/>
                <a:uFillTx/>
                <a:latin typeface="Sakkal Majalla" pitchFamily="2" charset="-78"/>
                <a:ea typeface="+mj-ea"/>
                <a:cs typeface="Sakkal Majalla" pitchFamily="2" charset="-78"/>
              </a:rPr>
              <a:t>            </a:t>
            </a:r>
            <a:r>
              <a:rPr lang="ar-DZ" sz="4800" dirty="0"/>
              <a:t>أنواع الإعداد النفسي:</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ar-DZ" sz="4800" b="0" i="0" u="none" strike="noStrike" kern="1200" cap="none" spc="0" normalizeH="0" baseline="0" noProof="0" dirty="0" smtClean="0">
                <a:ln>
                  <a:noFill/>
                </a:ln>
                <a:solidFill>
                  <a:schemeClr val="tx2"/>
                </a:solidFill>
                <a:effectLst/>
                <a:uLnTx/>
                <a:uFillTx/>
                <a:latin typeface="Sakkal Majalla" pitchFamily="2" charset="-78"/>
                <a:ea typeface="+mj-ea"/>
                <a:cs typeface="Sakkal Majalla" pitchFamily="2" charset="-78"/>
              </a:rPr>
              <a:t>: </a:t>
            </a:r>
            <a:r>
              <a:rPr kumimoji="0" lang="ar-SA" sz="4800" b="0" i="0" u="none" strike="noStrike" kern="1200" cap="none" spc="0" normalizeH="0" baseline="0" noProof="0" dirty="0" smtClean="0">
                <a:ln>
                  <a:noFill/>
                </a:ln>
                <a:solidFill>
                  <a:schemeClr val="tx2"/>
                </a:solidFill>
                <a:effectLst/>
                <a:uLnTx/>
                <a:uFillTx/>
                <a:latin typeface="Sakkal Majalla" pitchFamily="2" charset="-78"/>
                <a:ea typeface="+mj-ea"/>
                <a:cs typeface="Sakkal Majalla" pitchFamily="2" charset="-78"/>
              </a:rPr>
              <a:t> </a:t>
            </a:r>
            <a:endParaRPr kumimoji="0" lang="ar-SA" sz="4800" b="0" i="0" u="none" strike="noStrike" kern="1200" cap="none" spc="0" normalizeH="0" baseline="0" noProof="0" dirty="0">
              <a:ln>
                <a:noFill/>
              </a:ln>
              <a:solidFill>
                <a:schemeClr val="tx2"/>
              </a:solidFill>
              <a:effectLst/>
              <a:uLnTx/>
              <a:uFillTx/>
              <a:latin typeface="Sakkal Majalla" pitchFamily="2" charset="-78"/>
              <a:ea typeface="+mj-ea"/>
              <a:cs typeface="Sakkal Majalla" pitchFamily="2" charset="-78"/>
            </a:endParaRPr>
          </a:p>
        </p:txBody>
      </p:sp>
      <p:sp>
        <p:nvSpPr>
          <p:cNvPr id="11" name="Rectangle 10"/>
          <p:cNvSpPr/>
          <p:nvPr/>
        </p:nvSpPr>
        <p:spPr>
          <a:xfrm>
            <a:off x="4212514" y="5613672"/>
            <a:ext cx="6231876" cy="772500"/>
          </a:xfrm>
          <a:prstGeom prst="rect">
            <a:avLst/>
          </a:prstGeom>
          <a:scene3d>
            <a:camera prst="orthographicFront"/>
            <a:lightRig rig="flat" dir="t"/>
          </a:scene3d>
          <a:sp3d/>
        </p:spPr>
        <p:style>
          <a:lnRef idx="0">
            <a:scrgbClr r="0" g="0" b="0"/>
          </a:lnRef>
          <a:fillRef idx="0">
            <a:scrgbClr r="0" g="0" b="0"/>
          </a:fillRef>
          <a:effectRef idx="0">
            <a:scrgbClr r="0" g="0" b="0"/>
          </a:effectRef>
          <a:fontRef idx="minor">
            <a:schemeClr val="dk1"/>
          </a:fontRef>
        </p:style>
        <p:txBody>
          <a:bodyPr spcFirstLastPara="0" vert="horz" wrap="square" lIns="238709" tIns="0" rIns="238709" bIns="0" numCol="1" spcCol="1270" anchor="ctr" anchorCtr="0">
            <a:noAutofit/>
          </a:bodyPr>
          <a:lstStyle/>
          <a:p>
            <a:pPr lvl="0" algn="just" defTabSz="1244600" rtl="1">
              <a:lnSpc>
                <a:spcPct val="90000"/>
              </a:lnSpc>
              <a:spcBef>
                <a:spcPct val="0"/>
              </a:spcBef>
              <a:spcAft>
                <a:spcPct val="35000"/>
              </a:spcAft>
            </a:pPr>
            <a:endParaRPr lang="fr-FR" sz="2800" kern="1200" dirty="0" smtClean="0">
              <a:solidFill>
                <a:schemeClr val="tx1"/>
              </a:solidFill>
              <a:latin typeface="Sakkal Majalla" pitchFamily="2" charset="-78"/>
              <a:ea typeface="+mn-ea"/>
              <a:cs typeface="Sakkal Majalla" pitchFamily="2" charset="-78"/>
            </a:endParaRPr>
          </a:p>
        </p:txBody>
      </p:sp>
      <p:sp>
        <p:nvSpPr>
          <p:cNvPr id="3" name="Rectangle 2"/>
          <p:cNvSpPr/>
          <p:nvPr/>
        </p:nvSpPr>
        <p:spPr>
          <a:xfrm>
            <a:off x="618993" y="1477136"/>
            <a:ext cx="11112337" cy="4578305"/>
          </a:xfrm>
          <a:prstGeom prst="rect">
            <a:avLst/>
          </a:prstGeom>
        </p:spPr>
        <p:txBody>
          <a:bodyPr wrap="square">
            <a:spAutoFit/>
          </a:bodyPr>
          <a:lstStyle/>
          <a:p>
            <a:pPr algn="just" rtl="1">
              <a:lnSpc>
                <a:spcPct val="200000"/>
              </a:lnSpc>
              <a:spcBef>
                <a:spcPts val="480"/>
              </a:spcBef>
              <a:spcAft>
                <a:spcPts val="480"/>
              </a:spcAft>
            </a:pPr>
            <a:r>
              <a:rPr lang="ar-DZ" b="1" dirty="0">
                <a:latin typeface="Times New Roman" panose="02020603050405020304" pitchFamily="18" charset="0"/>
                <a:ea typeface="Times New Roman" panose="02020603050405020304" pitchFamily="18" charset="0"/>
                <a:cs typeface="Simplified Arabic" panose="02020603050405020304" pitchFamily="18" charset="-78"/>
              </a:rPr>
              <a:t> </a:t>
            </a:r>
            <a:endParaRPr lang="ar-DZ" b="1" dirty="0" smtClean="0">
              <a:latin typeface="Times New Roman" panose="02020603050405020304" pitchFamily="18" charset="0"/>
              <a:ea typeface="Times New Roman" panose="02020603050405020304" pitchFamily="18" charset="0"/>
              <a:cs typeface="Simplified Arabic" panose="02020603050405020304" pitchFamily="18" charset="-78"/>
            </a:endParaRPr>
          </a:p>
          <a:p>
            <a:pPr algn="just" rtl="1">
              <a:lnSpc>
                <a:spcPct val="200000"/>
              </a:lnSpc>
              <a:spcBef>
                <a:spcPts val="480"/>
              </a:spcBef>
              <a:spcAft>
                <a:spcPts val="480"/>
              </a:spcAft>
            </a:pPr>
            <a:endParaRPr lang="ar-DZ" sz="2200" b="1" dirty="0">
              <a:latin typeface="Times New Roman" panose="02020603050405020304" pitchFamily="18" charset="0"/>
              <a:cs typeface="Simplified Arabic" panose="02020603050405020304" pitchFamily="18" charset="-78"/>
            </a:endParaRPr>
          </a:p>
          <a:p>
            <a:pPr algn="just" rtl="1">
              <a:lnSpc>
                <a:spcPct val="200000"/>
              </a:lnSpc>
              <a:spcBef>
                <a:spcPts val="480"/>
              </a:spcBef>
              <a:spcAft>
                <a:spcPts val="480"/>
              </a:spcAft>
            </a:pPr>
            <a:endParaRPr lang="ar-DZ" sz="2200" b="1" dirty="0" smtClean="0">
              <a:latin typeface="Times New Roman" panose="02020603050405020304" pitchFamily="18" charset="0"/>
              <a:cs typeface="Simplified Arabic" panose="02020603050405020304" pitchFamily="18" charset="-78"/>
            </a:endParaRPr>
          </a:p>
          <a:p>
            <a:pPr algn="just" rtl="1">
              <a:lnSpc>
                <a:spcPct val="200000"/>
              </a:lnSpc>
              <a:spcBef>
                <a:spcPts val="480"/>
              </a:spcBef>
              <a:spcAft>
                <a:spcPts val="480"/>
              </a:spcAft>
            </a:pPr>
            <a:endParaRPr lang="ar-DZ" sz="2200" b="1" dirty="0">
              <a:latin typeface="Times New Roman" panose="02020603050405020304" pitchFamily="18" charset="0"/>
              <a:cs typeface="Simplified Arabic" panose="02020603050405020304" pitchFamily="18" charset="-78"/>
            </a:endParaRPr>
          </a:p>
          <a:p>
            <a:pPr algn="just" rtl="1">
              <a:lnSpc>
                <a:spcPct val="200000"/>
              </a:lnSpc>
              <a:spcBef>
                <a:spcPts val="480"/>
              </a:spcBef>
              <a:spcAft>
                <a:spcPts val="480"/>
              </a:spcAft>
            </a:pPr>
            <a:endParaRPr lang="ar-DZ" sz="2200" b="1" dirty="0" smtClean="0">
              <a:latin typeface="Times New Roman" panose="02020603050405020304" pitchFamily="18" charset="0"/>
              <a:cs typeface="Simplified Arabic" panose="02020603050405020304" pitchFamily="18" charset="-78"/>
            </a:endParaRPr>
          </a:p>
          <a:p>
            <a:pPr algn="just" rtl="1">
              <a:lnSpc>
                <a:spcPct val="200000"/>
              </a:lnSpc>
              <a:spcBef>
                <a:spcPts val="480"/>
              </a:spcBef>
              <a:spcAft>
                <a:spcPts val="480"/>
              </a:spcAft>
            </a:pPr>
            <a:endParaRPr lang="fr-FR" sz="2200" dirty="0"/>
          </a:p>
        </p:txBody>
      </p:sp>
      <p:sp>
        <p:nvSpPr>
          <p:cNvPr id="4" name="Rectangle 3"/>
          <p:cNvSpPr/>
          <p:nvPr/>
        </p:nvSpPr>
        <p:spPr>
          <a:xfrm>
            <a:off x="1171977" y="2237264"/>
            <a:ext cx="8757633" cy="4468724"/>
          </a:xfrm>
          <a:prstGeom prst="rect">
            <a:avLst/>
          </a:prstGeom>
        </p:spPr>
        <p:txBody>
          <a:bodyPr wrap="square">
            <a:spAutoFit/>
          </a:bodyPr>
          <a:lstStyle/>
          <a:p>
            <a:pPr algn="r"/>
            <a:r>
              <a:rPr lang="ar-DZ" sz="2000" dirty="0"/>
              <a:t>الإعداد النفسي طويل المدى:</a:t>
            </a:r>
          </a:p>
          <a:p>
            <a:pPr algn="r" rtl="1"/>
            <a:r>
              <a:rPr lang="ar-DZ" sz="2000" dirty="0"/>
              <a:t>يبدأ التخطيط للإعداد طويل المدى بمجرد انخراط الناشئ في التدريب الرياضي في سن مبكر ويستمر لفترات قد تصل الى (10سنوات) أو أكثر وقد يستمر الى الاعتزال، ويعتبر هذا الاعداد القاعدي الذي يتأسس عليه الاعداد النفسي قصير المدى وتعتمد العمليات التطبيقية له بشكل رئيسي على جانبين هما:</a:t>
            </a:r>
          </a:p>
          <a:p>
            <a:pPr algn="r"/>
            <a:r>
              <a:rPr lang="ar-DZ" sz="2000" dirty="0"/>
              <a:t>بناء و تطوير السمات الشخصية للاعب.</a:t>
            </a:r>
          </a:p>
          <a:p>
            <a:pPr algn="r"/>
            <a:r>
              <a:rPr lang="ar-DZ" sz="2000" dirty="0"/>
              <a:t>بناء وتطوير الدافعية.</a:t>
            </a:r>
          </a:p>
          <a:p>
            <a:pPr algn="r" rtl="1"/>
            <a:r>
              <a:rPr lang="ar-DZ" sz="2000" dirty="0"/>
              <a:t>أهم ما يهدف اليه هذا الاعداد هو تطوير دوافع الرياضيين نحو اللعبة المزاولة ومساعدتهم على اكتساب دوافع قوية جديدة وهذا ما يحدث من خلال الاعداد الجيد، وهذه الدوافع تساعد على الاستمرار في الكفاح وبذل مزيد من الجهد ومن ثم تتكون لديه اتجاهات ايجابية تؤدي الى تثبيت مكونات الشخصية التي تكون من مستلزمات نجاحه في نوع اللعبة التي يزاولها ولأجل تحقيق أغراض الاعداد النفسي طويل المدى يتم استخدام الأساليب الآتية:</a:t>
            </a:r>
          </a:p>
          <a:p>
            <a:pPr marL="285750" indent="-285750" algn="r" rtl="1">
              <a:lnSpc>
                <a:spcPct val="107000"/>
              </a:lnSpc>
              <a:spcAft>
                <a:spcPts val="800"/>
              </a:spcAft>
              <a:buFont typeface="Wingdings" panose="05000000000000000000" pitchFamily="2" charset="2"/>
              <a:buChar char="v"/>
            </a:pPr>
            <a:r>
              <a:rPr lang="ar-DZ" sz="2400" dirty="0" smtClean="0">
                <a:effectLst/>
                <a:latin typeface="Calibri" panose="020F0502020204030204" pitchFamily="34" charset="0"/>
                <a:ea typeface="Calibri" panose="020F0502020204030204" pitchFamily="34" charset="0"/>
                <a:cs typeface="Arial" panose="020B0604020202020204" pitchFamily="34" charset="0"/>
              </a:rPr>
              <a:t>-</a:t>
            </a:r>
            <a:endParaRPr lang="fr-FR" sz="16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45098" y="545495"/>
            <a:ext cx="3095625" cy="1476375"/>
          </a:xfrm>
          <a:prstGeom prst="rect">
            <a:avLst/>
          </a:prstGeom>
        </p:spPr>
      </p:pic>
    </p:spTree>
    <p:extLst>
      <p:ext uri="{BB962C8B-B14F-4D97-AF65-F5344CB8AC3E}">
        <p14:creationId xmlns:p14="http://schemas.microsoft.com/office/powerpoint/2010/main" val="162211850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609600" y="704088"/>
            <a:ext cx="10972800" cy="1143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ar-DZ" sz="4800" b="0" i="0" u="none" strike="noStrike" kern="1200" cap="none" spc="0" normalizeH="0" baseline="0" noProof="0" dirty="0" smtClean="0">
                <a:ln>
                  <a:noFill/>
                </a:ln>
                <a:solidFill>
                  <a:schemeClr val="tx2"/>
                </a:solidFill>
                <a:effectLst/>
                <a:uLnTx/>
                <a:uFillTx/>
                <a:latin typeface="Sakkal Majalla" pitchFamily="2" charset="-78"/>
                <a:ea typeface="+mj-ea"/>
                <a:cs typeface="Sakkal Majalla" pitchFamily="2" charset="-78"/>
              </a:rPr>
              <a:t>            </a:t>
            </a:r>
            <a:endParaRPr kumimoji="0" lang="ar-SA" sz="4800" b="0" i="0" u="none" strike="noStrike" kern="1200" cap="none" spc="0" normalizeH="0" baseline="0" noProof="0" dirty="0">
              <a:ln>
                <a:noFill/>
              </a:ln>
              <a:solidFill>
                <a:schemeClr val="tx2"/>
              </a:solidFill>
              <a:effectLst/>
              <a:uLnTx/>
              <a:uFillTx/>
              <a:latin typeface="Sakkal Majalla" pitchFamily="2" charset="-78"/>
              <a:ea typeface="+mj-ea"/>
              <a:cs typeface="Sakkal Majalla" pitchFamily="2" charset="-78"/>
            </a:endParaRPr>
          </a:p>
        </p:txBody>
      </p:sp>
      <p:sp>
        <p:nvSpPr>
          <p:cNvPr id="11" name="Rectangle 10"/>
          <p:cNvSpPr/>
          <p:nvPr/>
        </p:nvSpPr>
        <p:spPr>
          <a:xfrm>
            <a:off x="4212514" y="5613672"/>
            <a:ext cx="6231876" cy="772500"/>
          </a:xfrm>
          <a:prstGeom prst="rect">
            <a:avLst/>
          </a:prstGeom>
          <a:scene3d>
            <a:camera prst="orthographicFront"/>
            <a:lightRig rig="flat" dir="t"/>
          </a:scene3d>
          <a:sp3d/>
        </p:spPr>
        <p:style>
          <a:lnRef idx="0">
            <a:scrgbClr r="0" g="0" b="0"/>
          </a:lnRef>
          <a:fillRef idx="0">
            <a:scrgbClr r="0" g="0" b="0"/>
          </a:fillRef>
          <a:effectRef idx="0">
            <a:scrgbClr r="0" g="0" b="0"/>
          </a:effectRef>
          <a:fontRef idx="minor">
            <a:schemeClr val="dk1"/>
          </a:fontRef>
        </p:style>
        <p:txBody>
          <a:bodyPr spcFirstLastPara="0" vert="horz" wrap="square" lIns="238709" tIns="0" rIns="238709" bIns="0" numCol="1" spcCol="1270" anchor="ctr" anchorCtr="0">
            <a:noAutofit/>
          </a:bodyPr>
          <a:lstStyle/>
          <a:p>
            <a:pPr lvl="0" algn="just" defTabSz="1244600" rtl="1">
              <a:lnSpc>
                <a:spcPct val="90000"/>
              </a:lnSpc>
              <a:spcBef>
                <a:spcPct val="0"/>
              </a:spcBef>
              <a:spcAft>
                <a:spcPct val="35000"/>
              </a:spcAft>
            </a:pPr>
            <a:endParaRPr lang="fr-FR" sz="2800" kern="1200" dirty="0" smtClean="0">
              <a:solidFill>
                <a:schemeClr val="tx1"/>
              </a:solidFill>
              <a:latin typeface="Sakkal Majalla" pitchFamily="2" charset="-78"/>
              <a:ea typeface="+mn-ea"/>
              <a:cs typeface="Sakkal Majalla" pitchFamily="2" charset="-78"/>
            </a:endParaRPr>
          </a:p>
        </p:txBody>
      </p:sp>
      <p:sp>
        <p:nvSpPr>
          <p:cNvPr id="3" name="Rectangle 2"/>
          <p:cNvSpPr/>
          <p:nvPr/>
        </p:nvSpPr>
        <p:spPr>
          <a:xfrm>
            <a:off x="618993" y="1477136"/>
            <a:ext cx="11112337" cy="4578305"/>
          </a:xfrm>
          <a:prstGeom prst="rect">
            <a:avLst/>
          </a:prstGeom>
        </p:spPr>
        <p:txBody>
          <a:bodyPr wrap="square">
            <a:spAutoFit/>
          </a:bodyPr>
          <a:lstStyle/>
          <a:p>
            <a:pPr algn="just" rtl="1">
              <a:lnSpc>
                <a:spcPct val="200000"/>
              </a:lnSpc>
              <a:spcBef>
                <a:spcPts val="480"/>
              </a:spcBef>
              <a:spcAft>
                <a:spcPts val="480"/>
              </a:spcAft>
            </a:pPr>
            <a:r>
              <a:rPr lang="ar-DZ" b="1" dirty="0">
                <a:latin typeface="Times New Roman" panose="02020603050405020304" pitchFamily="18" charset="0"/>
                <a:ea typeface="Times New Roman" panose="02020603050405020304" pitchFamily="18" charset="0"/>
                <a:cs typeface="Simplified Arabic" panose="02020603050405020304" pitchFamily="18" charset="-78"/>
              </a:rPr>
              <a:t> </a:t>
            </a:r>
            <a:endParaRPr lang="ar-DZ" b="1" dirty="0" smtClean="0">
              <a:latin typeface="Times New Roman" panose="02020603050405020304" pitchFamily="18" charset="0"/>
              <a:ea typeface="Times New Roman" panose="02020603050405020304" pitchFamily="18" charset="0"/>
              <a:cs typeface="Simplified Arabic" panose="02020603050405020304" pitchFamily="18" charset="-78"/>
            </a:endParaRPr>
          </a:p>
          <a:p>
            <a:pPr algn="just" rtl="1">
              <a:lnSpc>
                <a:spcPct val="200000"/>
              </a:lnSpc>
              <a:spcBef>
                <a:spcPts val="480"/>
              </a:spcBef>
              <a:spcAft>
                <a:spcPts val="480"/>
              </a:spcAft>
            </a:pPr>
            <a:endParaRPr lang="ar-DZ" sz="2200" b="1" dirty="0">
              <a:latin typeface="Times New Roman" panose="02020603050405020304" pitchFamily="18" charset="0"/>
              <a:cs typeface="Simplified Arabic" panose="02020603050405020304" pitchFamily="18" charset="-78"/>
            </a:endParaRPr>
          </a:p>
          <a:p>
            <a:pPr algn="just" rtl="1">
              <a:lnSpc>
                <a:spcPct val="200000"/>
              </a:lnSpc>
              <a:spcBef>
                <a:spcPts val="480"/>
              </a:spcBef>
              <a:spcAft>
                <a:spcPts val="480"/>
              </a:spcAft>
            </a:pPr>
            <a:endParaRPr lang="ar-DZ" sz="2200" b="1" dirty="0" smtClean="0">
              <a:latin typeface="Times New Roman" panose="02020603050405020304" pitchFamily="18" charset="0"/>
              <a:cs typeface="Simplified Arabic" panose="02020603050405020304" pitchFamily="18" charset="-78"/>
            </a:endParaRPr>
          </a:p>
          <a:p>
            <a:pPr algn="just" rtl="1">
              <a:lnSpc>
                <a:spcPct val="200000"/>
              </a:lnSpc>
              <a:spcBef>
                <a:spcPts val="480"/>
              </a:spcBef>
              <a:spcAft>
                <a:spcPts val="480"/>
              </a:spcAft>
            </a:pPr>
            <a:endParaRPr lang="ar-DZ" sz="2200" b="1" dirty="0">
              <a:latin typeface="Times New Roman" panose="02020603050405020304" pitchFamily="18" charset="0"/>
              <a:cs typeface="Simplified Arabic" panose="02020603050405020304" pitchFamily="18" charset="-78"/>
            </a:endParaRPr>
          </a:p>
          <a:p>
            <a:pPr algn="just" rtl="1">
              <a:lnSpc>
                <a:spcPct val="200000"/>
              </a:lnSpc>
              <a:spcBef>
                <a:spcPts val="480"/>
              </a:spcBef>
              <a:spcAft>
                <a:spcPts val="480"/>
              </a:spcAft>
            </a:pPr>
            <a:endParaRPr lang="ar-DZ" sz="2200" b="1" dirty="0" smtClean="0">
              <a:latin typeface="Times New Roman" panose="02020603050405020304" pitchFamily="18" charset="0"/>
              <a:cs typeface="Simplified Arabic" panose="02020603050405020304" pitchFamily="18" charset="-78"/>
            </a:endParaRPr>
          </a:p>
          <a:p>
            <a:pPr algn="just" rtl="1">
              <a:lnSpc>
                <a:spcPct val="200000"/>
              </a:lnSpc>
              <a:spcBef>
                <a:spcPts val="480"/>
              </a:spcBef>
              <a:spcAft>
                <a:spcPts val="480"/>
              </a:spcAft>
            </a:pPr>
            <a:endParaRPr lang="fr-FR" sz="2200" dirty="0"/>
          </a:p>
        </p:txBody>
      </p:sp>
      <p:sp>
        <p:nvSpPr>
          <p:cNvPr id="7" name="Flowchart: Process 6"/>
          <p:cNvSpPr/>
          <p:nvPr/>
        </p:nvSpPr>
        <p:spPr>
          <a:xfrm>
            <a:off x="1081450" y="2681536"/>
            <a:ext cx="9362940" cy="3860932"/>
          </a:xfrm>
          <a:prstGeom prst="flowChartProcess">
            <a:avLst/>
          </a:prstGeom>
        </p:spPr>
        <p:style>
          <a:lnRef idx="1">
            <a:schemeClr val="accent1"/>
          </a:lnRef>
          <a:fillRef idx="2">
            <a:schemeClr val="accent1"/>
          </a:fillRef>
          <a:effectRef idx="1">
            <a:schemeClr val="accent1"/>
          </a:effectRef>
          <a:fontRef idx="minor">
            <a:schemeClr val="dk1"/>
          </a:fontRef>
        </p:style>
        <p:txBody>
          <a:bodyPr rtlCol="0" anchor="ctr"/>
          <a:lstStyle/>
          <a:p>
            <a:pPr algn="r" rtl="1"/>
            <a:r>
              <a:rPr lang="ar-DZ" dirty="0"/>
              <a:t>ح</a:t>
            </a:r>
            <a:r>
              <a:rPr lang="ar-DZ" sz="3200" dirty="0"/>
              <a:t> اللاعب فرصة كفاح مناسبة تبعا لمستوى قدراته.</a:t>
            </a:r>
          </a:p>
          <a:p>
            <a:pPr algn="r" rtl="1"/>
            <a:r>
              <a:rPr lang="ar-DZ" sz="3200" dirty="0"/>
              <a:t>امداد الرياضي بالمعلومات الصحيحة التي تخدم نوع الرياضة التي يزاولها.</a:t>
            </a:r>
          </a:p>
          <a:p>
            <a:pPr algn="r" rtl="1"/>
            <a:r>
              <a:rPr lang="ar-DZ" sz="3200" dirty="0"/>
              <a:t>مساعدة الرياضي في تقييم ذاته ومقارنة نتائجه بنتائج زملائه من نفس المستوى.</a:t>
            </a:r>
          </a:p>
          <a:p>
            <a:pPr algn="r" rtl="1"/>
            <a:r>
              <a:rPr lang="ar-DZ" sz="3200" dirty="0"/>
              <a:t>مشاركة اللاعب في منافسات رياضية</a:t>
            </a:r>
          </a:p>
          <a:p>
            <a:pPr algn="r" rtl="1"/>
            <a:r>
              <a:rPr lang="ar-DZ" sz="3200" dirty="0"/>
              <a:t>تعويد الرياضي على بذل الجهد والكفاح في سبيل الفوز.</a:t>
            </a:r>
          </a:p>
          <a:p>
            <a:r>
              <a:rPr lang="ar-DZ" dirty="0"/>
              <a:t/>
            </a:r>
            <a:br>
              <a:rPr lang="ar-DZ" dirty="0"/>
            </a:br>
            <a:endParaRPr lang="fr-FR"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43448" y="274867"/>
            <a:ext cx="2619375" cy="1743075"/>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5705" y="274866"/>
            <a:ext cx="2619375" cy="1743075"/>
          </a:xfrm>
          <a:prstGeom prst="rect">
            <a:avLst/>
          </a:prstGeom>
        </p:spPr>
      </p:pic>
    </p:spTree>
    <p:extLst>
      <p:ext uri="{BB962C8B-B14F-4D97-AF65-F5344CB8AC3E}">
        <p14:creationId xmlns:p14="http://schemas.microsoft.com/office/powerpoint/2010/main" val="22757125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4212514" y="5613672"/>
            <a:ext cx="6231876" cy="772500"/>
          </a:xfrm>
          <a:prstGeom prst="rect">
            <a:avLst/>
          </a:prstGeom>
          <a:scene3d>
            <a:camera prst="orthographicFront"/>
            <a:lightRig rig="flat" dir="t"/>
          </a:scene3d>
          <a:sp3d/>
        </p:spPr>
        <p:style>
          <a:lnRef idx="0">
            <a:scrgbClr r="0" g="0" b="0"/>
          </a:lnRef>
          <a:fillRef idx="0">
            <a:scrgbClr r="0" g="0" b="0"/>
          </a:fillRef>
          <a:effectRef idx="0">
            <a:scrgbClr r="0" g="0" b="0"/>
          </a:effectRef>
          <a:fontRef idx="minor">
            <a:schemeClr val="dk1"/>
          </a:fontRef>
        </p:style>
        <p:txBody>
          <a:bodyPr spcFirstLastPara="0" vert="horz" wrap="square" lIns="238709" tIns="0" rIns="238709" bIns="0" numCol="1" spcCol="1270" anchor="ctr" anchorCtr="0">
            <a:noAutofit/>
          </a:bodyPr>
          <a:lstStyle/>
          <a:p>
            <a:pPr lvl="0" algn="just" defTabSz="1244600" rtl="1">
              <a:lnSpc>
                <a:spcPct val="90000"/>
              </a:lnSpc>
              <a:spcBef>
                <a:spcPct val="0"/>
              </a:spcBef>
              <a:spcAft>
                <a:spcPct val="35000"/>
              </a:spcAft>
            </a:pPr>
            <a:endParaRPr lang="fr-FR" sz="2800" kern="1200" dirty="0" smtClean="0">
              <a:solidFill>
                <a:schemeClr val="tx1"/>
              </a:solidFill>
              <a:latin typeface="Sakkal Majalla" pitchFamily="2" charset="-78"/>
              <a:ea typeface="+mn-ea"/>
              <a:cs typeface="Sakkal Majalla" pitchFamily="2" charset="-78"/>
            </a:endParaRPr>
          </a:p>
        </p:txBody>
      </p:sp>
      <p:sp>
        <p:nvSpPr>
          <p:cNvPr id="3" name="Rectangle 2"/>
          <p:cNvSpPr/>
          <p:nvPr/>
        </p:nvSpPr>
        <p:spPr>
          <a:xfrm>
            <a:off x="618993" y="1477136"/>
            <a:ext cx="11112337" cy="4578305"/>
          </a:xfrm>
          <a:prstGeom prst="rect">
            <a:avLst/>
          </a:prstGeom>
        </p:spPr>
        <p:txBody>
          <a:bodyPr wrap="square">
            <a:spAutoFit/>
          </a:bodyPr>
          <a:lstStyle/>
          <a:p>
            <a:pPr algn="just" rtl="1">
              <a:lnSpc>
                <a:spcPct val="200000"/>
              </a:lnSpc>
              <a:spcBef>
                <a:spcPts val="480"/>
              </a:spcBef>
              <a:spcAft>
                <a:spcPts val="480"/>
              </a:spcAft>
            </a:pPr>
            <a:r>
              <a:rPr lang="ar-DZ" b="1" dirty="0">
                <a:latin typeface="Times New Roman" panose="02020603050405020304" pitchFamily="18" charset="0"/>
                <a:ea typeface="Times New Roman" panose="02020603050405020304" pitchFamily="18" charset="0"/>
                <a:cs typeface="Simplified Arabic" panose="02020603050405020304" pitchFamily="18" charset="-78"/>
              </a:rPr>
              <a:t> </a:t>
            </a:r>
            <a:endParaRPr lang="ar-DZ" b="1" dirty="0" smtClean="0">
              <a:latin typeface="Times New Roman" panose="02020603050405020304" pitchFamily="18" charset="0"/>
              <a:ea typeface="Times New Roman" panose="02020603050405020304" pitchFamily="18" charset="0"/>
              <a:cs typeface="Simplified Arabic" panose="02020603050405020304" pitchFamily="18" charset="-78"/>
            </a:endParaRPr>
          </a:p>
          <a:p>
            <a:pPr algn="just" rtl="1">
              <a:lnSpc>
                <a:spcPct val="200000"/>
              </a:lnSpc>
              <a:spcBef>
                <a:spcPts val="480"/>
              </a:spcBef>
              <a:spcAft>
                <a:spcPts val="480"/>
              </a:spcAft>
            </a:pPr>
            <a:endParaRPr lang="ar-DZ" sz="2200" b="1" dirty="0">
              <a:latin typeface="Times New Roman" panose="02020603050405020304" pitchFamily="18" charset="0"/>
              <a:cs typeface="Simplified Arabic" panose="02020603050405020304" pitchFamily="18" charset="-78"/>
            </a:endParaRPr>
          </a:p>
          <a:p>
            <a:pPr algn="just" rtl="1">
              <a:lnSpc>
                <a:spcPct val="200000"/>
              </a:lnSpc>
              <a:spcBef>
                <a:spcPts val="480"/>
              </a:spcBef>
              <a:spcAft>
                <a:spcPts val="480"/>
              </a:spcAft>
            </a:pPr>
            <a:endParaRPr lang="ar-DZ" sz="2200" b="1" dirty="0" smtClean="0">
              <a:latin typeface="Times New Roman" panose="02020603050405020304" pitchFamily="18" charset="0"/>
              <a:cs typeface="Simplified Arabic" panose="02020603050405020304" pitchFamily="18" charset="-78"/>
            </a:endParaRPr>
          </a:p>
          <a:p>
            <a:pPr algn="just" rtl="1">
              <a:lnSpc>
                <a:spcPct val="200000"/>
              </a:lnSpc>
              <a:spcBef>
                <a:spcPts val="480"/>
              </a:spcBef>
              <a:spcAft>
                <a:spcPts val="480"/>
              </a:spcAft>
            </a:pPr>
            <a:endParaRPr lang="ar-DZ" sz="2200" b="1" dirty="0">
              <a:latin typeface="Times New Roman" panose="02020603050405020304" pitchFamily="18" charset="0"/>
              <a:cs typeface="Simplified Arabic" panose="02020603050405020304" pitchFamily="18" charset="-78"/>
            </a:endParaRPr>
          </a:p>
          <a:p>
            <a:pPr algn="just" rtl="1">
              <a:lnSpc>
                <a:spcPct val="200000"/>
              </a:lnSpc>
              <a:spcBef>
                <a:spcPts val="480"/>
              </a:spcBef>
              <a:spcAft>
                <a:spcPts val="480"/>
              </a:spcAft>
            </a:pPr>
            <a:endParaRPr lang="ar-DZ" sz="2200" b="1" dirty="0" smtClean="0">
              <a:latin typeface="Times New Roman" panose="02020603050405020304" pitchFamily="18" charset="0"/>
              <a:cs typeface="Simplified Arabic" panose="02020603050405020304" pitchFamily="18" charset="-78"/>
            </a:endParaRPr>
          </a:p>
          <a:p>
            <a:pPr algn="just" rtl="1">
              <a:lnSpc>
                <a:spcPct val="200000"/>
              </a:lnSpc>
              <a:spcBef>
                <a:spcPts val="480"/>
              </a:spcBef>
              <a:spcAft>
                <a:spcPts val="480"/>
              </a:spcAft>
            </a:pPr>
            <a:endParaRPr lang="fr-FR" sz="2200" dirty="0"/>
          </a:p>
        </p:txBody>
      </p:sp>
      <p:sp>
        <p:nvSpPr>
          <p:cNvPr id="7" name="Flowchart: Process 6"/>
          <p:cNvSpPr/>
          <p:nvPr/>
        </p:nvSpPr>
        <p:spPr>
          <a:xfrm>
            <a:off x="1081450" y="2681536"/>
            <a:ext cx="9362940" cy="3860932"/>
          </a:xfrm>
          <a:prstGeom prst="flowChartProcess">
            <a:avLst/>
          </a:prstGeom>
        </p:spPr>
        <p:style>
          <a:lnRef idx="1">
            <a:schemeClr val="accent1"/>
          </a:lnRef>
          <a:fillRef idx="2">
            <a:schemeClr val="accent1"/>
          </a:fillRef>
          <a:effectRef idx="1">
            <a:schemeClr val="accent1"/>
          </a:effectRef>
          <a:fontRef idx="minor">
            <a:schemeClr val="dk1"/>
          </a:fontRef>
        </p:style>
        <p:txBody>
          <a:bodyPr rtlCol="0" anchor="ctr"/>
          <a:lstStyle/>
          <a:p>
            <a:pPr algn="r"/>
            <a:r>
              <a:rPr lang="ar-DZ" dirty="0"/>
              <a:t> الإعداد النفسي قصير المدى:</a:t>
            </a:r>
          </a:p>
          <a:p>
            <a:pPr algn="r" rtl="1"/>
            <a:r>
              <a:rPr lang="ar-DZ" dirty="0"/>
              <a:t>إن المقصود بالأعداد النفسي قصير المدى هو إعداد الرياضي نفسيا قبل اشتراكه في المباراة وإيصاله الى حالة من الاستعداد تؤهله الى بذل أقصى جهوده وتحقيق أفضل النتائج خلال السباق.</a:t>
            </a:r>
          </a:p>
          <a:p>
            <a:pPr algn="r" rtl="1"/>
            <a:r>
              <a:rPr lang="ar-DZ" dirty="0"/>
              <a:t>حيث يسعى الاعداد النفسي قصير المدى الى تعبئة وتنشيط قدرات اللاعب للتنافس بأعلى مستوى، فأحيانا يتعرض اللاعبون قبل المسابقات الى بعض المظاهر المتمثلة في عدم انتظام النوم أو الارق وزيادة درجة الوتر والاثارة ووصولها أحيانا لدرجة الشنج والارهاق وعدم التفكير وانخفاض درجة الحماس والفتور للاشتراك في المسابقة، فمن واجب الاعداد النفسي قصير المدى هو تجاوز كل هذه الأمور التي قد يمر بها اللاعب قبل المنافسات وان الاستعداد للمباراة بحالة نفسية جيدة هو عامل مهم لبلوغ الذروة في الانجاز، ففي هذه الحالة يجب أن تكون هدف الاعداد النفسي المخطط للرياضي.</a:t>
            </a:r>
          </a:p>
          <a:p>
            <a:pPr algn="r" rtl="1"/>
            <a:r>
              <a:rPr lang="ar-DZ" dirty="0"/>
              <a:t>وفيمايلي نسرد بعض الطرق للإعداد النفسي قصير المدى:</a:t>
            </a:r>
          </a:p>
          <a:p>
            <a:pPr algn="r" rtl="1">
              <a:lnSpc>
                <a:spcPct val="200000"/>
              </a:lnSpc>
            </a:pPr>
            <a:endParaRPr lang="fr-FR"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7952" y="80319"/>
            <a:ext cx="2857500" cy="160020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90351" y="290512"/>
            <a:ext cx="2857500" cy="1600200"/>
          </a:xfrm>
          <a:prstGeom prst="rect">
            <a:avLst/>
          </a:prstGeom>
        </p:spPr>
      </p:pic>
    </p:spTree>
    <p:extLst>
      <p:ext uri="{BB962C8B-B14F-4D97-AF65-F5344CB8AC3E}">
        <p14:creationId xmlns:p14="http://schemas.microsoft.com/office/powerpoint/2010/main" val="3059112332"/>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1789611" y="1645919"/>
            <a:ext cx="8530046" cy="3785652"/>
          </a:xfrm>
          <a:prstGeom prst="rect">
            <a:avLst/>
          </a:prstGeom>
          <a:ln/>
        </p:spPr>
        <p:style>
          <a:lnRef idx="2">
            <a:schemeClr val="accent1"/>
          </a:lnRef>
          <a:fillRef idx="1">
            <a:schemeClr val="lt1"/>
          </a:fillRef>
          <a:effectRef idx="0">
            <a:schemeClr val="accent1"/>
          </a:effectRef>
          <a:fontRef idx="minor">
            <a:schemeClr val="dk1"/>
          </a:fontRef>
        </p:style>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rtl="1"/>
            <a:r>
              <a:rPr lang="ar-SA" sz="80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Sakkal Majalla" pitchFamily="2" charset="-78"/>
                <a:cs typeface="Sakkal Majalla" pitchFamily="2" charset="-78"/>
              </a:rPr>
              <a:t>نشكر جميع الحضور على حسن الإصغاء </a:t>
            </a:r>
            <a:r>
              <a:rPr lang="ar-SA" sz="80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Sakkal Majalla" pitchFamily="2" charset="-78"/>
                <a:cs typeface="Sakkal Majalla" pitchFamily="2" charset="-78"/>
              </a:rPr>
              <a:t>والمتابعة</a:t>
            </a:r>
            <a:r>
              <a:rPr lang="ar-SA" sz="80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Sakkal Majalla" pitchFamily="2" charset="-78"/>
                <a:cs typeface="Sakkal Majalla" pitchFamily="2" charset="-78"/>
              </a:rPr>
              <a:t/>
            </a:r>
            <a:br>
              <a:rPr lang="ar-SA" sz="80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Sakkal Majalla" pitchFamily="2" charset="-78"/>
                <a:cs typeface="Sakkal Majalla" pitchFamily="2" charset="-78"/>
              </a:rPr>
            </a:br>
            <a:r>
              <a:rPr lang="ar-SA" sz="80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Sakkal Majalla" pitchFamily="2" charset="-78"/>
                <a:cs typeface="Sakkal Majalla" pitchFamily="2" charset="-78"/>
              </a:rPr>
              <a:t>والسلام عليكم</a:t>
            </a:r>
            <a:endParaRPr lang="fr-BE" sz="80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Sakkal Majalla" pitchFamily="2" charset="-78"/>
              <a:cs typeface="Sakkal Majalla" pitchFamily="2" charset="-78"/>
            </a:endParaRPr>
          </a:p>
        </p:txBody>
      </p:sp>
      <p:pic>
        <p:nvPicPr>
          <p:cNvPr id="8" name="Image 7" descr="C:\Users\pc\Downloads\images (1).jpg"/>
          <p:cNvPicPr/>
          <p:nvPr/>
        </p:nvPicPr>
        <p:blipFill>
          <a:blip r:embed="rId2" cstate="print"/>
          <a:srcRect/>
          <a:stretch>
            <a:fillRect/>
          </a:stretch>
        </p:blipFill>
        <p:spPr bwMode="auto">
          <a:xfrm>
            <a:off x="9914709" y="0"/>
            <a:ext cx="2277291" cy="139772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5" name="Picture 4" descr="C:\Users\mido\Desktop\Discussions.jpg"/>
          <p:cNvPicPr>
            <a:picLocks noChangeAspect="1" noChangeArrowheads="1"/>
          </p:cNvPicPr>
          <p:nvPr/>
        </p:nvPicPr>
        <p:blipFill>
          <a:blip r:embed="rId3" cstate="print"/>
          <a:srcRect/>
          <a:stretch>
            <a:fillRect/>
          </a:stretch>
        </p:blipFill>
        <p:spPr bwMode="auto">
          <a:xfrm>
            <a:off x="0" y="0"/>
            <a:ext cx="1691680" cy="1593669"/>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25199</TotalTime>
  <Words>413</Words>
  <Application>Microsoft Office PowerPoint</Application>
  <PresentationFormat>Widescreen</PresentationFormat>
  <Paragraphs>94</Paragraphs>
  <Slides>9</Slides>
  <Notes>7</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9</vt:i4>
      </vt:variant>
    </vt:vector>
  </HeadingPairs>
  <TitlesOfParts>
    <vt:vector size="21" baseType="lpstr">
      <vt:lpstr>Arial</vt:lpstr>
      <vt:lpstr>Calibri</vt:lpstr>
      <vt:lpstr>Open Sans</vt:lpstr>
      <vt:lpstr>Sakkal Majalla</vt:lpstr>
      <vt:lpstr>Simplified Arabic</vt:lpstr>
      <vt:lpstr>Tahoma</vt:lpstr>
      <vt:lpstr>Times New Roman</vt:lpstr>
      <vt:lpstr>Traditional Arabic</vt:lpstr>
      <vt:lpstr>Trebuchet MS</vt:lpstr>
      <vt:lpstr>Wingdings</vt:lpstr>
      <vt:lpstr>Wingdings 3</vt:lpstr>
      <vt:lpstr>Facet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نشكر جميع الحضور على حسن الإصغاء والمتابعة والسلام عليكم</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Asus</dc:creator>
  <cp:lastModifiedBy>Utilisateur Windows</cp:lastModifiedBy>
  <cp:revision>330</cp:revision>
  <dcterms:created xsi:type="dcterms:W3CDTF">2020-08-30T20:31:12Z</dcterms:created>
  <dcterms:modified xsi:type="dcterms:W3CDTF">2022-10-13T09:00:57Z</dcterms:modified>
</cp:coreProperties>
</file>