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9" r:id="rId17"/>
    <p:sldId id="298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10" r:id="rId28"/>
    <p:sldId id="309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14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14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663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7683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98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279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486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681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73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56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64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73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49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01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820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435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1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8333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10F8A8-E32D-F697-8131-B392F3B124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7464" y="2492477"/>
            <a:ext cx="8637073" cy="1278955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/>
              <a:t>La recherche documentaire en traduction (suite)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015A92-71EC-1BE7-A860-06D5D1B0F8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/>
              <a:t>11-11-2025</a:t>
            </a:r>
          </a:p>
        </p:txBody>
      </p:sp>
    </p:spTree>
    <p:extLst>
      <p:ext uri="{BB962C8B-B14F-4D97-AF65-F5344CB8AC3E}">
        <p14:creationId xmlns:p14="http://schemas.microsoft.com/office/powerpoint/2010/main" val="3135090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7481BB-B133-D5CD-0AEF-03568A330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dirty="0"/>
              <a:t>NIVEAU 4 - À Utiliser avec Grande Précaution ⚠️⚠️</a:t>
            </a:r>
            <a:br>
              <a:rPr lang="fr-FR" sz="2800" b="1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082F0D-6D82-D321-97A7-DF7FD7661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2224114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Caractéristiques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Information non vérifiée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Pas de processus éditorial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Subjectivité possible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7959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6EA2F7-AF63-EA95-D6B8-02FA5BB46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EA1E71-BF91-A229-D37E-A8CE44FD5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dirty="0"/>
              <a:t>NIVEAU 4 - À Utiliser avec Grande Précaution ⚠️⚠️</a:t>
            </a:r>
            <a:br>
              <a:rPr lang="fr-FR" sz="2800" b="1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E2F198-0F0D-E0A6-8CA7-7B9E1DD2E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1853248"/>
            <a:ext cx="8946541" cy="3802192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Exemples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Blogs personnels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Forums de discussion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Réseaux sociaux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Wikipédia (</a:t>
            </a:r>
            <a:r>
              <a:rPr lang="fr-FR" sz="2400" b="1" dirty="0"/>
              <a:t>point de départ UNIQUEMENT, jamais source finale</a:t>
            </a:r>
            <a:r>
              <a:rPr lang="fr-FR" sz="2400" dirty="0"/>
              <a:t>)</a:t>
            </a:r>
          </a:p>
          <a:p>
            <a:pPr marL="0" indent="0">
              <a:buNone/>
            </a:pPr>
            <a:r>
              <a:rPr lang="fr-FR" sz="2400" b="1" dirty="0"/>
              <a:t>Règle d'or :</a:t>
            </a:r>
            <a:r>
              <a:rPr lang="fr-FR" sz="2400" dirty="0"/>
              <a:t> Toujours VALIDER avec des sources de niveaux supérieurs !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2080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64128B-2960-A9A6-A3E1-49A9B76A4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12405"/>
          </a:xfrm>
        </p:spPr>
        <p:txBody>
          <a:bodyPr>
            <a:normAutofit/>
          </a:bodyPr>
          <a:lstStyle/>
          <a:p>
            <a:r>
              <a:rPr lang="fr-FR" sz="2800" b="1" dirty="0"/>
              <a:t>ÉTAPE 4 : SÉLECTIONNER LES DOCUMENTS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833A5F-D5C9-F067-CA2C-9EAD9CDB6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1920182"/>
            <a:ext cx="8946541" cy="3846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Les 5 Critères de Sélection </a:t>
            </a:r>
          </a:p>
          <a:p>
            <a:pPr marL="0" indent="0">
              <a:buNone/>
            </a:pPr>
            <a:r>
              <a:rPr lang="fr-FR" sz="2400" b="1" dirty="0"/>
              <a:t>1. PERTINENCE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Le document répond-il directement à ma question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Est-il suffisamment détaillé ?</a:t>
            </a:r>
          </a:p>
          <a:p>
            <a:pPr marL="0" indent="0">
              <a:buNone/>
            </a:pPr>
            <a:r>
              <a:rPr lang="fr-FR" sz="2400" b="1" dirty="0"/>
              <a:t>2. FIABILITÉ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La source est-elle crédible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L'auteur est-il identifiable et qualifié ?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4543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37AB8-1129-3F81-A2D0-C01C9DA42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1F5680-41CB-0FD9-021D-A5A68F04C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41901"/>
          </a:xfrm>
        </p:spPr>
        <p:txBody>
          <a:bodyPr>
            <a:normAutofit/>
          </a:bodyPr>
          <a:lstStyle/>
          <a:p>
            <a:r>
              <a:rPr lang="fr-FR" sz="2800" b="1" dirty="0"/>
              <a:t>ÉTAPE 4 : SÉLECTIONNER LES DOCUMENTS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176C39-DDE7-7277-99C8-0089EBE65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1846441"/>
            <a:ext cx="8946541" cy="41954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b="1" dirty="0"/>
              <a:t>3. ACTUALITÉ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L'information est-elle à jour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Y a-t-il eu des évolutions depuis la publication ?</a:t>
            </a:r>
          </a:p>
          <a:p>
            <a:pPr marL="0" indent="0">
              <a:buNone/>
            </a:pPr>
            <a:r>
              <a:rPr lang="fr-FR" sz="2400" b="1" dirty="0"/>
              <a:t>4. ACCESSIBILITÉ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Le document est-il compréhensible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Le niveau correspond-il à mes besoins ?</a:t>
            </a:r>
          </a:p>
          <a:p>
            <a:pPr marL="0" indent="0">
              <a:buNone/>
            </a:pPr>
            <a:r>
              <a:rPr lang="fr-FR" sz="2400" b="1" dirty="0"/>
              <a:t>5. COMPARABILITÉ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Puis-je croiser cette information avec d'autres sources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D'autres sources confirment-elles ces données ?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9321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FCBC91-314A-D055-2ACA-13CCBF149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652" y="2421034"/>
            <a:ext cx="3499556" cy="1125953"/>
          </a:xfrm>
        </p:spPr>
        <p:txBody>
          <a:bodyPr anchor="t">
            <a:normAutofit/>
          </a:bodyPr>
          <a:lstStyle/>
          <a:p>
            <a:r>
              <a:rPr lang="fr-FR" sz="2800" b="1" dirty="0"/>
              <a:t>NE PAS UTILISER SI :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A37EDA42-A296-DB1D-D2D6-E0C4120CB6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407317"/>
              </p:ext>
            </p:extLst>
          </p:nvPr>
        </p:nvGraphicFramePr>
        <p:xfrm>
          <a:off x="5141913" y="1061619"/>
          <a:ext cx="6567866" cy="412040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311707">
                  <a:extLst>
                    <a:ext uri="{9D8B030D-6E8A-4147-A177-3AD203B41FA5}">
                      <a16:colId xmlns:a16="http://schemas.microsoft.com/office/drawing/2014/main" val="3253855861"/>
                    </a:ext>
                  </a:extLst>
                </a:gridCol>
                <a:gridCol w="3256159">
                  <a:extLst>
                    <a:ext uri="{9D8B030D-6E8A-4147-A177-3AD203B41FA5}">
                      <a16:colId xmlns:a16="http://schemas.microsoft.com/office/drawing/2014/main" val="2045391818"/>
                    </a:ext>
                  </a:extLst>
                </a:gridCol>
              </a:tblGrid>
              <a:tr h="3841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 b="1"/>
                        <a:t>Signal</a:t>
                      </a:r>
                    </a:p>
                  </a:txBody>
                  <a:tcPr marL="87297" marR="87297" marT="43648" marB="4364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 b="1" dirty="0"/>
                        <a:t>Problème</a:t>
                      </a:r>
                    </a:p>
                  </a:txBody>
                  <a:tcPr marL="87297" marR="87297" marT="43648" marB="43648" anchor="ctr"/>
                </a:tc>
                <a:extLst>
                  <a:ext uri="{0D108BD9-81ED-4DB2-BD59-A6C34878D82A}">
                    <a16:rowId xmlns:a16="http://schemas.microsoft.com/office/drawing/2014/main" val="756632589"/>
                  </a:ext>
                </a:extLst>
              </a:tr>
              <a:tr h="6459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 dirty="0"/>
                        <a:t>Pas d'auteur identifiable</a:t>
                      </a:r>
                    </a:p>
                  </a:txBody>
                  <a:tcPr marL="87297" marR="87297" marT="43648" marB="4364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/>
                        <a:t>Impossibilité de vérifier l'autorité</a:t>
                      </a:r>
                    </a:p>
                  </a:txBody>
                  <a:tcPr marL="87297" marR="87297" marT="43648" marB="43648" anchor="ctr"/>
                </a:tc>
                <a:extLst>
                  <a:ext uri="{0D108BD9-81ED-4DB2-BD59-A6C34878D82A}">
                    <a16:rowId xmlns:a16="http://schemas.microsoft.com/office/drawing/2014/main" val="1412505200"/>
                  </a:ext>
                </a:extLst>
              </a:tr>
              <a:tr h="6459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 dirty="0"/>
                        <a:t>Date de publication absente</a:t>
                      </a:r>
                    </a:p>
                  </a:txBody>
                  <a:tcPr marL="87297" marR="87297" marT="43648" marB="4364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/>
                        <a:t>Information potentiellement obsolète</a:t>
                      </a:r>
                    </a:p>
                  </a:txBody>
                  <a:tcPr marL="87297" marR="87297" marT="43648" marB="43648" anchor="ctr"/>
                </a:tc>
                <a:extLst>
                  <a:ext uri="{0D108BD9-81ED-4DB2-BD59-A6C34878D82A}">
                    <a16:rowId xmlns:a16="http://schemas.microsoft.com/office/drawing/2014/main" val="2039926809"/>
                  </a:ext>
                </a:extLst>
              </a:tr>
              <a:tr h="6459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 dirty="0"/>
                        <a:t>Fautes d'orthographe nombreuses</a:t>
                      </a:r>
                    </a:p>
                  </a:txBody>
                  <a:tcPr marL="87297" marR="87297" marT="43648" marB="4364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/>
                        <a:t>Manque de professionnalisme</a:t>
                      </a:r>
                    </a:p>
                  </a:txBody>
                  <a:tcPr marL="87297" marR="87297" marT="43648" marB="43648" anchor="ctr"/>
                </a:tc>
                <a:extLst>
                  <a:ext uri="{0D108BD9-81ED-4DB2-BD59-A6C34878D82A}">
                    <a16:rowId xmlns:a16="http://schemas.microsoft.com/office/drawing/2014/main" val="3481316936"/>
                  </a:ext>
                </a:extLst>
              </a:tr>
              <a:tr h="6459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 dirty="0"/>
                        <a:t>Informations contradictoires</a:t>
                      </a:r>
                    </a:p>
                  </a:txBody>
                  <a:tcPr marL="87297" marR="87297" marT="43648" marB="4364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/>
                        <a:t>Incohérence non expliquée</a:t>
                      </a:r>
                    </a:p>
                  </a:txBody>
                  <a:tcPr marL="87297" marR="87297" marT="43648" marB="43648" anchor="ctr"/>
                </a:tc>
                <a:extLst>
                  <a:ext uri="{0D108BD9-81ED-4DB2-BD59-A6C34878D82A}">
                    <a16:rowId xmlns:a16="http://schemas.microsoft.com/office/drawing/2014/main" val="2777703295"/>
                  </a:ext>
                </a:extLst>
              </a:tr>
              <a:tr h="3841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 dirty="0"/>
                        <a:t>Publicité excessive</a:t>
                      </a:r>
                    </a:p>
                  </a:txBody>
                  <a:tcPr marL="87297" marR="87297" marT="43648" marB="4364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/>
                        <a:t>Conflit d'intérêts possible</a:t>
                      </a:r>
                    </a:p>
                  </a:txBody>
                  <a:tcPr marL="87297" marR="87297" marT="43648" marB="43648" anchor="ctr"/>
                </a:tc>
                <a:extLst>
                  <a:ext uri="{0D108BD9-81ED-4DB2-BD59-A6C34878D82A}">
                    <a16:rowId xmlns:a16="http://schemas.microsoft.com/office/drawing/2014/main" val="1174617116"/>
                  </a:ext>
                </a:extLst>
              </a:tr>
              <a:tr h="3841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 dirty="0"/>
                        <a:t>Pas de sources citées</a:t>
                      </a:r>
                    </a:p>
                  </a:txBody>
                  <a:tcPr marL="87297" marR="87297" marT="43648" marB="4364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/>
                        <a:t>Information invérifiable</a:t>
                      </a:r>
                    </a:p>
                  </a:txBody>
                  <a:tcPr marL="87297" marR="87297" marT="43648" marB="43648" anchor="ctr"/>
                </a:tc>
                <a:extLst>
                  <a:ext uri="{0D108BD9-81ED-4DB2-BD59-A6C34878D82A}">
                    <a16:rowId xmlns:a16="http://schemas.microsoft.com/office/drawing/2014/main" val="2045483360"/>
                  </a:ext>
                </a:extLst>
              </a:tr>
              <a:tr h="3841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 dirty="0"/>
                        <a:t>Ton sensationnaliste</a:t>
                      </a:r>
                    </a:p>
                  </a:txBody>
                  <a:tcPr marL="87297" marR="87297" marT="43648" marB="4364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700" dirty="0"/>
                        <a:t>Objectivité douteuse</a:t>
                      </a:r>
                    </a:p>
                  </a:txBody>
                  <a:tcPr marL="87297" marR="87297" marT="43648" marB="43648" anchor="ctr"/>
                </a:tc>
                <a:extLst>
                  <a:ext uri="{0D108BD9-81ED-4DB2-BD59-A6C34878D82A}">
                    <a16:rowId xmlns:a16="http://schemas.microsoft.com/office/drawing/2014/main" val="596921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9139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D6DF74-F6CF-18C4-D985-9BF9AD813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41901"/>
          </a:xfrm>
        </p:spPr>
        <p:txBody>
          <a:bodyPr>
            <a:normAutofit/>
          </a:bodyPr>
          <a:lstStyle/>
          <a:p>
            <a:r>
              <a:rPr lang="fr-FR" sz="2800" b="1" dirty="0"/>
              <a:t>ÉTAPE 5 : EXTRAIRE L'INFORMATION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97C119-1C38-133F-F09F-0AD2F5495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3197508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A. Techniques de Lecture Stratégique</a:t>
            </a:r>
          </a:p>
          <a:p>
            <a:pPr marL="0" indent="0">
              <a:buNone/>
            </a:pPr>
            <a:r>
              <a:rPr lang="fr-FR" sz="2400" b="1" dirty="0"/>
              <a:t>1. LECTURE DE REPÉRAGE (Scanning)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Objectif :</a:t>
            </a:r>
            <a:r>
              <a:rPr lang="fr-FR" sz="2400" dirty="0"/>
              <a:t> Vue d'ensemble rapide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Méthode :</a:t>
            </a:r>
            <a:r>
              <a:rPr lang="fr-FR" sz="2400" dirty="0"/>
              <a:t> Survoler titres, sous-titres, mots en gras, résumés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Temps :</a:t>
            </a:r>
            <a:r>
              <a:rPr lang="fr-FR" sz="2400" dirty="0"/>
              <a:t> 1-2 minutes par document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3614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B4D31-ED4F-8094-FC6A-5FFC7BABB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E7BCB6-DEC5-DB4F-1C17-8163FE8CA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41901"/>
          </a:xfrm>
        </p:spPr>
        <p:txBody>
          <a:bodyPr>
            <a:normAutofit/>
          </a:bodyPr>
          <a:lstStyle/>
          <a:p>
            <a:r>
              <a:rPr lang="fr-FR" sz="2800" b="1" dirty="0"/>
              <a:t>ÉTAPE 5 : EXTRAIRE L'INFORMATION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15F60F-73BA-83C8-FBD9-2FA73A604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2548579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2. LECTURE SÉLECTIVE (</a:t>
            </a:r>
            <a:r>
              <a:rPr lang="fr-FR" sz="2400" b="1" dirty="0" err="1"/>
              <a:t>Skimming</a:t>
            </a:r>
            <a:r>
              <a:rPr lang="fr-FR" sz="2400" b="1" dirty="0"/>
              <a:t>)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Objectif :</a:t>
            </a:r>
            <a:r>
              <a:rPr lang="fr-FR" sz="2400" dirty="0"/>
              <a:t> Identifier les sections pertinentes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Méthode :</a:t>
            </a:r>
            <a:r>
              <a:rPr lang="fr-FR" sz="2400" dirty="0"/>
              <a:t> Lire introduction, conclusion, premiers mots des paragraphes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Temps :</a:t>
            </a:r>
            <a:r>
              <a:rPr lang="fr-FR" sz="2400" dirty="0"/>
              <a:t> 5-10 minutes par document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4527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15C2C-B180-9339-8DD3-E89E722A0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22FAEC-3C34-47B9-FB22-51042005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68159"/>
          </a:xfrm>
        </p:spPr>
        <p:txBody>
          <a:bodyPr>
            <a:normAutofit/>
          </a:bodyPr>
          <a:lstStyle/>
          <a:p>
            <a:r>
              <a:rPr lang="fr-FR" sz="2800" b="1" dirty="0"/>
              <a:t>ÉTAPE 5 : EXTRAIRE L'INFORMATION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2A1E62-67DE-E04A-C67F-086C9EAC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250575"/>
            <a:ext cx="8946541" cy="2356850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3. LECTURE ANALYTIQUE (Close </a:t>
            </a:r>
            <a:r>
              <a:rPr lang="fr-FR" sz="2400" b="1" dirty="0" err="1"/>
              <a:t>reading</a:t>
            </a:r>
            <a:r>
              <a:rPr lang="fr-FR" sz="2400" b="1" dirty="0"/>
              <a:t>)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Objectif :</a:t>
            </a:r>
            <a:r>
              <a:rPr lang="fr-FR" sz="2400" dirty="0"/>
              <a:t> Compréhension approfondie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Méthode :</a:t>
            </a:r>
            <a:r>
              <a:rPr lang="fr-FR" sz="2400" dirty="0"/>
              <a:t> Lecture attentive avec prise de notes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Temps :</a:t>
            </a:r>
            <a:r>
              <a:rPr lang="fr-FR" sz="2400" dirty="0"/>
              <a:t> Selon la complexité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0919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F9FE9-73C6-FE99-B1A2-7389628FD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8E127-720F-969C-702E-78DED781C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7153"/>
          </a:xfrm>
        </p:spPr>
        <p:txBody>
          <a:bodyPr>
            <a:normAutofit/>
          </a:bodyPr>
          <a:lstStyle/>
          <a:p>
            <a:r>
              <a:rPr lang="fr-FR" sz="2800" b="1" dirty="0"/>
              <a:t>ÉTAPE 5 : EXTRAIRE L'INFORMATION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FFB76F-62C5-5ED4-F80C-BAEEDCD22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288892"/>
            <a:ext cx="8946541" cy="1575185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B. Prise de Notes Structurée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Modèle de Fiche Documentaire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3191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1E7598-D085-9CC2-AC67-BC07F9B88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362715-BA9E-BA18-287F-FAB20C477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458" y="2015732"/>
            <a:ext cx="4176511" cy="1211212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/>
              <a:t>ÉTAPE 5 : EXTRAIRE L'INFORMATION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5BC734-F0A4-0F3B-0E74-AEFCB15F3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/>
          </a:bodyPr>
          <a:lstStyle/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68DF146-700B-F113-6DF2-A24F6E1FC8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372672"/>
              </p:ext>
            </p:extLst>
          </p:nvPr>
        </p:nvGraphicFramePr>
        <p:xfrm>
          <a:off x="4999703" y="221226"/>
          <a:ext cx="6740013" cy="6386048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6740013">
                  <a:extLst>
                    <a:ext uri="{9D8B030D-6E8A-4147-A177-3AD203B41FA5}">
                      <a16:colId xmlns:a16="http://schemas.microsoft.com/office/drawing/2014/main" val="103831541"/>
                    </a:ext>
                  </a:extLst>
                </a:gridCol>
              </a:tblGrid>
              <a:tr h="3604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0" kern="100" cap="none" spc="60" dirty="0">
                          <a:solidFill>
                            <a:schemeClr val="bg1"/>
                          </a:solidFill>
                          <a:effectLst/>
                        </a:rPr>
                        <a:t>FICHE DOCUMENTAIRE</a:t>
                      </a:r>
                      <a:endParaRPr lang="fr-FR" sz="1400" b="0" kern="100" cap="none" spc="6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4432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SUJET :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362756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SOURCE :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9691500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AUTEUR :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7056361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URL :                                   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039245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DATE PUBLICATION :                                      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158045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DATE CONSULTATION :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416106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>
                          <a:solidFill>
                            <a:schemeClr val="tx1"/>
                          </a:solidFill>
                          <a:effectLst/>
                        </a:rPr>
                        <a:t>FIABILITÉ : ⭐⭐⭐⭐⭐                          </a:t>
                      </a:r>
                      <a:endParaRPr lang="fr-FR" sz="1400" b="1" kern="100" cap="none" spc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3340634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INFORMATIONS CLÉS :                   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143644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• Point 1 : __________________________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271669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• Point 2 : __________________________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955993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• Point 3 : __________________________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3443670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CITATIONS UTILES :                    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32766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"_________________________________"   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977108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(page/paragraphe : ______)            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755463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TERMES SPÉCIALISÉS :                  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2989438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EN → FR → AR                          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265919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___ → ___ → ___                       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851877"/>
                  </a:ext>
                </a:extLst>
              </a:tr>
              <a:tr h="334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4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___ → ___ → ___                                  </a:t>
                      </a:r>
                      <a:endParaRPr lang="fr-FR" sz="1400" b="1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784" marR="18288" marT="51926" marB="4025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1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52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0B784F-69EF-7677-517D-3EC8666CA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82908"/>
          </a:xfrm>
        </p:spPr>
        <p:txBody>
          <a:bodyPr>
            <a:normAutofit/>
          </a:bodyPr>
          <a:lstStyle/>
          <a:p>
            <a:r>
              <a:rPr lang="fr-FR" sz="2400" b="1" dirty="0"/>
              <a:t>ÉTAPE 3 : LOCALISER LES SOURCES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1D2C80-3C07-3B92-5151-86235A0B1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2135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NIVEAU 1 : ✅✅✅ Sources Officielles &amp; Institutionnelles </a:t>
            </a:r>
          </a:p>
          <a:p>
            <a:pPr marL="0" indent="0">
              <a:buNone/>
            </a:pPr>
            <a:r>
              <a:rPr lang="fr-FR" sz="2400" dirty="0"/>
              <a:t>NIVEAU 2 : ✅✅  Sources Professionnelles </a:t>
            </a:r>
          </a:p>
          <a:p>
            <a:pPr marL="0" indent="0">
              <a:buNone/>
            </a:pPr>
            <a:r>
              <a:rPr lang="fr-FR" sz="2400" dirty="0"/>
              <a:t>NIVEAU 3 : ✅ ⚠️ Sources Générales Fiables </a:t>
            </a:r>
          </a:p>
          <a:p>
            <a:pPr marL="0" indent="0">
              <a:buNone/>
            </a:pPr>
            <a:r>
              <a:rPr lang="fr-FR" sz="2400" dirty="0"/>
              <a:t>NIVEAU 4 : ⚠️⚠️ À Utiliser avec Grande Précaution </a:t>
            </a:r>
          </a:p>
        </p:txBody>
      </p:sp>
    </p:spTree>
    <p:extLst>
      <p:ext uri="{BB962C8B-B14F-4D97-AF65-F5344CB8AC3E}">
        <p14:creationId xmlns:p14="http://schemas.microsoft.com/office/powerpoint/2010/main" val="1325914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3F6CB2-9334-ECE3-C663-E9E3509CD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97656"/>
          </a:xfrm>
        </p:spPr>
        <p:txBody>
          <a:bodyPr>
            <a:normAutofit/>
          </a:bodyPr>
          <a:lstStyle/>
          <a:p>
            <a:r>
              <a:rPr lang="fr-FR" sz="2800" b="1" dirty="0"/>
              <a:t>ÉTAPE 6 : ÉVALUER ET VALIDER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2EA662-81CC-EE0A-9EF1-1D9D3C987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35367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La Règle des 3 Sources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b="1" dirty="0"/>
              <a:t>Validez TOUJOURS une information avec AU MOINS 3 sources indépendantes</a:t>
            </a:r>
            <a:endParaRPr lang="fr-FR" sz="2400" dirty="0"/>
          </a:p>
          <a:p>
            <a:pPr marL="0" indent="0">
              <a:buNone/>
            </a:pPr>
            <a:r>
              <a:rPr lang="fr-FR" sz="2400" b="1" dirty="0"/>
              <a:t>Pourquoi 3 sources ?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1 source = information à vérifier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2 sources = début de confirmation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3 sources indépendantes = validation fiable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4506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7CA86-E361-D892-D94A-D2E4382A4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D9042E-72B5-42BB-299C-028F5C25A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559723"/>
            <a:ext cx="9603275" cy="573855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fr-FR" sz="5600" b="1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fr-FR" sz="5200" b="1" dirty="0"/>
              <a:t>Source 1</a:t>
            </a:r>
          </a:p>
          <a:p>
            <a:pPr marL="0" indent="0" algn="ctr">
              <a:buNone/>
            </a:pPr>
            <a:r>
              <a:rPr lang="fr-FR" sz="5200" b="1" dirty="0"/>
              <a:t>  (Académique)</a:t>
            </a:r>
          </a:p>
          <a:p>
            <a:pPr marL="0" indent="0" algn="ctr">
              <a:buNone/>
            </a:pPr>
            <a:r>
              <a:rPr lang="fr-FR" sz="5200" b="1" dirty="0"/>
              <a:t>✓</a:t>
            </a:r>
          </a:p>
          <a:p>
            <a:pPr marL="0" indent="0" algn="ctr">
              <a:buNone/>
            </a:pPr>
            <a:r>
              <a:rPr lang="fr-FR" sz="5200" b="1" dirty="0"/>
              <a:t>/ \</a:t>
            </a:r>
          </a:p>
          <a:p>
            <a:pPr marL="0" indent="0" algn="ctr">
              <a:buNone/>
            </a:pPr>
            <a:r>
              <a:rPr lang="fr-FR" sz="5200" b="1" dirty="0"/>
              <a:t>/   \</a:t>
            </a:r>
          </a:p>
          <a:p>
            <a:pPr marL="0" indent="0" algn="ctr">
              <a:buNone/>
            </a:pPr>
            <a:r>
              <a:rPr lang="fr-FR" sz="5200" b="1" dirty="0"/>
              <a:t>/     \</a:t>
            </a:r>
          </a:p>
          <a:p>
            <a:pPr marL="0" indent="0" algn="ctr">
              <a:buNone/>
            </a:pPr>
            <a:r>
              <a:rPr lang="fr-FR" sz="5200" b="1" dirty="0"/>
              <a:t>/       \</a:t>
            </a:r>
          </a:p>
          <a:p>
            <a:pPr marL="0" indent="0" algn="ctr">
              <a:buNone/>
            </a:pPr>
            <a:r>
              <a:rPr lang="fr-FR" sz="5200" b="1" dirty="0"/>
              <a:t>✓         ✓</a:t>
            </a:r>
          </a:p>
          <a:p>
            <a:pPr marL="0" indent="0" algn="ctr">
              <a:buNone/>
            </a:pPr>
            <a:r>
              <a:rPr lang="fr-FR" sz="5200" b="1" dirty="0"/>
              <a:t>Source 2      Source 3</a:t>
            </a:r>
          </a:p>
          <a:p>
            <a:pPr marL="0" indent="0" algn="ctr">
              <a:buNone/>
            </a:pPr>
            <a:r>
              <a:rPr lang="fr-FR" sz="5200" b="1" dirty="0"/>
              <a:t>(Professionnelle) (Officielle)</a:t>
            </a:r>
          </a:p>
          <a:p>
            <a:pPr marL="0" indent="0" algn="ctr">
              <a:buNone/>
            </a:pPr>
            <a:r>
              <a:rPr lang="fr-FR" sz="5200" b="1" dirty="0"/>
              <a:t>\          /</a:t>
            </a:r>
          </a:p>
          <a:p>
            <a:pPr marL="0" indent="0" algn="ctr">
              <a:buNone/>
            </a:pPr>
            <a:r>
              <a:rPr lang="fr-FR" sz="5200" b="1" dirty="0"/>
              <a:t>\        /</a:t>
            </a:r>
          </a:p>
          <a:p>
            <a:pPr marL="0" indent="0" algn="ctr">
              <a:buNone/>
            </a:pPr>
            <a:r>
              <a:rPr lang="fr-FR" sz="5200" b="1" dirty="0"/>
              <a:t>\      /</a:t>
            </a:r>
          </a:p>
          <a:p>
            <a:pPr marL="0" indent="0" algn="ctr">
              <a:buNone/>
            </a:pPr>
            <a:r>
              <a:rPr lang="fr-FR" sz="5200" b="1" dirty="0"/>
              <a:t>\    /</a:t>
            </a:r>
          </a:p>
          <a:p>
            <a:pPr marL="0" indent="0" algn="ctr">
              <a:buNone/>
            </a:pPr>
            <a:r>
              <a:rPr lang="fr-FR" sz="5200" b="1" dirty="0"/>
              <a:t>\ /</a:t>
            </a:r>
          </a:p>
          <a:p>
            <a:pPr marL="0" indent="0" algn="ctr">
              <a:buNone/>
            </a:pPr>
            <a:r>
              <a:rPr lang="fr-FR" sz="5200" b="1" dirty="0"/>
              <a:t>↓</a:t>
            </a:r>
          </a:p>
          <a:p>
            <a:pPr marL="0" indent="0" algn="ctr">
              <a:buNone/>
            </a:pPr>
            <a:r>
              <a:rPr lang="fr-FR" sz="5200" b="1" dirty="0"/>
              <a:t>     INFORMATION</a:t>
            </a:r>
          </a:p>
          <a:p>
            <a:pPr marL="0" indent="0" algn="ctr">
              <a:buNone/>
            </a:pPr>
            <a:r>
              <a:rPr lang="fr-FR" sz="5200" b="1" dirty="0"/>
              <a:t>       FIABLE ✅</a:t>
            </a:r>
            <a:endParaRPr lang="fr-FR" sz="5200" dirty="0"/>
          </a:p>
        </p:txBody>
      </p:sp>
    </p:spTree>
    <p:extLst>
      <p:ext uri="{BB962C8B-B14F-4D97-AF65-F5344CB8AC3E}">
        <p14:creationId xmlns:p14="http://schemas.microsoft.com/office/powerpoint/2010/main" val="8437518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9D33B-F9CF-6BB1-FDBC-F72A29FE9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C6F9DE-5359-6FB4-E84D-4C90E07E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6147"/>
          </a:xfrm>
        </p:spPr>
        <p:txBody>
          <a:bodyPr>
            <a:normAutofit/>
          </a:bodyPr>
          <a:lstStyle/>
          <a:p>
            <a:r>
              <a:rPr lang="fr-FR" sz="2800" b="1" dirty="0"/>
              <a:t>ÉTAPE 6 : ÉVALUER ET VALIDER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5414D5-0AFD-E9AA-B73C-ED92D6574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177966"/>
            <a:ext cx="9603275" cy="2792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Exemple concret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Source 1 : Article académique (PubMed)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Source 2 : Document professionnel (OMS)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Source 3 : Publication officielle (Ministère de la Santé)</a:t>
            </a:r>
          </a:p>
          <a:p>
            <a:pPr marL="0" indent="0">
              <a:buNone/>
            </a:pPr>
            <a:r>
              <a:rPr lang="fr-FR" sz="2400" dirty="0"/>
              <a:t>Si les 3 sources concordent = </a:t>
            </a:r>
            <a:r>
              <a:rPr lang="fr-FR" sz="2400" b="1" dirty="0"/>
              <a:t>Information validée</a:t>
            </a:r>
            <a:endParaRPr lang="fr-FR" sz="2400" dirty="0"/>
          </a:p>
          <a:p>
            <a:pPr marL="0" indent="0">
              <a:buNone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0034404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06ED43-E5F6-2653-B56E-242B66884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1398"/>
          </a:xfrm>
        </p:spPr>
        <p:txBody>
          <a:bodyPr/>
          <a:lstStyle/>
          <a:p>
            <a:r>
              <a:rPr lang="fr-FR" sz="2800" b="1" dirty="0"/>
              <a:t>Réponse à la question de départ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ECFADD-094D-D56C-BABC-2ABC55374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191581"/>
            <a:ext cx="8946541" cy="3029348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1. ANALYSER LA DEMANDE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Domaine : Médical/Pharmaceutique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Sous-domaine : Notice patient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Public : Grand public (patients)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Registre : Médical mais accessible, clair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8486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F6C0E-B470-D914-5285-20A019624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8D0CB8-13E1-4797-DBA1-77A632EF3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30392"/>
          </a:xfrm>
        </p:spPr>
        <p:txBody>
          <a:bodyPr/>
          <a:lstStyle/>
          <a:p>
            <a:r>
              <a:rPr lang="fr-FR" sz="2800" b="1" dirty="0"/>
              <a:t>Réponse à la question de départ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C1BD89-9C1F-1384-617B-3E9FE01CD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3005779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2. PLANIFIER LA RECHERCHE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Mots-clés : notice médicament, posologie, contre-indications, effets secondaires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Langues : Français (source), Arabe (cible), éventuellement Anglais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Sources prioritaires : Officielles médicales, réglementaires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76010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5A4E4-B439-16BE-55F0-B566A6ACC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36EBF1-9544-9BA3-D092-E64498C97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68159"/>
          </a:xfrm>
        </p:spPr>
        <p:txBody>
          <a:bodyPr/>
          <a:lstStyle/>
          <a:p>
            <a:r>
              <a:rPr lang="fr-FR" sz="2800" b="1" dirty="0"/>
              <a:t>Réponse à la question de départ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28F083-8974-9D7E-F7E9-CD519A6D3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1713705"/>
            <a:ext cx="8946541" cy="41954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/>
              <a:t>3. SOURCES À CONSULTER (dans l'ordre)</a:t>
            </a:r>
            <a:endParaRPr lang="fr-FR" dirty="0"/>
          </a:p>
          <a:p>
            <a:r>
              <a:rPr lang="fr-FR" dirty="0"/>
              <a:t>✅✅✅ Niveau 1 : </a:t>
            </a:r>
          </a:p>
          <a:p>
            <a:pPr lvl="1"/>
            <a:r>
              <a:rPr lang="fr-FR" dirty="0"/>
              <a:t>Ministère de la Santé algérien</a:t>
            </a:r>
          </a:p>
          <a:p>
            <a:pPr lvl="1"/>
            <a:r>
              <a:rPr lang="fr-FR" dirty="0"/>
              <a:t>Agence Nationale des Produits Pharmaceutiques (ANPP)</a:t>
            </a:r>
          </a:p>
          <a:p>
            <a:pPr lvl="1"/>
            <a:r>
              <a:rPr lang="fr-FR" dirty="0"/>
              <a:t>Organisation Mondiale de la Santé (OMS) - versions AR/FR</a:t>
            </a:r>
          </a:p>
          <a:p>
            <a:pPr lvl="1"/>
            <a:r>
              <a:rPr lang="fr-FR" dirty="0"/>
              <a:t>Base de données médicale PubMed</a:t>
            </a:r>
          </a:p>
          <a:p>
            <a:r>
              <a:rPr lang="fr-FR" dirty="0"/>
              <a:t>✅✅ Niveau 2 : </a:t>
            </a:r>
          </a:p>
          <a:p>
            <a:pPr lvl="1"/>
            <a:r>
              <a:rPr lang="fr-FR" dirty="0"/>
              <a:t>Dictionnaires médicaux bilingues (FR-AR)</a:t>
            </a:r>
          </a:p>
          <a:p>
            <a:pPr lvl="1"/>
            <a:r>
              <a:rPr lang="fr-FR" dirty="0"/>
              <a:t>Revues médicales arabes</a:t>
            </a:r>
          </a:p>
          <a:p>
            <a:r>
              <a:rPr lang="fr-FR" dirty="0"/>
              <a:t>✅ Sources parallèles : </a:t>
            </a:r>
          </a:p>
          <a:p>
            <a:pPr lvl="1"/>
            <a:r>
              <a:rPr lang="fr-FR" dirty="0"/>
              <a:t>Notices de médicaments similaires déjà traduites (sites pharma bilingues)</a:t>
            </a:r>
          </a:p>
          <a:p>
            <a:pPr lvl="1"/>
            <a:r>
              <a:rPr lang="fr-FR" dirty="0"/>
              <a:t>Notices sur le site de l'ANPP (FR/AR)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00455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732EF-A68E-D68E-F282-970A5DAB1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0EE49B-9B3D-C3FF-6C12-02C547615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1398"/>
          </a:xfrm>
        </p:spPr>
        <p:txBody>
          <a:bodyPr/>
          <a:lstStyle/>
          <a:p>
            <a:r>
              <a:rPr lang="fr-FR" sz="2800" b="1" dirty="0"/>
              <a:t>Réponse à la question de départ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150429-7C78-5B0C-B144-2C60943EB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2474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/>
              <a:t>4. VALIDATION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Vérifier TOUS les termes médicaux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Respecter les normes réglementaires algériennes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Faire valider par un professionnel de santé si possible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68710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8F449-C3BF-ECC9-92EB-E06B947F0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74829C-2587-E493-E994-9A866196F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53411"/>
          </a:xfrm>
        </p:spPr>
        <p:txBody>
          <a:bodyPr/>
          <a:lstStyle/>
          <a:p>
            <a:r>
              <a:rPr lang="fr-FR" sz="2800" b="1" dirty="0"/>
              <a:t>FIABLE / PAS FIABLE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AEEBC0-CD4E-5B48-D730-B282206B1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350722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Un article Wikipédia sur l'énergie solaire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Le site officiel du Ministère de la Santé algérien (sante.gov.dz)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Un blog personnel d'un médecin qui parle de nutrition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Un article de la revue scientifique "The Lancet" avec comité de lecture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Un forum de discussion sur </a:t>
            </a:r>
            <a:r>
              <a:rPr lang="fr-FR" b="1" dirty="0" err="1"/>
              <a:t>Reddit</a:t>
            </a:r>
            <a:r>
              <a:rPr lang="fr-FR" b="1" dirty="0"/>
              <a:t> où des ingénieurs parlent de technologie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Le Journal Officiel de la République Algérienne (version numérique)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07183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798FDB-0A06-B0C4-8256-15A57B175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0895"/>
          </a:xfrm>
        </p:spPr>
        <p:txBody>
          <a:bodyPr/>
          <a:lstStyle/>
          <a:p>
            <a:r>
              <a:rPr lang="fr-FR" sz="2800" b="1" dirty="0"/>
              <a:t>FIABLE / PAS FIABLE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6C1CAB-70AA-F171-3A4A-2C5A2A6E8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3816940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fr-FR" b="1" dirty="0"/>
              <a:t>Un article du journal "El </a:t>
            </a:r>
            <a:r>
              <a:rPr lang="fr-FR" b="1" dirty="0" err="1"/>
              <a:t>Watan</a:t>
            </a:r>
            <a:r>
              <a:rPr lang="fr-FR" b="1" dirty="0"/>
              <a:t>" sur l'économie algérienne</a:t>
            </a:r>
            <a:endParaRPr lang="fr-FR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b="1" dirty="0"/>
              <a:t>Le site web bilingue (FR/EN) de l'Organisation Mondiale de la Santé (WHO.int)</a:t>
            </a:r>
            <a:endParaRPr lang="fr-FR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b="1" dirty="0"/>
              <a:t>Une vidéo YouTube d'un influenceur qui explique le changement climatique</a:t>
            </a:r>
            <a:endParaRPr lang="fr-FR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b="1" dirty="0"/>
              <a:t>Un rapport annuel bilingue de la Banque Mondiale sur l'économie algérienne</a:t>
            </a:r>
            <a:endParaRPr lang="fr-FR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b="1" dirty="0"/>
              <a:t>Un post Facebook d'une association caritative sur ses activités</a:t>
            </a:r>
            <a:endParaRPr lang="fr-FR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b="1" dirty="0"/>
              <a:t>La base de données médicale PubMed (pubmed.ncbi.nlm.nih.gov)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9913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824704-BB82-00A9-A76F-26165A528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105463" cy="727153"/>
          </a:xfrm>
        </p:spPr>
        <p:txBody>
          <a:bodyPr>
            <a:noAutofit/>
          </a:bodyPr>
          <a:lstStyle/>
          <a:p>
            <a:r>
              <a:rPr lang="fr-FR" sz="2800" b="1" dirty="0"/>
              <a:t>NIVEAU 1 - Sources Officielles et Institutionnelles ✅✅✅</a:t>
            </a:r>
            <a:br>
              <a:rPr lang="fr-FR" sz="2800" b="1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850FA9-7BE9-0D8E-CD77-BF0B167E3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2283108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Critères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Autorité reconnue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Information vérifiée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Validation officielle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6107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EB92A-D30F-F252-4179-4D5634B02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4994E5-7A7C-DDB9-6EEB-A4857219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282444" cy="889385"/>
          </a:xfrm>
        </p:spPr>
        <p:txBody>
          <a:bodyPr>
            <a:noAutofit/>
          </a:bodyPr>
          <a:lstStyle/>
          <a:p>
            <a:r>
              <a:rPr lang="fr-FR" sz="2800" b="1" dirty="0"/>
              <a:t>NIVEAU 1 - Sources Officielles et Institutionnelles ✅✅✅</a:t>
            </a:r>
            <a:br>
              <a:rPr lang="fr-FR" sz="2800" b="1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0C69CF-D2E5-E232-323B-F8B6ACD0B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2814050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Exemples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Sites gouvernementaux (.</a:t>
            </a:r>
            <a:r>
              <a:rPr lang="fr-FR" sz="2400" dirty="0" err="1"/>
              <a:t>gov</a:t>
            </a:r>
            <a:r>
              <a:rPr lang="fr-FR" sz="2400" dirty="0"/>
              <a:t>, .dz, .gouv.fr)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Organisations internationales (ONU, OMS, UNESCO, UE)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Institutions académiques (.</a:t>
            </a:r>
            <a:r>
              <a:rPr lang="fr-FR" sz="2400" dirty="0" err="1"/>
              <a:t>edu</a:t>
            </a:r>
            <a:r>
              <a:rPr lang="fr-FR" sz="2400" dirty="0"/>
              <a:t>, .</a:t>
            </a:r>
            <a:r>
              <a:rPr lang="fr-FR" sz="2400" dirty="0" err="1"/>
              <a:t>ac</a:t>
            </a:r>
            <a:r>
              <a:rPr lang="fr-FR" sz="24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Instituts de recherche officiels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3028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2402A-917C-B2EF-1B3C-32F152BB5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053F7B-2BDE-A31B-E43B-93AD980E9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223450" cy="815643"/>
          </a:xfrm>
        </p:spPr>
        <p:txBody>
          <a:bodyPr>
            <a:noAutofit/>
          </a:bodyPr>
          <a:lstStyle/>
          <a:p>
            <a:r>
              <a:rPr lang="fr-FR" sz="2800" b="1" dirty="0"/>
              <a:t>NIVEAU 1 - Sources Officielles et Institutionnelles ✅✅✅</a:t>
            </a:r>
            <a:br>
              <a:rPr lang="fr-FR" sz="2800" b="1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FFD6EA-DA19-28DE-1506-ACB7F83F1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2253611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Comment les identifier ?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Extensions de domaine : .</a:t>
            </a:r>
            <a:r>
              <a:rPr lang="fr-FR" sz="2400" dirty="0" err="1"/>
              <a:t>gov</a:t>
            </a:r>
            <a:r>
              <a:rPr lang="fr-FR" sz="2400" dirty="0"/>
              <a:t>, .</a:t>
            </a:r>
            <a:r>
              <a:rPr lang="fr-FR" sz="2400" dirty="0" err="1"/>
              <a:t>gouv</a:t>
            </a:r>
            <a:r>
              <a:rPr lang="fr-FR" sz="2400" dirty="0"/>
              <a:t>, .</a:t>
            </a:r>
            <a:r>
              <a:rPr lang="fr-FR" sz="2400" dirty="0" err="1"/>
              <a:t>edu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Logos officiels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Mentions légales claires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328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25888D-BE00-39BE-4F63-382C39EE7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NIVEAU 2 - Sources Professionnelles ✅✅</a:t>
            </a:r>
            <a:br>
              <a:rPr lang="fr-FR" sz="2800" b="1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404E38-BB10-D0CB-864F-778076E77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2224114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Critères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Expertise reconnue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Processus de validation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Comité de lecture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1925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BB218-36E0-4966-7E4C-3BC60849C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47A5DE-78CC-73C8-6C15-1F2013E9A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NIVEAU 2 - Sources Professionnelles ✅✅</a:t>
            </a:r>
            <a:br>
              <a:rPr lang="fr-FR" sz="2800" b="1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7E7916-3B96-B8CA-3DEA-2889ABCA0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2799301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Exemples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Revues scientifiques à comité de lecture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Publications d'associations professionnelles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Bases de données spécialisées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Centres de recherche privés reconnus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914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35191-CCF3-A47B-6898-6B36AC0D7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AC2CFA-A07C-0742-6942-0367B8878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NIVEAU 3 - Sources Générales Fiables ✅⚠️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10D4DB-C384-A9C0-7367-2E8C1C403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2637069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Critères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Réputation établie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Processus éditorial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À croiser avec d'autres sources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3664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AF85E-0447-DD2A-03DF-BD2BD928D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877167-DE95-E01C-7AA7-CBFBC9E8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/>
              <a:t>NIVEAU 3 - Sources Générales Fiables ✅⚠️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D61A95-165A-209B-E123-4DF862F17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3138514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Exemples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Médias reconnus (Le Monde, BBC, Al Jazeera)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Encyclopédies en ligne vérifiées (</a:t>
            </a:r>
            <a:r>
              <a:rPr lang="fr-FR" sz="2400" dirty="0" err="1"/>
              <a:t>Encyclopedia</a:t>
            </a:r>
            <a:r>
              <a:rPr lang="fr-FR" sz="2400" dirty="0"/>
              <a:t> Britannica)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Sites d'experts reconnus dans leur domaine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Portails spécialisés de confiance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92473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165</TotalTime>
  <Words>1114</Words>
  <Application>Microsoft Office PowerPoint</Application>
  <PresentationFormat>Grand écran</PresentationFormat>
  <Paragraphs>205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3" baseType="lpstr">
      <vt:lpstr>Aptos</vt:lpstr>
      <vt:lpstr>Arial</vt:lpstr>
      <vt:lpstr>Century Gothic</vt:lpstr>
      <vt:lpstr>Wingdings 3</vt:lpstr>
      <vt:lpstr>Ion</vt:lpstr>
      <vt:lpstr>La recherche documentaire en traduction (suite)</vt:lpstr>
      <vt:lpstr>ÉTAPE 3 : LOCALISER LES SOURCES</vt:lpstr>
      <vt:lpstr>NIVEAU 1 - Sources Officielles et Institutionnelles ✅✅✅ </vt:lpstr>
      <vt:lpstr>NIVEAU 1 - Sources Officielles et Institutionnelles ✅✅✅ </vt:lpstr>
      <vt:lpstr>NIVEAU 1 - Sources Officielles et Institutionnelles ✅✅✅ </vt:lpstr>
      <vt:lpstr>NIVEAU 2 - Sources Professionnelles ✅✅ </vt:lpstr>
      <vt:lpstr>NIVEAU 2 - Sources Professionnelles ✅✅ </vt:lpstr>
      <vt:lpstr>NIVEAU 3 - Sources Générales Fiables ✅⚠️</vt:lpstr>
      <vt:lpstr>NIVEAU 3 - Sources Générales Fiables ✅⚠️</vt:lpstr>
      <vt:lpstr>NIVEAU 4 - À Utiliser avec Grande Précaution ⚠️⚠️ </vt:lpstr>
      <vt:lpstr>NIVEAU 4 - À Utiliser avec Grande Précaution ⚠️⚠️ </vt:lpstr>
      <vt:lpstr>ÉTAPE 4 : SÉLECTIONNER LES DOCUMENTS</vt:lpstr>
      <vt:lpstr>ÉTAPE 4 : SÉLECTIONNER LES DOCUMENTS</vt:lpstr>
      <vt:lpstr>NE PAS UTILISER SI :</vt:lpstr>
      <vt:lpstr>ÉTAPE 5 : EXTRAIRE L'INFORMATION</vt:lpstr>
      <vt:lpstr>ÉTAPE 5 : EXTRAIRE L'INFORMATION</vt:lpstr>
      <vt:lpstr>ÉTAPE 5 : EXTRAIRE L'INFORMATION</vt:lpstr>
      <vt:lpstr>ÉTAPE 5 : EXTRAIRE L'INFORMATION</vt:lpstr>
      <vt:lpstr>ÉTAPE 5 : EXTRAIRE L'INFORMATION</vt:lpstr>
      <vt:lpstr>ÉTAPE 6 : ÉVALUER ET VALIDER</vt:lpstr>
      <vt:lpstr>Présentation PowerPoint</vt:lpstr>
      <vt:lpstr>ÉTAPE 6 : ÉVALUER ET VALIDER</vt:lpstr>
      <vt:lpstr>Réponse à la question de départ</vt:lpstr>
      <vt:lpstr>Réponse à la question de départ</vt:lpstr>
      <vt:lpstr>Réponse à la question de départ</vt:lpstr>
      <vt:lpstr>Réponse à la question de départ</vt:lpstr>
      <vt:lpstr>FIABLE / PAS FIABLE </vt:lpstr>
      <vt:lpstr>FIABLE / PAS FIABLE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Amina TLB</dc:creator>
  <cp:lastModifiedBy>Amina TLB</cp:lastModifiedBy>
  <cp:revision>11</cp:revision>
  <dcterms:created xsi:type="dcterms:W3CDTF">2025-11-03T20:05:40Z</dcterms:created>
  <dcterms:modified xsi:type="dcterms:W3CDTF">2025-12-08T19:21:20Z</dcterms:modified>
</cp:coreProperties>
</file>