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5" r:id="rId4"/>
    <p:sldId id="276" r:id="rId5"/>
    <p:sldId id="277" r:id="rId6"/>
    <p:sldId id="274" r:id="rId7"/>
    <p:sldId id="272" r:id="rId8"/>
    <p:sldId id="271" r:id="rId9"/>
    <p:sldId id="257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4A79B-1CF0-4EA6-9025-0E0B5DD23A9D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CEB7B-8E9A-4212-B3CD-F60523E46D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البحث الوثائقي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تقنيات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-DZ" dirty="0" smtClean="0"/>
              <a:t>1- استخدام الكلمات </a:t>
            </a:r>
            <a:r>
              <a:rPr lang="ar-DZ" dirty="0" err="1" smtClean="0"/>
              <a:t>المفتاحية</a:t>
            </a:r>
            <a:r>
              <a:rPr lang="ar-DZ" dirty="0" smtClean="0"/>
              <a:t>:</a:t>
            </a:r>
          </a:p>
          <a:p>
            <a:pPr algn="r" rtl="1"/>
            <a:r>
              <a:rPr lang="ar-DZ" dirty="0" smtClean="0"/>
              <a:t>تحديد المصطلحات الأساسية المتعلقة بالموضوع.</a:t>
            </a:r>
          </a:p>
          <a:p>
            <a:pPr algn="r" rtl="1"/>
            <a:r>
              <a:rPr lang="ar-DZ" dirty="0" smtClean="0"/>
              <a:t>استخدام المرادفات ، الجمع والمفرد، المصطلحات الأجنبية عند الحاجة.</a:t>
            </a:r>
          </a:p>
          <a:p>
            <a:pPr algn="r" rtl="1">
              <a:buNone/>
            </a:pPr>
            <a:r>
              <a:rPr lang="ar-DZ" dirty="0" smtClean="0"/>
              <a:t>2-البحث باستخدام العبارات المركبة: وضع العبارة بين علامتي الاقتباس ”....“ للحصول على نتائج دقيقة.</a:t>
            </a:r>
          </a:p>
          <a:p>
            <a:pPr algn="r" rtl="1">
              <a:buNone/>
            </a:pPr>
            <a:r>
              <a:rPr lang="ar-DZ" dirty="0" smtClean="0"/>
              <a:t>3-استخدام المحددات المنطقية( المنطق </a:t>
            </a:r>
            <a:r>
              <a:rPr lang="ar-DZ" dirty="0" err="1" smtClean="0"/>
              <a:t>البولياني</a:t>
            </a:r>
            <a:r>
              <a:rPr lang="ar-DZ" dirty="0" smtClean="0"/>
              <a:t>) :</a:t>
            </a:r>
          </a:p>
          <a:p>
            <a:pPr algn="r" rtl="1"/>
            <a:r>
              <a:rPr lang="ar-DZ" dirty="0" smtClean="0"/>
              <a:t>لتضييق البحث ”و..</a:t>
            </a:r>
            <a:r>
              <a:rPr lang="fr-FR" dirty="0" smtClean="0"/>
              <a:t>and</a:t>
            </a:r>
            <a:r>
              <a:rPr lang="ar-DZ" dirty="0" smtClean="0"/>
              <a:t>“ : يظهر فقط ما يحتوي على كل الكلمات.</a:t>
            </a:r>
          </a:p>
          <a:p>
            <a:pPr algn="r" rtl="1"/>
            <a:r>
              <a:rPr lang="ar-DZ" dirty="0" smtClean="0"/>
              <a:t>لتوسيع البحث ” إما هذه أو تلك..</a:t>
            </a:r>
            <a:r>
              <a:rPr lang="fr-FR" dirty="0" smtClean="0"/>
              <a:t>or</a:t>
            </a:r>
            <a:r>
              <a:rPr lang="ar-DZ" dirty="0" smtClean="0"/>
              <a:t>“</a:t>
            </a:r>
          </a:p>
          <a:p>
            <a:pPr algn="r" rtl="1"/>
            <a:r>
              <a:rPr lang="ar-DZ" dirty="0" smtClean="0"/>
              <a:t>لاستبعاد نتائج غير مرغوبة ”</a:t>
            </a:r>
            <a:r>
              <a:rPr lang="fr-FR" dirty="0" smtClean="0"/>
              <a:t>not</a:t>
            </a:r>
            <a:r>
              <a:rPr lang="ar-DZ" dirty="0" smtClean="0"/>
              <a:t>“</a:t>
            </a:r>
          </a:p>
          <a:p>
            <a:pPr algn="r" rtl="1">
              <a:buNone/>
            </a:pPr>
            <a:r>
              <a:rPr lang="ar-DZ" dirty="0" smtClean="0"/>
              <a:t>4-البحث المتقدم: متاح في أغلب محركات البحث وقواعد البيانات، يسمح بتخصيص البحث حسب المؤلف، التاريخ، نوع الوثيقة، اللغة....</a:t>
            </a:r>
          </a:p>
          <a:p>
            <a:pPr algn="r" rtl="1">
              <a:buNone/>
            </a:pPr>
            <a:r>
              <a:rPr lang="ar-DZ" dirty="0" smtClean="0"/>
              <a:t>5-التصفح الموضوعي: تصفح الأقسام أو التصنيفات في المواقع أو المكتبات الرقمية.</a:t>
            </a:r>
          </a:p>
          <a:p>
            <a:pPr algn="r" rtl="1">
              <a:buNone/>
            </a:pPr>
            <a:r>
              <a:rPr lang="ar-DZ" dirty="0" smtClean="0"/>
              <a:t>6-التقييم النقدي للمصادر: التحقق من المصداقية والحداثة والموضوعية والصدق العلمي للمعلومة.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أدوات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DZ" dirty="0" smtClean="0"/>
              <a:t>1-محركات البحث العامة والمتخصصة :مثل </a:t>
            </a:r>
            <a:r>
              <a:rPr lang="ar-DZ" dirty="0" err="1" smtClean="0"/>
              <a:t>جوجل</a:t>
            </a:r>
            <a:r>
              <a:rPr lang="ar-DZ" dirty="0" smtClean="0"/>
              <a:t>، </a:t>
            </a:r>
            <a:r>
              <a:rPr lang="fr-FR" dirty="0" smtClean="0"/>
              <a:t>Bing</a:t>
            </a:r>
            <a:r>
              <a:rPr lang="ar-DZ" dirty="0" smtClean="0"/>
              <a:t>، الباحث العلمي في </a:t>
            </a:r>
            <a:r>
              <a:rPr lang="ar-DZ" dirty="0" err="1" smtClean="0"/>
              <a:t>جوجل</a:t>
            </a:r>
            <a:r>
              <a:rPr lang="ar-DZ" dirty="0" smtClean="0"/>
              <a:t> ....توفر بحوثا عامة وأكاديمية.</a:t>
            </a:r>
          </a:p>
          <a:p>
            <a:pPr algn="r" rtl="1">
              <a:buNone/>
            </a:pPr>
            <a:r>
              <a:rPr lang="ar-DZ" dirty="0" smtClean="0"/>
              <a:t>2-قواعد البيانات العلمية: </a:t>
            </a:r>
            <a:r>
              <a:rPr lang="fr-FR" dirty="0" err="1" smtClean="0"/>
              <a:t>scopus</a:t>
            </a:r>
            <a:r>
              <a:rPr lang="fr-FR" dirty="0" smtClean="0"/>
              <a:t>, web of science, </a:t>
            </a:r>
            <a:r>
              <a:rPr lang="fr-FR" dirty="0" err="1" smtClean="0"/>
              <a:t>jstor</a:t>
            </a:r>
            <a:r>
              <a:rPr lang="fr-FR" dirty="0" smtClean="0"/>
              <a:t>…….</a:t>
            </a:r>
            <a:r>
              <a:rPr lang="ar-DZ" dirty="0" smtClean="0"/>
              <a:t> توفر مصادر معلومات محكمة ومقالات علمية متخصصة.</a:t>
            </a:r>
          </a:p>
          <a:p>
            <a:pPr algn="r" rtl="1">
              <a:buNone/>
            </a:pPr>
            <a:r>
              <a:rPr lang="ar-DZ" dirty="0" smtClean="0"/>
              <a:t>3-الفهارس الآلية للمكتبات: </a:t>
            </a:r>
            <a:r>
              <a:rPr lang="fr-FR" dirty="0" smtClean="0"/>
              <a:t>OPAC</a:t>
            </a:r>
            <a:r>
              <a:rPr lang="ar-DZ" dirty="0" smtClean="0"/>
              <a:t> للبحث في مقتنيات المكتبات الجامعية والوطنية.</a:t>
            </a:r>
          </a:p>
          <a:p>
            <a:pPr algn="r" rtl="1">
              <a:buNone/>
            </a:pPr>
            <a:r>
              <a:rPr lang="ar-DZ" dirty="0" smtClean="0"/>
              <a:t>4-المكتبات الرقمية مثل: مكتبة الكونغرس، </a:t>
            </a:r>
            <a:r>
              <a:rPr lang="fr-FR" dirty="0" smtClean="0"/>
              <a:t>Google Books</a:t>
            </a:r>
            <a:r>
              <a:rPr lang="ar-DZ" dirty="0" smtClean="0"/>
              <a:t>، ..</a:t>
            </a:r>
          </a:p>
          <a:p>
            <a:pPr algn="r" rtl="1">
              <a:buNone/>
            </a:pPr>
            <a:r>
              <a:rPr lang="ar-DZ" dirty="0" smtClean="0"/>
              <a:t>5-الأدوات المرجعية : مثل برامج إدارة المراجع : </a:t>
            </a:r>
            <a:r>
              <a:rPr lang="fr-FR" dirty="0" err="1" smtClean="0"/>
              <a:t>Zotero</a:t>
            </a:r>
            <a:r>
              <a:rPr lang="fr-FR" dirty="0" smtClean="0"/>
              <a:t>, </a:t>
            </a:r>
            <a:r>
              <a:rPr lang="fr-FR" dirty="0" err="1" smtClean="0"/>
              <a:t>Mendeley</a:t>
            </a:r>
            <a:r>
              <a:rPr lang="fr-FR" dirty="0" smtClean="0"/>
              <a:t>, </a:t>
            </a:r>
            <a:r>
              <a:rPr lang="fr-FR" dirty="0" err="1" smtClean="0"/>
              <a:t>Endnot</a:t>
            </a:r>
            <a:r>
              <a:rPr lang="fr-FR" dirty="0" smtClean="0"/>
              <a:t>.</a:t>
            </a:r>
            <a:endParaRPr lang="ar-DZ" dirty="0" smtClean="0"/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مراحل تطورها التاريخي: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ar-DZ" dirty="0" smtClean="0"/>
              <a:t>المرحلة التقليدية ( قبل الطباعة –حتى القرن 15):</a:t>
            </a:r>
          </a:p>
          <a:p>
            <a:pPr algn="r" rtl="1">
              <a:buNone/>
            </a:pPr>
            <a:r>
              <a:rPr lang="ar-DZ" dirty="0" smtClean="0"/>
              <a:t>-كانت الأدوات </a:t>
            </a:r>
            <a:r>
              <a:rPr lang="ar-DZ" dirty="0" err="1" smtClean="0"/>
              <a:t>البيبليوغرافية</a:t>
            </a:r>
            <a:r>
              <a:rPr lang="ar-DZ" dirty="0" smtClean="0"/>
              <a:t> محدودة، وتعد يدويا من قبل أمناء المكتبات. وظهرت على شكل قوائم للكتب في الأديرة أو المكتبات العامة. أهم أشكالها: الفهارس الخطية اليدوية.</a:t>
            </a:r>
          </a:p>
          <a:p>
            <a:pPr algn="r" rtl="1"/>
            <a:r>
              <a:rPr lang="ar-DZ" dirty="0" smtClean="0"/>
              <a:t>مرحلة ما بعد الطباعة( من القرن 15 </a:t>
            </a:r>
            <a:r>
              <a:rPr lang="ar-DZ" dirty="0" err="1" smtClean="0"/>
              <a:t>الى</a:t>
            </a:r>
            <a:r>
              <a:rPr lang="ar-DZ" dirty="0" smtClean="0"/>
              <a:t> 19): بعد اختراع الطباعة ، توسعت حركة النشر وظهر الاهتمام بتنظيم </a:t>
            </a:r>
            <a:r>
              <a:rPr lang="ar-DZ" dirty="0" err="1" smtClean="0"/>
              <a:t>الانتاج</a:t>
            </a:r>
            <a:r>
              <a:rPr lang="ar-DZ" dirty="0" smtClean="0"/>
              <a:t> الفكري. وظهرت أولى </a:t>
            </a:r>
            <a:r>
              <a:rPr lang="ar-DZ" dirty="0" err="1" smtClean="0"/>
              <a:t>البيبليوغرافيات</a:t>
            </a:r>
            <a:r>
              <a:rPr lang="ar-DZ" dirty="0" smtClean="0"/>
              <a:t> الوطنية ونشرت فهارس عامة للكتب حسب المواضيع أو المؤلفين.</a:t>
            </a:r>
          </a:p>
          <a:p>
            <a:pPr algn="r" rtl="1"/>
            <a:r>
              <a:rPr lang="ar-DZ" dirty="0" smtClean="0"/>
              <a:t>المرحلة الحديثة (من نهاية القرن 20 </a:t>
            </a:r>
            <a:r>
              <a:rPr lang="ar-DZ" dirty="0" err="1" smtClean="0"/>
              <a:t>الى</a:t>
            </a:r>
            <a:r>
              <a:rPr lang="ar-DZ" dirty="0" smtClean="0"/>
              <a:t> اليوم): ظهرت أدوات </a:t>
            </a:r>
            <a:r>
              <a:rPr lang="ar-DZ" dirty="0" err="1" smtClean="0"/>
              <a:t>بيبليوغرافية</a:t>
            </a:r>
            <a:r>
              <a:rPr lang="ar-DZ" dirty="0" smtClean="0"/>
              <a:t> لتشمل: </a:t>
            </a:r>
            <a:r>
              <a:rPr lang="ar-DZ" dirty="0" err="1" smtClean="0"/>
              <a:t>البيبليوغرافيات</a:t>
            </a:r>
            <a:r>
              <a:rPr lang="ar-DZ" dirty="0" smtClean="0"/>
              <a:t> المتخصصة </a:t>
            </a:r>
            <a:r>
              <a:rPr lang="ar-DZ" dirty="0" err="1" smtClean="0"/>
              <a:t>واكشافات</a:t>
            </a:r>
            <a:r>
              <a:rPr lang="ar-DZ" dirty="0" smtClean="0"/>
              <a:t> والأدلة الموضوعية والنشرات </a:t>
            </a:r>
            <a:r>
              <a:rPr lang="ar-DZ" dirty="0" err="1" smtClean="0"/>
              <a:t>البيبليوغرافية</a:t>
            </a:r>
            <a:r>
              <a:rPr lang="ar-DZ" dirty="0" smtClean="0"/>
              <a:t> الدورية وبدأت المعايير الدولية في  التّكون مثل: </a:t>
            </a:r>
            <a:r>
              <a:rPr lang="fr-FR" dirty="0" smtClean="0"/>
              <a:t>ISBD</a:t>
            </a:r>
            <a:r>
              <a:rPr lang="ar-DZ" dirty="0" smtClean="0"/>
              <a:t>لتوصيف الوثائق. كما ظهرت الحواسيب وقواعد البيانات </a:t>
            </a:r>
            <a:r>
              <a:rPr lang="ar-DZ" dirty="0" err="1" smtClean="0"/>
              <a:t>البيبليوغرافية</a:t>
            </a:r>
            <a:r>
              <a:rPr lang="ar-DZ" dirty="0" smtClean="0"/>
              <a:t> مثل </a:t>
            </a:r>
            <a:r>
              <a:rPr lang="fr-FR" dirty="0" err="1" smtClean="0"/>
              <a:t>PubMed</a:t>
            </a:r>
            <a:r>
              <a:rPr lang="fr-FR" dirty="0" smtClean="0"/>
              <a:t>-</a:t>
            </a:r>
            <a:r>
              <a:rPr lang="fr-FR" dirty="0" err="1" smtClean="0"/>
              <a:t>Scopus</a:t>
            </a:r>
            <a:r>
              <a:rPr lang="fr-FR" dirty="0" smtClean="0"/>
              <a:t>-</a:t>
            </a:r>
            <a:r>
              <a:rPr lang="fr-FR" dirty="0" err="1" smtClean="0"/>
              <a:t>Webof</a:t>
            </a:r>
            <a:r>
              <a:rPr lang="fr-FR" dirty="0" smtClean="0"/>
              <a:t> science……… </a:t>
            </a:r>
            <a:endParaRPr lang="ar-DZ" dirty="0" smtClean="0"/>
          </a:p>
          <a:p>
            <a:pPr algn="r" rtl="1"/>
            <a:r>
              <a:rPr lang="ar-DZ" dirty="0" smtClean="0"/>
              <a:t>مع كل مرحلة تطورت الأدوات </a:t>
            </a:r>
            <a:r>
              <a:rPr lang="ar-DZ" dirty="0" err="1" smtClean="0"/>
              <a:t>البيبليوغرافية</a:t>
            </a:r>
            <a:r>
              <a:rPr lang="ar-DZ" dirty="0" smtClean="0"/>
              <a:t> من الشكل الورقي اليدوي </a:t>
            </a:r>
            <a:r>
              <a:rPr lang="ar-DZ" dirty="0" err="1" smtClean="0"/>
              <a:t>الى</a:t>
            </a:r>
            <a:r>
              <a:rPr lang="ar-DZ" dirty="0" smtClean="0"/>
              <a:t> الشكل الالكتروني التفاعلي. وظلت الوظيفة الأساسية ثابتة: إرشاد الباحث للمعلومة </a:t>
            </a:r>
            <a:r>
              <a:rPr lang="ar-DZ" dirty="0" err="1" smtClean="0"/>
              <a:t>و</a:t>
            </a:r>
            <a:r>
              <a:rPr lang="ar-DZ" dirty="0" smtClean="0"/>
              <a:t> تنظيم مصادر المعرفة.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الأدوات </a:t>
            </a:r>
            <a:r>
              <a:rPr lang="ar-DZ" dirty="0" err="1" smtClean="0"/>
              <a:t>البيبليوغرافية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 smtClean="0"/>
              <a:t>هي وسائل تستخدم لتنظيم مصادر المعلومات مثل: الفهارس </a:t>
            </a:r>
            <a:r>
              <a:rPr lang="ar-DZ" dirty="0" err="1" smtClean="0"/>
              <a:t>والببليوغرافيات</a:t>
            </a:r>
            <a:r>
              <a:rPr lang="ar-DZ" dirty="0" smtClean="0"/>
              <a:t> والكشافات وقواعد البيانات ،...وغيرها. تساعد الباحث على تحديد موقع الوثائق والوصول </a:t>
            </a:r>
            <a:r>
              <a:rPr lang="ar-DZ" dirty="0" err="1" smtClean="0"/>
              <a:t>اليها</a:t>
            </a:r>
            <a:r>
              <a:rPr lang="ar-DZ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تعريف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هو عملية يقوم </a:t>
            </a:r>
            <a:r>
              <a:rPr lang="ar-DZ" dirty="0" err="1" smtClean="0"/>
              <a:t>بها</a:t>
            </a:r>
            <a:r>
              <a:rPr lang="ar-DZ" dirty="0" smtClean="0"/>
              <a:t> الباحث عندما يحتاج </a:t>
            </a:r>
            <a:r>
              <a:rPr lang="ar-DZ" dirty="0" err="1" smtClean="0"/>
              <a:t>الى</a:t>
            </a:r>
            <a:r>
              <a:rPr lang="ar-DZ" dirty="0" smtClean="0"/>
              <a:t> معرفة شيء معين أو حل مشكلة، فيبدأ بالبحث عن المعلومات التي تساعده، هذه العملية تشمل تحديد ما يريد معرفته، واختيار مصادر المعلومات المناسبة، ثم جمعها وتقييمها واستخدامها بطريقة مفيدة.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عناصر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ar-DZ" dirty="0" smtClean="0"/>
              <a:t>الحاجة </a:t>
            </a:r>
            <a:r>
              <a:rPr lang="ar-DZ" dirty="0" err="1" smtClean="0"/>
              <a:t>الى</a:t>
            </a:r>
            <a:r>
              <a:rPr lang="ar-DZ" dirty="0" smtClean="0"/>
              <a:t> المعلومات: الشعور بوجود نقص معرفي يستدعي البحث.</a:t>
            </a:r>
          </a:p>
          <a:p>
            <a:pPr algn="r" rtl="1"/>
            <a:r>
              <a:rPr lang="ar-DZ" dirty="0" smtClean="0"/>
              <a:t>صياغة سؤال البحث أو المشكلة: تحديد واضح لما تريد معرفته أو حله.</a:t>
            </a:r>
          </a:p>
          <a:p>
            <a:pPr algn="r" rtl="1"/>
            <a:r>
              <a:rPr lang="ar-DZ" dirty="0" err="1" smtClean="0"/>
              <a:t>استراتيجية</a:t>
            </a:r>
            <a:r>
              <a:rPr lang="ar-DZ" dirty="0" smtClean="0"/>
              <a:t> البحث: تحديد الكلمات </a:t>
            </a:r>
            <a:r>
              <a:rPr lang="ar-DZ" dirty="0" err="1" smtClean="0"/>
              <a:t>المفتاحية</a:t>
            </a:r>
            <a:r>
              <a:rPr lang="ar-DZ" dirty="0" smtClean="0"/>
              <a:t>، واختيار أدوات البحث والمصادر المناسبة.</a:t>
            </a:r>
          </a:p>
          <a:p>
            <a:pPr algn="r" rtl="1"/>
            <a:r>
              <a:rPr lang="ar-DZ" dirty="0" smtClean="0"/>
              <a:t>الوصول </a:t>
            </a:r>
            <a:r>
              <a:rPr lang="ar-DZ" dirty="0" err="1" smtClean="0"/>
              <a:t>الى</a:t>
            </a:r>
            <a:r>
              <a:rPr lang="ar-DZ" dirty="0" smtClean="0"/>
              <a:t> المعلومات: استخدام قواعد البيانات، مكتبات، محركات البحث، أو مصادر بشرية.</a:t>
            </a:r>
          </a:p>
          <a:p>
            <a:pPr algn="r" rtl="1"/>
            <a:r>
              <a:rPr lang="ar-DZ" dirty="0" smtClean="0"/>
              <a:t>استخدام المعلومات: توظيفها لحل المشكلة أو </a:t>
            </a:r>
            <a:r>
              <a:rPr lang="ar-DZ" dirty="0" err="1" smtClean="0"/>
              <a:t>الاجابة</a:t>
            </a:r>
            <a:r>
              <a:rPr lang="ar-DZ" dirty="0" smtClean="0"/>
              <a:t> على السؤال أو بناء المعرفة.</a:t>
            </a:r>
          </a:p>
          <a:p>
            <a:pPr algn="r" rtl="1"/>
            <a:r>
              <a:rPr lang="ar-DZ" dirty="0" smtClean="0"/>
              <a:t>أخلاقيات المعلومات: احترام حقوق النشر، الإشارة للمصادر، وتجنب السرقة العلمية.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التسلسل الزمني لمراحل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تحديد الحاجة المعلوماتية</a:t>
            </a:r>
          </a:p>
          <a:p>
            <a:pPr algn="r" rtl="1"/>
            <a:r>
              <a:rPr lang="ar-DZ" dirty="0" smtClean="0"/>
              <a:t>تحليل الموضوع وصياغة الكلمات </a:t>
            </a:r>
            <a:r>
              <a:rPr lang="ar-DZ" dirty="0" err="1" smtClean="0"/>
              <a:t>المفتاحية</a:t>
            </a:r>
            <a:endParaRPr lang="ar-DZ" dirty="0" smtClean="0"/>
          </a:p>
          <a:p>
            <a:pPr algn="r" rtl="1"/>
            <a:r>
              <a:rPr lang="ar-DZ" dirty="0" smtClean="0"/>
              <a:t>اختيار مصادر المعلومات المناسبة</a:t>
            </a:r>
          </a:p>
          <a:p>
            <a:pPr algn="r" rtl="1"/>
            <a:r>
              <a:rPr lang="ar-DZ" dirty="0" smtClean="0"/>
              <a:t>تنفيذ البحث في (قواعد البيانات، الفهارس، الانترنت)</a:t>
            </a:r>
          </a:p>
          <a:p>
            <a:pPr algn="r" rtl="1"/>
            <a:r>
              <a:rPr lang="ar-DZ" dirty="0" smtClean="0"/>
              <a:t>تقييم النتائج واختيار الأنسب</a:t>
            </a:r>
          </a:p>
          <a:p>
            <a:pPr algn="r" rtl="1"/>
            <a:r>
              <a:rPr lang="ar-DZ" dirty="0" smtClean="0"/>
              <a:t>تنظيم المعلومات وتوثيقها</a:t>
            </a:r>
          </a:p>
          <a:p>
            <a:pPr algn="r" rtl="1"/>
            <a:r>
              <a:rPr lang="ar-DZ" dirty="0" smtClean="0"/>
              <a:t>استخدام المعلومات في السياق العلمي أو العملي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الهدف من البحث عن المعلومات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 smtClean="0"/>
              <a:t>هو الوصول </a:t>
            </a:r>
            <a:r>
              <a:rPr lang="ar-DZ" dirty="0" err="1" smtClean="0"/>
              <a:t>الى</a:t>
            </a:r>
            <a:r>
              <a:rPr lang="ar-DZ" dirty="0" smtClean="0"/>
              <a:t> بيانات ومعارف دقيقة </a:t>
            </a:r>
            <a:r>
              <a:rPr lang="ar-DZ" dirty="0" err="1" smtClean="0"/>
              <a:t>وموثوقة</a:t>
            </a:r>
            <a:r>
              <a:rPr lang="ar-DZ" dirty="0" smtClean="0"/>
              <a:t> تساعد على: </a:t>
            </a:r>
          </a:p>
          <a:p>
            <a:pPr algn="r" rtl="1"/>
            <a:r>
              <a:rPr lang="ar-DZ" dirty="0" smtClean="0"/>
              <a:t>1-حل مشكلة معينة أو </a:t>
            </a:r>
            <a:r>
              <a:rPr lang="ar-DZ" dirty="0" err="1" smtClean="0"/>
              <a:t>الاجابة</a:t>
            </a:r>
            <a:r>
              <a:rPr lang="ar-DZ" dirty="0" smtClean="0"/>
              <a:t> عن سؤال.</a:t>
            </a:r>
          </a:p>
          <a:p>
            <a:pPr algn="r" rtl="1"/>
            <a:r>
              <a:rPr lang="ar-DZ" dirty="0" smtClean="0"/>
              <a:t>2-دعم قرار أو موقف مهني ، أو أكاديمي، اجتماعي.</a:t>
            </a:r>
          </a:p>
          <a:p>
            <a:pPr algn="r" rtl="1"/>
            <a:r>
              <a:rPr lang="ar-DZ" dirty="0" smtClean="0"/>
              <a:t>تعزيز المعرفة الشخصية أو المهنية في مجال محدد</a:t>
            </a:r>
          </a:p>
          <a:p>
            <a:pPr algn="r" rtl="1"/>
            <a:r>
              <a:rPr lang="ar-DZ" dirty="0" smtClean="0"/>
              <a:t>4-انجاز بحث علمي أو أكاديمي قائم على أسس موضوعية.</a:t>
            </a:r>
          </a:p>
          <a:p>
            <a:pPr algn="r" rtl="1"/>
            <a:r>
              <a:rPr lang="ar-DZ" dirty="0" smtClean="0"/>
              <a:t>5- متابعة التطورات في ميدان معرفي أو تقني معين.</a:t>
            </a:r>
          </a:p>
          <a:p>
            <a:pPr algn="r" rtl="1"/>
            <a:r>
              <a:rPr lang="ar-DZ" dirty="0" smtClean="0"/>
              <a:t>6-تحقيق كفاءة معلوماتية من خلال التقييم والاختيار الفعال للمصادر.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البحث الوثائقي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يعتمد على مصادر مكتوبة أو مسجلة، وليس على التجربة أو الملاحظة المباشرة.</a:t>
            </a:r>
          </a:p>
          <a:p>
            <a:pPr algn="r" rtl="1"/>
            <a:r>
              <a:rPr lang="ar-DZ" dirty="0" smtClean="0"/>
              <a:t>يستخدم بكثرة في المراحل النظرية من البحث العلمي مثل مراجعة الأدبيات.</a:t>
            </a:r>
          </a:p>
          <a:p>
            <a:pPr algn="r" rtl="1"/>
            <a:r>
              <a:rPr lang="ar-DZ" dirty="0" smtClean="0"/>
              <a:t>يتطلب مهارات تحليل ، نقد، وتصنيف المعلومات من مصادر متعددة.</a:t>
            </a:r>
          </a:p>
          <a:p>
            <a:pPr algn="r" rtl="1"/>
            <a:r>
              <a:rPr lang="ar-DZ" dirty="0" smtClean="0"/>
              <a:t>يستخدم في كل التخصصات ، خاصة العلوم </a:t>
            </a:r>
            <a:r>
              <a:rPr lang="ar-DZ" dirty="0" err="1" smtClean="0"/>
              <a:t>الانسانية</a:t>
            </a:r>
            <a:r>
              <a:rPr lang="ar-DZ" dirty="0" smtClean="0"/>
              <a:t> والاجتماعية.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البحث الوثائقي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الهدف: جمع وتحليل المعلومات من الوثائق لدراسة موضوع معين أو دعم إشكالية بحثية.</a:t>
            </a:r>
          </a:p>
          <a:p>
            <a:pPr algn="r" rtl="1"/>
            <a:r>
              <a:rPr lang="ar-DZ" dirty="0" smtClean="0"/>
              <a:t>الوظيفة: توظيف الوثائق كمصادر معرفية لفهم أو شرح أو نقد موضوع ما.</a:t>
            </a:r>
          </a:p>
          <a:p>
            <a:pPr algn="r" rtl="1"/>
            <a:r>
              <a:rPr lang="ar-DZ" dirty="0" smtClean="0"/>
              <a:t>التركيز: على مضمون الوثائق، وتحليل محتواها لاستخلاص أفكار ونظريات.</a:t>
            </a:r>
          </a:p>
          <a:p>
            <a:pPr algn="r" rtl="1"/>
            <a:r>
              <a:rPr lang="ar-DZ" dirty="0" smtClean="0"/>
              <a:t>مثال: باحث في علوم </a:t>
            </a:r>
            <a:r>
              <a:rPr lang="ar-DZ" dirty="0" err="1" smtClean="0"/>
              <a:t>انسانية</a:t>
            </a:r>
            <a:r>
              <a:rPr lang="ar-DZ" dirty="0" smtClean="0"/>
              <a:t> يحلل المقالات في الدوريات لموضوع معين.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البحث </a:t>
            </a:r>
            <a:r>
              <a:rPr lang="ar-DZ" dirty="0" err="1" smtClean="0"/>
              <a:t>التوثيقي</a:t>
            </a:r>
            <a:r>
              <a:rPr lang="ar-DZ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الهدف: جمع وتصنيف وتنظيم الوثائق أو المعلومات بطريقة منهجية لتيسير الرجوع إليها لاحقا</a:t>
            </a:r>
          </a:p>
          <a:p>
            <a:pPr algn="r" rtl="1"/>
            <a:r>
              <a:rPr lang="ar-DZ" dirty="0" smtClean="0"/>
              <a:t>الوظيفة: حفظ المعلومات والبيانات وتوثيقها لاستخدامها كمرجع موثوق.</a:t>
            </a:r>
          </a:p>
          <a:p>
            <a:pPr algn="r" rtl="1"/>
            <a:r>
              <a:rPr lang="ar-DZ" dirty="0" smtClean="0"/>
              <a:t>التركيز: على تنظيم المصادر ، لا على تحليلها أو تفسيرها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الفرق بين البحث الوثائقي والبحث </a:t>
            </a:r>
            <a:r>
              <a:rPr lang="ar-DZ" dirty="0" err="1" smtClean="0"/>
              <a:t>التوثيقي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البحث الوثائقي يستخدم الوثائق كأداة لفهم وتحليل الموضوع.</a:t>
            </a:r>
          </a:p>
          <a:p>
            <a:pPr algn="r" rtl="1"/>
            <a:r>
              <a:rPr lang="ar-DZ" dirty="0" smtClean="0"/>
              <a:t>البحث </a:t>
            </a:r>
            <a:r>
              <a:rPr lang="ar-DZ" dirty="0" err="1" smtClean="0"/>
              <a:t>التوثيقي</a:t>
            </a:r>
            <a:r>
              <a:rPr lang="ar-DZ" dirty="0" smtClean="0"/>
              <a:t> يهدف </a:t>
            </a:r>
            <a:r>
              <a:rPr lang="ar-DZ" dirty="0" err="1" smtClean="0"/>
              <a:t>الى</a:t>
            </a:r>
            <a:r>
              <a:rPr lang="ar-DZ" dirty="0" smtClean="0"/>
              <a:t> حفظ وتنظيم المعلومات لاسترجاعها.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812</Words>
  <Application>Microsoft Office PowerPoint</Application>
  <PresentationFormat>Affichage à l'écran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البحث الوثائقي</vt:lpstr>
      <vt:lpstr>تعريف البحث عن المعلومات</vt:lpstr>
      <vt:lpstr>عناصر البحث عن المعلومات</vt:lpstr>
      <vt:lpstr>التسلسل الزمني لمراحل البحث عن المعلومات</vt:lpstr>
      <vt:lpstr>الهدف من البحث عن المعلومات</vt:lpstr>
      <vt:lpstr>البحث الوثائقي </vt:lpstr>
      <vt:lpstr>البحث الوثائقي</vt:lpstr>
      <vt:lpstr>البحث التوثيقي </vt:lpstr>
      <vt:lpstr>الفرق بين البحث الوثائقي والبحث التوثيقي</vt:lpstr>
      <vt:lpstr>تقنيات البحث عن المعلومات</vt:lpstr>
      <vt:lpstr>أدوات البحث عن المعلومات</vt:lpstr>
      <vt:lpstr>مراحل تطورها التاريخي: </vt:lpstr>
      <vt:lpstr>الأدوات البيبليوغرافية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البحث الوثائقي</dc:title>
  <dc:creator>nadjib</dc:creator>
  <cp:lastModifiedBy>nadjib</cp:lastModifiedBy>
  <cp:revision>20</cp:revision>
  <dcterms:created xsi:type="dcterms:W3CDTF">2025-05-07T11:48:32Z</dcterms:created>
  <dcterms:modified xsi:type="dcterms:W3CDTF">2025-05-07T14:54:58Z</dcterms:modified>
</cp:coreProperties>
</file>