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4" r:id="rId8"/>
    <p:sldId id="265" r:id="rId9"/>
    <p:sldId id="266" r:id="rId10"/>
    <p:sldId id="267" r:id="rId11"/>
    <p:sldId id="268"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2E85E769-25D3-4A3D-8091-73A7FA98AAD1}" type="datetimeFigureOut">
              <a:rPr lang="fr-FR" smtClean="0"/>
              <a:t>21/04/2026</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AED478E1-D54C-45AB-9394-250630270E91}"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E85E769-25D3-4A3D-8091-73A7FA98AAD1}" type="datetimeFigureOut">
              <a:rPr lang="fr-FR" smtClean="0"/>
              <a:t>21/04/2026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D478E1-D54C-45AB-9394-250630270E9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E85E769-25D3-4A3D-8091-73A7FA98AAD1}" type="datetimeFigureOut">
              <a:rPr lang="fr-FR" smtClean="0"/>
              <a:t>21/04/2026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D478E1-D54C-45AB-9394-250630270E9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2E85E769-25D3-4A3D-8091-73A7FA98AAD1}" type="datetimeFigureOut">
              <a:rPr lang="fr-FR" smtClean="0"/>
              <a:t>21/04/2026</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AED478E1-D54C-45AB-9394-250630270E9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2E85E769-25D3-4A3D-8091-73A7FA98AAD1}" type="datetimeFigureOut">
              <a:rPr lang="fr-FR" smtClean="0"/>
              <a:t>21/04/2026</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AED478E1-D54C-45AB-9394-250630270E91}" type="slidenum">
              <a:rPr lang="fr-FR" smtClean="0"/>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2E85E769-25D3-4A3D-8091-73A7FA98AAD1}" type="datetimeFigureOut">
              <a:rPr lang="fr-FR" smtClean="0"/>
              <a:t>21/04/2026</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AED478E1-D54C-45AB-9394-250630270E9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2E85E769-25D3-4A3D-8091-73A7FA98AAD1}" type="datetimeFigureOut">
              <a:rPr lang="fr-FR" smtClean="0"/>
              <a:t>21/04/2026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AED478E1-D54C-45AB-9394-250630270E91}" type="slidenum">
              <a:rPr lang="fr-FR" smtClean="0"/>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2E85E769-25D3-4A3D-8091-73A7FA98AAD1}" type="datetimeFigureOut">
              <a:rPr lang="fr-FR" smtClean="0"/>
              <a:t>21/04/2026</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D478E1-D54C-45AB-9394-250630270E9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2E85E769-25D3-4A3D-8091-73A7FA98AAD1}" type="datetimeFigureOut">
              <a:rPr lang="fr-FR" smtClean="0"/>
              <a:t>21/04/2026</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D478E1-D54C-45AB-9394-250630270E9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2E85E769-25D3-4A3D-8091-73A7FA98AAD1}" type="datetimeFigureOut">
              <a:rPr lang="fr-FR" smtClean="0"/>
              <a:t>21/04/2026</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D478E1-D54C-45AB-9394-250630270E91}"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2E85E769-25D3-4A3D-8091-73A7FA98AAD1}" type="datetimeFigureOut">
              <a:rPr lang="fr-FR" smtClean="0"/>
              <a:t>21/04/2026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AED478E1-D54C-45AB-9394-250630270E91}" type="slidenum">
              <a:rPr lang="fr-FR" smtClean="0"/>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E85E769-25D3-4A3D-8091-73A7FA98AAD1}" type="datetimeFigureOut">
              <a:rPr lang="fr-FR" smtClean="0"/>
              <a:t>21/04/2026</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ED478E1-D54C-45AB-9394-250630270E91}" type="slidenum">
              <a:rPr lang="fr-FR" smtClean="0"/>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GB" b="1" smtClean="0"/>
              <a:t>artificial </a:t>
            </a:r>
            <a:r>
              <a:rPr lang="en-GB" b="1" dirty="0" smtClean="0"/>
              <a:t>intelligence</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dirty="0"/>
              <a:t>Inference</a:t>
            </a:r>
            <a:endParaRPr lang="fr-FR" dirty="0"/>
          </a:p>
        </p:txBody>
      </p:sp>
      <p:sp>
        <p:nvSpPr>
          <p:cNvPr id="3" name="Espace réservé du contenu 2"/>
          <p:cNvSpPr>
            <a:spLocks noGrp="1"/>
          </p:cNvSpPr>
          <p:nvPr>
            <p:ph idx="1"/>
          </p:nvPr>
        </p:nvSpPr>
        <p:spPr/>
        <p:txBody>
          <a:bodyPr>
            <a:normAutofit fontScale="77500" lnSpcReduction="20000"/>
          </a:bodyPr>
          <a:lstStyle/>
          <a:p>
            <a:pPr lvl="0"/>
            <a:r>
              <a:rPr lang="en-GB" b="1" dirty="0"/>
              <a:t>You give a prompt:</a:t>
            </a:r>
            <a:r>
              <a:rPr lang="en-GB" dirty="0"/>
              <a:t> "Explain quantum physics simply."</a:t>
            </a:r>
            <a:endParaRPr lang="fr-FR" dirty="0"/>
          </a:p>
          <a:p>
            <a:pPr lvl="0"/>
            <a:r>
              <a:rPr lang="en-GB" b="1" dirty="0"/>
              <a:t>Processing:</a:t>
            </a:r>
            <a:r>
              <a:rPr lang="en-GB" dirty="0"/>
              <a:t> Your prompt is converted into numbers and fed into the trained model. The model doesn't "understand" quantum physics. It has learned the </a:t>
            </a:r>
            <a:r>
              <a:rPr lang="en-GB" i="1" dirty="0"/>
              <a:t>statistical pattern</a:t>
            </a:r>
            <a:r>
              <a:rPr lang="en-GB" dirty="0"/>
              <a:t> of how words like "explain," "quantum," and "physics" relate to words like "simply," "atoms," and "energy" in all the text it read during training.</a:t>
            </a:r>
            <a:endParaRPr lang="fr-FR" dirty="0"/>
          </a:p>
          <a:p>
            <a:pPr lvl="0"/>
            <a:r>
              <a:rPr lang="en-GB" b="1" dirty="0"/>
              <a:t>Generation:</a:t>
            </a:r>
            <a:r>
              <a:rPr lang="en-GB" dirty="0"/>
              <a:t> The model predicts the most likely first word of the answer. Then, it takes that word and your original prompt to predict the next word. Then the next. And the next. It builds the response word by word, like a very advanced auto-complete system.</a:t>
            </a:r>
            <a:endParaRPr lang="fr-FR" dirty="0"/>
          </a:p>
          <a:p>
            <a:pPr lvl="0"/>
            <a:r>
              <a:rPr lang="en-GB" b="1" dirty="0"/>
              <a:t>Output:</a:t>
            </a:r>
            <a:r>
              <a:rPr lang="en-GB" dirty="0"/>
              <a:t> You get a coherent-sounding paragraph.</a:t>
            </a:r>
            <a:endParaRPr lang="fr-FR" dirty="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dirty="0"/>
              <a:t>Feedback</a:t>
            </a:r>
            <a:endParaRPr lang="fr-FR" dirty="0"/>
          </a:p>
        </p:txBody>
      </p:sp>
      <p:sp>
        <p:nvSpPr>
          <p:cNvPr id="3" name="Espace réservé du contenu 2"/>
          <p:cNvSpPr>
            <a:spLocks noGrp="1"/>
          </p:cNvSpPr>
          <p:nvPr>
            <p:ph idx="1"/>
          </p:nvPr>
        </p:nvSpPr>
        <p:spPr/>
        <p:txBody>
          <a:bodyPr>
            <a:normAutofit fontScale="77500" lnSpcReduction="20000"/>
          </a:bodyPr>
          <a:lstStyle/>
          <a:p>
            <a:pPr lvl="0"/>
            <a:r>
              <a:rPr lang="en-GB" b="1" dirty="0"/>
              <a:t>Explicit </a:t>
            </a:r>
            <a:r>
              <a:rPr lang="en-GB" b="1" dirty="0" smtClean="0"/>
              <a:t>feedback</a:t>
            </a:r>
            <a:r>
              <a:rPr lang="en-GB" b="1" dirty="0"/>
              <a:t>:</a:t>
            </a:r>
            <a:r>
              <a:rPr lang="en-GB" dirty="0"/>
              <a:t> You might click "thumbs up/down" on a response. This data is collected to refine future versions of the model.</a:t>
            </a:r>
            <a:endParaRPr lang="fr-FR" dirty="0"/>
          </a:p>
          <a:p>
            <a:pPr lvl="0"/>
            <a:r>
              <a:rPr lang="en-GB" b="1" dirty="0"/>
              <a:t>Implicit </a:t>
            </a:r>
            <a:r>
              <a:rPr lang="en-GB" b="1" dirty="0" smtClean="0"/>
              <a:t>feedback</a:t>
            </a:r>
            <a:r>
              <a:rPr lang="en-GB" b="1" dirty="0"/>
              <a:t>:</a:t>
            </a:r>
            <a:r>
              <a:rPr lang="en-GB" dirty="0"/>
              <a:t> Netflix sees you watched a whole sci-fi movie but turned off a romantic comedy after 5 minutes. </a:t>
            </a:r>
            <a:r>
              <a:rPr lang="fr-FR" dirty="0" err="1"/>
              <a:t>That's</a:t>
            </a:r>
            <a:r>
              <a:rPr lang="fr-FR" dirty="0"/>
              <a:t> feedback. The </a:t>
            </a:r>
            <a:r>
              <a:rPr lang="fr-FR" dirty="0" err="1"/>
              <a:t>recommendation</a:t>
            </a:r>
            <a:r>
              <a:rPr lang="fr-FR" dirty="0"/>
              <a:t> </a:t>
            </a:r>
            <a:r>
              <a:rPr lang="fr-FR" dirty="0" err="1"/>
              <a:t>algorithm</a:t>
            </a:r>
            <a:r>
              <a:rPr lang="fr-FR" dirty="0"/>
              <a:t> </a:t>
            </a:r>
            <a:r>
              <a:rPr lang="fr-FR" dirty="0" err="1"/>
              <a:t>adjusts</a:t>
            </a:r>
            <a:r>
              <a:rPr lang="fr-FR" dirty="0"/>
              <a:t>.</a:t>
            </a:r>
          </a:p>
          <a:p>
            <a:pPr lvl="0"/>
            <a:r>
              <a:rPr lang="en-GB" b="1" dirty="0" smtClean="0"/>
              <a:t>Fine-tuning </a:t>
            </a:r>
            <a:r>
              <a:rPr lang="en-GB" b="1" dirty="0"/>
              <a:t>&amp; RLHF (Reinforcement Learning from Human Feedback):</a:t>
            </a:r>
            <a:r>
              <a:rPr lang="en-GB" dirty="0"/>
              <a:t> This was crucial for making </a:t>
            </a:r>
            <a:r>
              <a:rPr lang="en-GB" dirty="0" err="1"/>
              <a:t>ChatGPT</a:t>
            </a:r>
            <a:r>
              <a:rPr lang="en-GB" dirty="0"/>
              <a:t> helpful and harmless. Human </a:t>
            </a:r>
            <a:r>
              <a:rPr lang="en-GB" dirty="0" err="1"/>
              <a:t>raters</a:t>
            </a:r>
            <a:r>
              <a:rPr lang="en-GB" dirty="0"/>
              <a:t> scored thousands of model outputs ("good answer," "bad answer," "unsafe answer"). This feedback was used to further train a "reward model," which then fine-tuned the main AI to prefer generating answers that humans would rate highly.</a:t>
            </a:r>
            <a:endParaRPr lang="fr-FR" dirty="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 </a:t>
            </a:r>
            <a:endParaRPr lang="fr-FR" dirty="0"/>
          </a:p>
        </p:txBody>
      </p:sp>
      <p:sp>
        <p:nvSpPr>
          <p:cNvPr id="3" name="Espace réservé du contenu 2"/>
          <p:cNvSpPr>
            <a:spLocks noGrp="1"/>
          </p:cNvSpPr>
          <p:nvPr>
            <p:ph idx="1"/>
          </p:nvPr>
        </p:nvSpPr>
        <p:spPr/>
        <p:txBody>
          <a:bodyPr/>
          <a:lstStyle/>
          <a:p>
            <a:r>
              <a:rPr lang="en-GB" dirty="0"/>
              <a:t>The idea of artificial intelligence is not a product of the digital age. Its true origins lie in ancient dreams of creating life from lifeless matter</a:t>
            </a:r>
            <a:r>
              <a:rPr lang="en-GB" dirty="0" smtClean="0"/>
              <a:t>.</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Begings</a:t>
            </a:r>
            <a:r>
              <a:rPr lang="fr-FR" dirty="0" smtClean="0"/>
              <a:t> </a:t>
            </a:r>
            <a:endParaRPr lang="fr-FR" dirty="0"/>
          </a:p>
        </p:txBody>
      </p:sp>
      <p:sp>
        <p:nvSpPr>
          <p:cNvPr id="3" name="Espace réservé du contenu 2"/>
          <p:cNvSpPr>
            <a:spLocks noGrp="1"/>
          </p:cNvSpPr>
          <p:nvPr>
            <p:ph idx="1"/>
          </p:nvPr>
        </p:nvSpPr>
        <p:spPr/>
        <p:txBody>
          <a:bodyPr>
            <a:normAutofit fontScale="92500" lnSpcReduction="20000"/>
          </a:bodyPr>
          <a:lstStyle/>
          <a:p>
            <a:r>
              <a:rPr lang="en-US" dirty="0" smtClean="0"/>
              <a:t>Following the Second World War and the invention of programmable computers, AI began to take off. Artificial intelligence, a term coined by John McCarthy, was established as a scientific discipline at the Dartmouth Conference in 1956. It has experienced periods of enthusiasm, particularly in the 1980s with the rise of expert systems, but also two periods of disillusionment and a freeze on funding known as the ‘AI winters’ (from 1974 to 1980, and from 1987 to 1993)[1].Translated with DeepL.com (free version)</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F</a:t>
            </a:r>
            <a:r>
              <a:rPr lang="en-US" dirty="0" err="1" smtClean="0"/>
              <a:t>ounding</a:t>
            </a:r>
            <a:r>
              <a:rPr lang="en-US" dirty="0" smtClean="0"/>
              <a:t> fathers (1936–1956)</a:t>
            </a:r>
            <a:br>
              <a:rPr lang="en-US" dirty="0" smtClean="0"/>
            </a:br>
            <a:endParaRPr lang="fr-FR" dirty="0"/>
          </a:p>
        </p:txBody>
      </p:sp>
      <p:sp>
        <p:nvSpPr>
          <p:cNvPr id="3" name="Espace réservé du contenu 2"/>
          <p:cNvSpPr>
            <a:spLocks noGrp="1"/>
          </p:cNvSpPr>
          <p:nvPr>
            <p:ph idx="1"/>
          </p:nvPr>
        </p:nvSpPr>
        <p:spPr/>
        <p:txBody>
          <a:bodyPr>
            <a:normAutofit fontScale="85000" lnSpcReduction="20000"/>
          </a:bodyPr>
          <a:lstStyle/>
          <a:p>
            <a:pPr>
              <a:buNone/>
            </a:pPr>
            <a:r>
              <a:rPr lang="en-US" dirty="0" smtClean="0"/>
              <a:t>           1936–1956 </a:t>
            </a:r>
            <a:r>
              <a:rPr lang="en-US" dirty="0" smtClean="0"/>
              <a:t>This was the period of theoretical development.</a:t>
            </a:r>
          </a:p>
          <a:p>
            <a:pPr>
              <a:buNone/>
            </a:pPr>
            <a:r>
              <a:rPr lang="en-US" dirty="0" smtClean="0"/>
              <a:t> - Alan Turing (1936) : Concept the </a:t>
            </a:r>
            <a:r>
              <a:rPr lang="en-US" i="1" dirty="0" smtClean="0"/>
              <a:t>Turing machine </a:t>
            </a:r>
            <a:r>
              <a:rPr lang="en-US" dirty="0" smtClean="0"/>
              <a:t>(an abstract model of computation). In 1950, he posed the question </a:t>
            </a:r>
            <a:r>
              <a:rPr lang="en-US" i="1" dirty="0" smtClean="0"/>
              <a:t>Can machines think? </a:t>
            </a:r>
            <a:r>
              <a:rPr lang="en-US" dirty="0" smtClean="0"/>
              <a:t>and invented </a:t>
            </a:r>
            <a:r>
              <a:rPr lang="en-US" i="1" dirty="0" smtClean="0"/>
              <a:t>the Turing test</a:t>
            </a:r>
            <a:r>
              <a:rPr lang="en-US" dirty="0" smtClean="0"/>
              <a:t>.</a:t>
            </a:r>
          </a:p>
          <a:p>
            <a:pPr>
              <a:buNone/>
            </a:pPr>
            <a:r>
              <a:rPr lang="en-US" dirty="0" smtClean="0"/>
              <a:t>- Norbert Wiener (1948) : He talk about the Cybernetics</a:t>
            </a:r>
          </a:p>
          <a:p>
            <a:pPr>
              <a:buFontTx/>
              <a:buChar char="-"/>
            </a:pPr>
            <a:r>
              <a:rPr lang="en-US" dirty="0" smtClean="0"/>
              <a:t>McCulloch &amp; Pitts (1943) : He create the First mathematical model of </a:t>
            </a:r>
            <a:r>
              <a:rPr lang="en-US" i="1" dirty="0" smtClean="0"/>
              <a:t>an artificial neuron</a:t>
            </a:r>
            <a:r>
              <a:rPr lang="en-US" dirty="0" smtClean="0"/>
              <a:t>.</a:t>
            </a:r>
          </a:p>
          <a:p>
            <a:pPr>
              <a:buFontTx/>
              <a:buChar char="-"/>
            </a:pPr>
            <a:r>
              <a:rPr lang="en-US" dirty="0" smtClean="0"/>
              <a:t>John von Neumann: he worked on a stored-</a:t>
            </a:r>
            <a:r>
              <a:rPr lang="en-US" dirty="0" err="1" smtClean="0"/>
              <a:t>programme</a:t>
            </a:r>
            <a:r>
              <a:rPr lang="en-US" dirty="0" smtClean="0"/>
              <a:t> computer architecture (essential for executing AI algorithms).</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The official birth</a:t>
            </a:r>
            <a:endParaRPr lang="fr-FR" dirty="0"/>
          </a:p>
        </p:txBody>
      </p:sp>
      <p:sp>
        <p:nvSpPr>
          <p:cNvPr id="3" name="Espace réservé du contenu 2"/>
          <p:cNvSpPr>
            <a:spLocks noGrp="1"/>
          </p:cNvSpPr>
          <p:nvPr>
            <p:ph idx="1"/>
          </p:nvPr>
        </p:nvSpPr>
        <p:spPr/>
        <p:txBody>
          <a:bodyPr>
            <a:normAutofit/>
          </a:bodyPr>
          <a:lstStyle/>
          <a:p>
            <a:r>
              <a:rPr lang="en-US" dirty="0" smtClean="0"/>
              <a:t>– Dartmouth conference (1956) marked the birth of the field. This conference was the first time, the term </a:t>
            </a:r>
            <a:r>
              <a:rPr lang="en-US" i="1" dirty="0" smtClean="0"/>
              <a:t>Artificial Intelligence </a:t>
            </a:r>
            <a:r>
              <a:rPr lang="en-US" dirty="0" smtClean="0"/>
              <a:t>was </a:t>
            </a:r>
            <a:r>
              <a:rPr lang="en-US" dirty="0" err="1" smtClean="0"/>
              <a:t>adopted.It</a:t>
            </a:r>
            <a:r>
              <a:rPr lang="en-US" dirty="0" smtClean="0"/>
              <a:t> was about: “to enable a machine to use language, form abstractions and concepts, solve problems…”</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err="1"/>
              <a:t>What</a:t>
            </a:r>
            <a:r>
              <a:rPr lang="fr-FR" b="1" dirty="0"/>
              <a:t> </a:t>
            </a:r>
            <a:r>
              <a:rPr lang="fr-FR" b="1" dirty="0" err="1"/>
              <a:t>is</a:t>
            </a:r>
            <a:r>
              <a:rPr lang="fr-FR" b="1" dirty="0"/>
              <a:t> AI?</a:t>
            </a:r>
            <a:br>
              <a:rPr lang="fr-FR" b="1" dirty="0"/>
            </a:br>
            <a:endParaRPr lang="fr-FR" dirty="0"/>
          </a:p>
        </p:txBody>
      </p:sp>
      <p:sp>
        <p:nvSpPr>
          <p:cNvPr id="3" name="Espace réservé du contenu 2"/>
          <p:cNvSpPr>
            <a:spLocks noGrp="1"/>
          </p:cNvSpPr>
          <p:nvPr>
            <p:ph idx="1"/>
          </p:nvPr>
        </p:nvSpPr>
        <p:spPr>
          <a:xfrm>
            <a:off x="457200" y="1600200"/>
            <a:ext cx="8229600" cy="5043510"/>
          </a:xfrm>
        </p:spPr>
        <p:txBody>
          <a:bodyPr>
            <a:normAutofit fontScale="92500" lnSpcReduction="20000"/>
          </a:bodyPr>
          <a:lstStyle/>
          <a:p>
            <a:r>
              <a:rPr lang="en-US" dirty="0"/>
              <a:t>Artificial Intelligence (AI) is a branch of computer science concerned with building systems (machines, software, or robots) that can perform tasks which normally require human intelligence. These tasks include:</a:t>
            </a:r>
          </a:p>
          <a:p>
            <a:r>
              <a:rPr lang="en-US" dirty="0" smtClean="0"/>
              <a:t>Learning, Reasoning, Problem-solving, Perception </a:t>
            </a:r>
            <a:r>
              <a:rPr lang="en-US" dirty="0"/>
              <a:t>(understanding sensory input like images or </a:t>
            </a:r>
            <a:r>
              <a:rPr lang="en-US" dirty="0" smtClean="0"/>
              <a:t>sound), Language </a:t>
            </a:r>
            <a:r>
              <a:rPr lang="en-US" dirty="0" err="1" smtClean="0"/>
              <a:t>understanding,Decision</a:t>
            </a:r>
            <a:r>
              <a:rPr lang="en-US" dirty="0" smtClean="0"/>
              <a:t>-making.</a:t>
            </a:r>
          </a:p>
          <a:p>
            <a:r>
              <a:rPr lang="en-US" dirty="0"/>
              <a:t>AI is the study of agents that perceive their environment and take actions to maximize their chance of achieving a goal</a:t>
            </a:r>
            <a:r>
              <a:rPr lang="en-US" b="1" dirty="0"/>
              <a:t>.</a:t>
            </a:r>
            <a:endParaRPr lang="en-US" dirty="0" smtClean="0"/>
          </a:p>
          <a:p>
            <a:endParaRPr lang="en-US"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Main </a:t>
            </a:r>
            <a:r>
              <a:rPr lang="fr-FR" b="1" dirty="0" err="1" smtClean="0"/>
              <a:t>categories</a:t>
            </a:r>
            <a:r>
              <a:rPr lang="fr-FR" b="1" dirty="0" smtClean="0"/>
              <a:t> of AI</a:t>
            </a:r>
            <a:br>
              <a:rPr lang="fr-FR" b="1" dirty="0" smtClean="0"/>
            </a:br>
            <a:r>
              <a:rPr lang="en-US" dirty="0" smtClean="0"/>
              <a:t> AI is divided into two major categories </a:t>
            </a:r>
            <a:r>
              <a:rPr lang="fr-FR" b="1" dirty="0" smtClean="0"/>
              <a:t/>
            </a:r>
            <a:br>
              <a:rPr lang="fr-FR" b="1" dirty="0" smtClean="0"/>
            </a:br>
            <a:endParaRPr lang="fr-FR" dirty="0"/>
          </a:p>
        </p:txBody>
      </p:sp>
      <p:sp>
        <p:nvSpPr>
          <p:cNvPr id="3" name="Espace réservé du texte 2"/>
          <p:cNvSpPr>
            <a:spLocks noGrp="1"/>
          </p:cNvSpPr>
          <p:nvPr>
            <p:ph type="body" idx="1"/>
          </p:nvPr>
        </p:nvSpPr>
        <p:spPr/>
        <p:txBody>
          <a:bodyPr/>
          <a:lstStyle/>
          <a:p>
            <a:r>
              <a:rPr lang="fr-FR" dirty="0" err="1"/>
              <a:t>Narrow</a:t>
            </a:r>
            <a:r>
              <a:rPr lang="fr-FR" dirty="0"/>
              <a:t> AI (</a:t>
            </a:r>
            <a:r>
              <a:rPr lang="fr-FR" dirty="0" err="1"/>
              <a:t>Weak</a:t>
            </a:r>
            <a:r>
              <a:rPr lang="fr-FR" dirty="0"/>
              <a:t> AI)</a:t>
            </a:r>
          </a:p>
        </p:txBody>
      </p:sp>
      <p:sp>
        <p:nvSpPr>
          <p:cNvPr id="5" name="Espace réservé du texte 4"/>
          <p:cNvSpPr>
            <a:spLocks noGrp="1"/>
          </p:cNvSpPr>
          <p:nvPr>
            <p:ph type="body" sz="half" idx="3"/>
          </p:nvPr>
        </p:nvSpPr>
        <p:spPr/>
        <p:txBody>
          <a:bodyPr/>
          <a:lstStyle/>
          <a:p>
            <a:r>
              <a:rPr lang="fr-FR" dirty="0"/>
              <a:t>General AI (</a:t>
            </a:r>
            <a:r>
              <a:rPr lang="fr-FR" dirty="0" err="1"/>
              <a:t>Strong</a:t>
            </a:r>
            <a:r>
              <a:rPr lang="fr-FR" dirty="0"/>
              <a:t> AI)</a:t>
            </a:r>
          </a:p>
        </p:txBody>
      </p:sp>
      <p:sp>
        <p:nvSpPr>
          <p:cNvPr id="4" name="Espace réservé du contenu 3"/>
          <p:cNvSpPr>
            <a:spLocks noGrp="1"/>
          </p:cNvSpPr>
          <p:nvPr>
            <p:ph sz="quarter" idx="2"/>
          </p:nvPr>
        </p:nvSpPr>
        <p:spPr/>
        <p:txBody>
          <a:bodyPr/>
          <a:lstStyle/>
          <a:p>
            <a:r>
              <a:rPr lang="en-US" dirty="0"/>
              <a:t>One specific </a:t>
            </a:r>
            <a:r>
              <a:rPr lang="en-US" dirty="0" smtClean="0"/>
              <a:t>task or few tasks , </a:t>
            </a:r>
            <a:r>
              <a:rPr lang="en-US" dirty="0"/>
              <a:t>often better than </a:t>
            </a:r>
            <a:r>
              <a:rPr lang="en-US" dirty="0" smtClean="0"/>
              <a:t>humans</a:t>
            </a:r>
          </a:p>
          <a:p>
            <a:r>
              <a:rPr lang="fr-FR" dirty="0" err="1"/>
              <a:t>it</a:t>
            </a:r>
            <a:r>
              <a:rPr lang="fr-FR" dirty="0"/>
              <a:t> </a:t>
            </a:r>
            <a:r>
              <a:rPr lang="fr-FR" dirty="0" err="1"/>
              <a:t>is</a:t>
            </a:r>
            <a:r>
              <a:rPr lang="fr-FR" dirty="0"/>
              <a:t> </a:t>
            </a:r>
            <a:r>
              <a:rPr lang="fr-FR" dirty="0" err="1"/>
              <a:t>everywhere</a:t>
            </a:r>
            <a:r>
              <a:rPr lang="fr-FR" dirty="0"/>
              <a:t> </a:t>
            </a:r>
            <a:r>
              <a:rPr lang="fr-FR" dirty="0" err="1" smtClean="0"/>
              <a:t>today</a:t>
            </a:r>
            <a:endParaRPr lang="fr-FR" dirty="0" smtClean="0"/>
          </a:p>
        </p:txBody>
      </p:sp>
      <p:sp>
        <p:nvSpPr>
          <p:cNvPr id="6" name="Espace réservé du contenu 5"/>
          <p:cNvSpPr>
            <a:spLocks noGrp="1"/>
          </p:cNvSpPr>
          <p:nvPr>
            <p:ph sz="quarter" idx="4"/>
          </p:nvPr>
        </p:nvSpPr>
        <p:spPr/>
        <p:txBody>
          <a:bodyPr/>
          <a:lstStyle/>
          <a:p>
            <a:r>
              <a:rPr lang="en-US" dirty="0"/>
              <a:t>Any intellectual task a </a:t>
            </a:r>
            <a:r>
              <a:rPr lang="en-US" dirty="0" smtClean="0"/>
              <a:t>human </a:t>
            </a:r>
            <a:r>
              <a:rPr lang="en-US" dirty="0"/>
              <a:t>can </a:t>
            </a:r>
            <a:r>
              <a:rPr lang="en-US" dirty="0" smtClean="0"/>
              <a:t>do</a:t>
            </a:r>
          </a:p>
          <a:p>
            <a:r>
              <a:rPr lang="fr-FR" dirty="0" err="1"/>
              <a:t>still</a:t>
            </a:r>
            <a:r>
              <a:rPr lang="fr-FR" dirty="0"/>
              <a:t> </a:t>
            </a:r>
            <a:r>
              <a:rPr lang="fr-FR" dirty="0" err="1"/>
              <a:t>theoretical</a:t>
            </a:r>
            <a:r>
              <a:rPr lang="fr-FR" dirty="0"/>
              <a:t> / science fiction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86058"/>
            <a:ext cx="8229600" cy="714380"/>
          </a:xfrm>
        </p:spPr>
        <p:txBody>
          <a:bodyPr>
            <a:normAutofit/>
          </a:bodyPr>
          <a:lstStyle/>
          <a:p>
            <a:r>
              <a:rPr lang="en-GB" b="1" dirty="0"/>
              <a:t>How </a:t>
            </a:r>
            <a:r>
              <a:rPr lang="en-GB" b="1" dirty="0" smtClean="0"/>
              <a:t>AI </a:t>
            </a:r>
            <a:r>
              <a:rPr lang="en-GB" b="1" dirty="0"/>
              <a:t>Tools Work</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Training - Building </a:t>
            </a:r>
            <a:r>
              <a:rPr lang="fr-FR" b="1" dirty="0" err="1" smtClean="0"/>
              <a:t>stape</a:t>
            </a:r>
            <a:endParaRPr lang="fr-FR" dirty="0"/>
          </a:p>
        </p:txBody>
      </p:sp>
      <p:sp>
        <p:nvSpPr>
          <p:cNvPr id="3" name="Espace réservé du contenu 2"/>
          <p:cNvSpPr>
            <a:spLocks noGrp="1"/>
          </p:cNvSpPr>
          <p:nvPr>
            <p:ph idx="1"/>
          </p:nvPr>
        </p:nvSpPr>
        <p:spPr/>
        <p:txBody>
          <a:bodyPr>
            <a:normAutofit fontScale="70000" lnSpcReduction="20000"/>
          </a:bodyPr>
          <a:lstStyle/>
          <a:p>
            <a:pPr lvl="0"/>
            <a:r>
              <a:rPr lang="en-GB" b="1" dirty="0"/>
              <a:t>Data:</a:t>
            </a:r>
            <a:r>
              <a:rPr lang="en-GB" dirty="0"/>
              <a:t> Engineers feed the AI an enormous, high-quality dataset. For a text tool (like </a:t>
            </a:r>
            <a:r>
              <a:rPr lang="en-GB" dirty="0" err="1"/>
              <a:t>ChatGPT</a:t>
            </a:r>
            <a:r>
              <a:rPr lang="en-GB" dirty="0"/>
              <a:t>), this could be billions of web pages, books, and articles. For an image tool (like </a:t>
            </a:r>
            <a:r>
              <a:rPr lang="en-GB" dirty="0" err="1"/>
              <a:t>Midjourney</a:t>
            </a:r>
            <a:r>
              <a:rPr lang="en-GB" dirty="0"/>
              <a:t>), it's millions of </a:t>
            </a:r>
            <a:r>
              <a:rPr lang="en-GB" dirty="0" err="1"/>
              <a:t>labeled</a:t>
            </a:r>
            <a:r>
              <a:rPr lang="en-GB" dirty="0"/>
              <a:t> images (e.g., a picture tagged "a golden retriever playing in the snow").</a:t>
            </a:r>
            <a:endParaRPr lang="fr-FR" dirty="0"/>
          </a:p>
          <a:p>
            <a:pPr lvl="0"/>
            <a:r>
              <a:rPr lang="en-GB" b="1" dirty="0"/>
              <a:t>Model (The Architecture):</a:t>
            </a:r>
            <a:r>
              <a:rPr lang="en-GB" dirty="0"/>
              <a:t> This is the mathematical "recipe" or structure. The most common one today is the </a:t>
            </a:r>
            <a:r>
              <a:rPr lang="en-GB" b="1" dirty="0"/>
              <a:t>Neural Network</a:t>
            </a:r>
            <a:r>
              <a:rPr lang="en-GB" dirty="0"/>
              <a:t> (inspired loosely by the human brain). It's a complex web of interconnected "neurons" (simple math functions) organized in layers.</a:t>
            </a:r>
            <a:endParaRPr lang="fr-FR" dirty="0"/>
          </a:p>
          <a:p>
            <a:pPr lvl="0"/>
            <a:r>
              <a:rPr lang="en-GB" b="1" dirty="0"/>
              <a:t>The Process:</a:t>
            </a:r>
            <a:r>
              <a:rPr lang="en-GB" dirty="0"/>
              <a:t> The AI looks at the data. For example, in a text model, it might be given the sentence "The cat sat on the ___" and try to predict the next word ("mat"). It guesses, checks the real answer, calculates how wrong it was (the </a:t>
            </a:r>
            <a:r>
              <a:rPr lang="en-GB" b="1" dirty="0"/>
              <a:t>loss</a:t>
            </a:r>
            <a:r>
              <a:rPr lang="en-GB" dirty="0"/>
              <a:t>), and then adjusts the connections between its millions or billions of "neurons" to make a better guess next time.</a:t>
            </a:r>
            <a:endParaRPr lang="fr-FR" dirty="0"/>
          </a:p>
          <a:p>
            <a:endParaRPr lang="fr-F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87</TotalTime>
  <Words>347</Words>
  <Application>Microsoft Office PowerPoint</Application>
  <PresentationFormat>Affichage à l'écran (4:3)</PresentationFormat>
  <Paragraphs>38</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Promenade</vt:lpstr>
      <vt:lpstr>artificial intelligence</vt:lpstr>
      <vt:lpstr>Introduction </vt:lpstr>
      <vt:lpstr>Begings </vt:lpstr>
      <vt:lpstr>Founding fathers (1936–1956) </vt:lpstr>
      <vt:lpstr>The official birth</vt:lpstr>
      <vt:lpstr>What is AI? </vt:lpstr>
      <vt:lpstr> Main categories of AI  AI is divided into two major categories  </vt:lpstr>
      <vt:lpstr>How AI Tools Work</vt:lpstr>
      <vt:lpstr>Training - Building stape</vt:lpstr>
      <vt:lpstr>Inference</vt:lpstr>
      <vt:lpstr>Feedback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Origins of artificial intelligence</dc:title>
  <dc:creator>ELITEBOOK</dc:creator>
  <cp:lastModifiedBy>ELITEBOOK</cp:lastModifiedBy>
  <cp:revision>10</cp:revision>
  <dcterms:created xsi:type="dcterms:W3CDTF">2026-04-21T19:00:44Z</dcterms:created>
  <dcterms:modified xsi:type="dcterms:W3CDTF">2026-04-21T20:27:52Z</dcterms:modified>
</cp:coreProperties>
</file>