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2" r:id="rId19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xmlns="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671EA8-6077-4966-968C-DE2B2F4A2837}" type="datetime1">
              <a:rPr lang="fr-FR" smtClean="0"/>
              <a:t>25/11/2023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83BC158-ACBB-42F6-A571-C17A0CB1BD2C}" type="datetime1">
              <a:rPr lang="fr-FR" noProof="0" smtClean="0"/>
              <a:t>25/11/2023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411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552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57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que 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e libre : Forme 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9" name="Forme libre : Forme 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CLIQUEZ POUR MODIFIER LE MASTER</a:t>
            </a:r>
          </a:p>
        </p:txBody>
      </p:sp>
      <p:sp>
        <p:nvSpPr>
          <p:cNvPr id="42" name="Espace réservé d’image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Présentation</a:t>
            </a:r>
            <a:br>
              <a:rPr lang="fr-FR" noProof="0" dirty="0"/>
            </a:br>
            <a:r>
              <a:rPr lang="fr-FR" noProof="0" dirty="0"/>
              <a:t>Titre</a:t>
            </a:r>
          </a:p>
        </p:txBody>
      </p:sp>
      <p:sp>
        <p:nvSpPr>
          <p:cNvPr id="45" name="Espace réservé du texte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MOIS</a:t>
            </a:r>
            <a:br>
              <a:rPr lang="fr-FR" noProof="0"/>
            </a:br>
            <a:r>
              <a:rPr lang="fr-F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sme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Merci!</a:t>
            </a:r>
          </a:p>
        </p:txBody>
      </p:sp>
      <p:grpSp>
        <p:nvGrpSpPr>
          <p:cNvPr id="23" name="Graphique 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0" name="Espace réservé d’image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que 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e libre : Forme 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9" name="Forme libre : Forme 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Présentation</a:t>
            </a:r>
            <a:br>
              <a:rPr lang="fr-FR" noProof="0"/>
            </a:br>
            <a:r>
              <a:rPr lang="fr-FR" noProof="0"/>
              <a:t>Titre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xmlns="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POUR LE STYLE DE SOUS-TITRE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que 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grpSp>
        <p:nvGrpSpPr>
          <p:cNvPr id="31" name="Graphisme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xmlns="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xmlns="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xmlns="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xmlns="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="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xmlns="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xmlns="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xmlns="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que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xmlns="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xmlns="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que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7" name="Espace réservé d’image 2">
            <a:extLst>
              <a:ext uri="{FF2B5EF4-FFF2-40B4-BE49-F238E27FC236}">
                <a16:creationId xmlns:a16="http://schemas.microsoft.com/office/drawing/2014/main" xmlns="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 6">
            <a:extLst>
              <a:ext uri="{FF2B5EF4-FFF2-40B4-BE49-F238E27FC236}">
                <a16:creationId xmlns:a16="http://schemas.microsoft.com/office/drawing/2014/main" xmlns="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que 9">
            <a:extLst>
              <a:ext uri="{FF2B5EF4-FFF2-40B4-BE49-F238E27FC236}">
                <a16:creationId xmlns:a16="http://schemas.microsoft.com/office/drawing/2014/main" xmlns="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grpSp>
        <p:nvGrpSpPr>
          <p:cNvPr id="31" name="Graphisme 16">
            <a:extLst>
              <a:ext uri="{FF2B5EF4-FFF2-40B4-BE49-F238E27FC236}">
                <a16:creationId xmlns:a16="http://schemas.microsoft.com/office/drawing/2014/main" xmlns="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que 23">
            <a:extLst>
              <a:ext uri="{FF2B5EF4-FFF2-40B4-BE49-F238E27FC236}">
                <a16:creationId xmlns:a16="http://schemas.microsoft.com/office/drawing/2014/main" xmlns="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Espace réservé d’image 15">
            <a:extLst>
              <a:ext uri="{FF2B5EF4-FFF2-40B4-BE49-F238E27FC236}">
                <a16:creationId xmlns:a16="http://schemas.microsoft.com/office/drawing/2014/main" xmlns="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xmlns="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xmlns="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que 2">
            <a:extLst>
              <a:ext uri="{FF2B5EF4-FFF2-40B4-BE49-F238E27FC236}">
                <a16:creationId xmlns:a16="http://schemas.microsoft.com/office/drawing/2014/main" xmlns="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xmlns="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26" name="Espace réservé du texte 24">
            <a:extLst>
              <a:ext uri="{FF2B5EF4-FFF2-40B4-BE49-F238E27FC236}">
                <a16:creationId xmlns:a16="http://schemas.microsoft.com/office/drawing/2014/main" xmlns="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xmlns="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34" name="Espace réservé du texte 24">
            <a:extLst>
              <a:ext uri="{FF2B5EF4-FFF2-40B4-BE49-F238E27FC236}">
                <a16:creationId xmlns:a16="http://schemas.microsoft.com/office/drawing/2014/main" xmlns="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xmlns="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3</a:t>
            </a:r>
          </a:p>
        </p:txBody>
      </p:sp>
      <p:sp>
        <p:nvSpPr>
          <p:cNvPr id="38" name="Espace réservé du texte 24">
            <a:extLst>
              <a:ext uri="{FF2B5EF4-FFF2-40B4-BE49-F238E27FC236}">
                <a16:creationId xmlns:a16="http://schemas.microsoft.com/office/drawing/2014/main" xmlns="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0" name="Espace réservé du texte 24">
            <a:extLst>
              <a:ext uri="{FF2B5EF4-FFF2-40B4-BE49-F238E27FC236}">
                <a16:creationId xmlns:a16="http://schemas.microsoft.com/office/drawing/2014/main" xmlns="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3" name="Espace réservé du texte 24">
            <a:extLst>
              <a:ext uri="{FF2B5EF4-FFF2-40B4-BE49-F238E27FC236}">
                <a16:creationId xmlns:a16="http://schemas.microsoft.com/office/drawing/2014/main" xmlns="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5" name="Espace réservé du texte 24">
            <a:extLst>
              <a:ext uri="{FF2B5EF4-FFF2-40B4-BE49-F238E27FC236}">
                <a16:creationId xmlns:a16="http://schemas.microsoft.com/office/drawing/2014/main" xmlns="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6" name="Espace réservé du texte 24">
            <a:extLst>
              <a:ext uri="{FF2B5EF4-FFF2-40B4-BE49-F238E27FC236}">
                <a16:creationId xmlns:a16="http://schemas.microsoft.com/office/drawing/2014/main" xmlns="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8" name="Espace réservé du texte 24">
            <a:extLst>
              <a:ext uri="{FF2B5EF4-FFF2-40B4-BE49-F238E27FC236}">
                <a16:creationId xmlns:a16="http://schemas.microsoft.com/office/drawing/2014/main" xmlns="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9" name="Espace réservé du texte 24">
            <a:extLst>
              <a:ext uri="{FF2B5EF4-FFF2-40B4-BE49-F238E27FC236}">
                <a16:creationId xmlns:a16="http://schemas.microsoft.com/office/drawing/2014/main" xmlns="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0" name="Espace réservé du texte 24">
            <a:extLst>
              <a:ext uri="{FF2B5EF4-FFF2-40B4-BE49-F238E27FC236}">
                <a16:creationId xmlns:a16="http://schemas.microsoft.com/office/drawing/2014/main" xmlns="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5" name="Espace réservé d’image 12">
            <a:extLst>
              <a:ext uri="{FF2B5EF4-FFF2-40B4-BE49-F238E27FC236}">
                <a16:creationId xmlns:a16="http://schemas.microsoft.com/office/drawing/2014/main" xmlns="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6" name="Espace réservé d’image 12">
            <a:extLst>
              <a:ext uri="{FF2B5EF4-FFF2-40B4-BE49-F238E27FC236}">
                <a16:creationId xmlns:a16="http://schemas.microsoft.com/office/drawing/2014/main" xmlns="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7" name="Espace réservé d’image 12">
            <a:extLst>
              <a:ext uri="{FF2B5EF4-FFF2-40B4-BE49-F238E27FC236}">
                <a16:creationId xmlns:a16="http://schemas.microsoft.com/office/drawing/2014/main" xmlns="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8" name="Espace réservé d’image 9">
            <a:extLst>
              <a:ext uri="{FF2B5EF4-FFF2-40B4-BE49-F238E27FC236}">
                <a16:creationId xmlns:a16="http://schemas.microsoft.com/office/drawing/2014/main" xmlns="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Comment utiliser ce modèle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sme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Graphique 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 1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grpSp>
        <p:nvGrpSpPr>
          <p:cNvPr id="19" name="Graphique 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2" name="Forme libre : Forme 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4" name="Espace réservé d’image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sme 16">
            <a:extLst>
              <a:ext uri="{FF2B5EF4-FFF2-40B4-BE49-F238E27FC236}">
                <a16:creationId xmlns:a16="http://schemas.microsoft.com/office/drawing/2014/main" xmlns="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xmlns="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JJ.MM.20XX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que 23">
              <a:extLst>
                <a:ext uri="{FF2B5EF4-FFF2-40B4-BE49-F238E27FC236}">
                  <a16:creationId xmlns:a16="http://schemas.microsoft.com/office/drawing/2014/main" xmlns="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2" name="Graphique 6">
              <a:extLst>
                <a:ext uri="{FF2B5EF4-FFF2-40B4-BE49-F238E27FC236}">
                  <a16:creationId xmlns:a16="http://schemas.microsoft.com/office/drawing/2014/main" xmlns="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xmlns="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 2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="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xmlns="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xmlns="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grpSp>
        <p:nvGrpSpPr>
          <p:cNvPr id="22" name="Graphisme 20">
            <a:extLst>
              <a:ext uri="{FF2B5EF4-FFF2-40B4-BE49-F238E27FC236}">
                <a16:creationId xmlns:a16="http://schemas.microsoft.com/office/drawing/2014/main" xmlns="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xmlns="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xmlns="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7" name="Espace réservé d’image 26">
            <a:extLst>
              <a:ext uri="{FF2B5EF4-FFF2-40B4-BE49-F238E27FC236}">
                <a16:creationId xmlns:a16="http://schemas.microsoft.com/office/drawing/2014/main" xmlns="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sme 16">
            <a:extLst>
              <a:ext uri="{FF2B5EF4-FFF2-40B4-BE49-F238E27FC236}">
                <a16:creationId xmlns:a16="http://schemas.microsoft.com/office/drawing/2014/main" xmlns="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xmlns="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Titre de la section 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Graphique 23">
            <a:extLst>
              <a:ext uri="{FF2B5EF4-FFF2-40B4-BE49-F238E27FC236}">
                <a16:creationId xmlns:a16="http://schemas.microsoft.com/office/drawing/2014/main" xmlns="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 6">
            <a:extLst>
              <a:ext uri="{FF2B5EF4-FFF2-40B4-BE49-F238E27FC236}">
                <a16:creationId xmlns:a16="http://schemas.microsoft.com/office/drawing/2014/main" xmlns="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Comparaison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xmlns="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Titre de la section 1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xmlns="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xmlns="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2" name="Forme libre : Forme 21">
            <a:extLst>
              <a:ext uri="{FF2B5EF4-FFF2-40B4-BE49-F238E27FC236}">
                <a16:creationId xmlns:a16="http://schemas.microsoft.com/office/drawing/2014/main" xmlns="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xmlns="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que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graphique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3" name="Espace réservé au graphique 21">
            <a:extLst>
              <a:ext uri="{FF2B5EF4-FFF2-40B4-BE49-F238E27FC236}">
                <a16:creationId xmlns:a16="http://schemas.microsoft.com/office/drawing/2014/main" xmlns="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graphique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xmlns="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xmlns="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xmlns="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que 23">
            <a:extLst>
              <a:ext uri="{FF2B5EF4-FFF2-40B4-BE49-F238E27FC236}">
                <a16:creationId xmlns:a16="http://schemas.microsoft.com/office/drawing/2014/main" xmlns="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xmlns="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tableau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xmlns="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5" name="Espace réservé du titre 14">
            <a:extLst>
              <a:ext uri="{FF2B5EF4-FFF2-40B4-BE49-F238E27FC236}">
                <a16:creationId xmlns:a16="http://schemas.microsoft.com/office/drawing/2014/main" xmlns="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tableau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xmlns="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xmlns="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sme 16">
            <a:extLst>
              <a:ext uri="{FF2B5EF4-FFF2-40B4-BE49-F238E27FC236}">
                <a16:creationId xmlns:a16="http://schemas.microsoft.com/office/drawing/2014/main" xmlns="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xmlns="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xmlns="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9" name="Graphique 4">
            <a:extLst>
              <a:ext uri="{FF2B5EF4-FFF2-40B4-BE49-F238E27FC236}">
                <a16:creationId xmlns:a16="http://schemas.microsoft.com/office/drawing/2014/main" xmlns="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xmlns="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xmlns="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’image 19">
            <a:extLst>
              <a:ext uri="{FF2B5EF4-FFF2-40B4-BE49-F238E27FC236}">
                <a16:creationId xmlns:a16="http://schemas.microsoft.com/office/drawing/2014/main" xmlns="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Titre 22">
            <a:extLst>
              <a:ext uri="{FF2B5EF4-FFF2-40B4-BE49-F238E27FC236}">
                <a16:creationId xmlns:a16="http://schemas.microsoft.com/office/drawing/2014/main" xmlns="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Grande Image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sme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3" name="Espace réservé à un média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média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fr-FR" noProof="0"/>
              <a:t> </a:t>
            </a: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>
            <a:extLst>
              <a:ext uri="{FF2B5EF4-FFF2-40B4-BE49-F238E27FC236}">
                <a16:creationId xmlns:a16="http://schemas.microsoft.com/office/drawing/2014/main" xmlns="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JJ.MM.20XX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’image 8" descr="Enfants à un bureau regardant un bloc-notes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fontScale="77500" lnSpcReduction="20000"/>
          </a:bodyPr>
          <a:lstStyle/>
          <a:p>
            <a:pPr rtl="0"/>
            <a:r>
              <a:rPr lang="fr-FR" dirty="0" smtClean="0"/>
              <a:t>MONTH</a:t>
            </a:r>
          </a:p>
          <a:p>
            <a:pPr rtl="0"/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November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December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fr-F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 1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10</a:t>
            </a:fld>
            <a:endParaRPr lang="fr-FR" noProof="0"/>
          </a:p>
        </p:txBody>
      </p:sp>
      <p:sp>
        <p:nvSpPr>
          <p:cNvPr id="6" name="Rectangle 5"/>
          <p:cNvSpPr/>
          <p:nvPr/>
        </p:nvSpPr>
        <p:spPr>
          <a:xfrm>
            <a:off x="6495033" y="3720852"/>
            <a:ext cx="2276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Suggestopedia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64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11</a:t>
            </a:fld>
            <a:endParaRPr lang="fr-FR" noProof="0"/>
          </a:p>
        </p:txBody>
      </p:sp>
      <p:sp>
        <p:nvSpPr>
          <p:cNvPr id="6" name="Rectangle 5"/>
          <p:cNvSpPr/>
          <p:nvPr/>
        </p:nvSpPr>
        <p:spPr>
          <a:xfrm>
            <a:off x="5477814" y="3785247"/>
            <a:ext cx="4685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601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12</a:t>
            </a:fld>
            <a:endParaRPr lang="fr-FR" noProof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484727" y="3823882"/>
            <a:ext cx="4446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Physical Response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336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13</a:t>
            </a:fld>
            <a:endParaRPr lang="fr-FR" noProof="0"/>
          </a:p>
        </p:txBody>
      </p:sp>
      <p:sp>
        <p:nvSpPr>
          <p:cNvPr id="6" name="Rectangle 5"/>
          <p:cNvSpPr/>
          <p:nvPr/>
        </p:nvSpPr>
        <p:spPr>
          <a:xfrm>
            <a:off x="6096000" y="3888278"/>
            <a:ext cx="3465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35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14</a:t>
            </a:fld>
            <a:endParaRPr lang="fr-FR" noProof="0"/>
          </a:p>
        </p:txBody>
      </p:sp>
      <p:sp>
        <p:nvSpPr>
          <p:cNvPr id="6" name="Rectangle 5"/>
          <p:cNvSpPr/>
          <p:nvPr/>
        </p:nvSpPr>
        <p:spPr>
          <a:xfrm>
            <a:off x="4894070" y="326671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teaching methods: theory of language, theory of learning, objectives, syllabus, learner roles, teacher roles, language skills, activities, error handling and materials.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54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pPr rtl="0"/>
              <a:t>15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shed light on the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Algerian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Espace réservé d’image 8" descr="Ensemble Outils de dessin et peinture">
            <a:extLst>
              <a:ext uri="{FF2B5EF4-FFF2-40B4-BE49-F238E27FC236}">
                <a16:creationId xmlns:a16="http://schemas.microsoft.com/office/drawing/2014/main" xmlns="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3"/>
          <a:srcRect l="205" r="205"/>
          <a:stretch/>
        </p:blipFill>
        <p:spPr/>
      </p:pic>
      <p:sp>
        <p:nvSpPr>
          <p:cNvPr id="5" name="Titre 4">
            <a:extLst>
              <a:ext uri="{FF2B5EF4-FFF2-40B4-BE49-F238E27FC236}">
                <a16:creationId xmlns:a16="http://schemas.microsoft.com/office/drawing/2014/main" xmlns="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history of language teaching.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Espace réservé d’image 24" descr="Enfant tenant un crayon pendant qu’il colorie">
            <a:extLst>
              <a:ext uri="{FF2B5EF4-FFF2-40B4-BE49-F238E27FC236}">
                <a16:creationId xmlns:a16="http://schemas.microsoft.com/office/drawing/2014/main" xmlns="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40" y="793217"/>
            <a:ext cx="8877760" cy="6064783"/>
          </a:xfr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3</a:t>
            </a:fld>
            <a:endParaRPr lang="fr-FR" noProof="0"/>
          </a:p>
        </p:txBody>
      </p:sp>
      <p:sp>
        <p:nvSpPr>
          <p:cNvPr id="7" name="Rectangle 6"/>
          <p:cNvSpPr/>
          <p:nvPr/>
        </p:nvSpPr>
        <p:spPr>
          <a:xfrm>
            <a:off x="5067743" y="342900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Constituents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language teaching methods: Basic concepts (method, approach, technique, procedure, methodology, design, principles).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32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4</a:t>
            </a:fld>
            <a:endParaRPr lang="fr-FR" noProof="0"/>
          </a:p>
        </p:txBody>
      </p:sp>
      <p:sp>
        <p:nvSpPr>
          <p:cNvPr id="6" name="Rectangle 5"/>
          <p:cNvSpPr/>
          <p:nvPr/>
        </p:nvSpPr>
        <p:spPr>
          <a:xfrm>
            <a:off x="3525169" y="3244334"/>
            <a:ext cx="699705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 </a:t>
            </a:r>
            <a:r>
              <a:rPr lang="en-US" sz="3600" dirty="0" smtClean="0"/>
              <a:t>                                  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language teaching methods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70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5</a:t>
            </a:fld>
            <a:endParaRPr lang="fr-FR" noProof="0"/>
          </a:p>
        </p:txBody>
      </p:sp>
      <p:sp>
        <p:nvSpPr>
          <p:cNvPr id="6" name="Rectangle 5"/>
          <p:cNvSpPr/>
          <p:nvPr/>
        </p:nvSpPr>
        <p:spPr>
          <a:xfrm>
            <a:off x="5067743" y="34290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Language-centered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Learner-centered methods.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Learning-centered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methods.</a:t>
            </a:r>
          </a:p>
        </p:txBody>
      </p:sp>
    </p:spTree>
    <p:extLst>
      <p:ext uri="{BB962C8B-B14F-4D97-AF65-F5344CB8AC3E}">
        <p14:creationId xmlns:p14="http://schemas.microsoft.com/office/powerpoint/2010/main" val="402921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6</a:t>
            </a:fld>
            <a:endParaRPr lang="fr-FR" noProof="0"/>
          </a:p>
        </p:txBody>
      </p:sp>
      <p:sp>
        <p:nvSpPr>
          <p:cNvPr id="6" name="Rectangle 5"/>
          <p:cNvSpPr/>
          <p:nvPr/>
        </p:nvSpPr>
        <p:spPr>
          <a:xfrm>
            <a:off x="2534169" y="3772367"/>
            <a:ext cx="8396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                      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in teaching English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7</a:t>
            </a:fld>
            <a:endParaRPr lang="fr-FR" noProof="0"/>
          </a:p>
        </p:txBody>
      </p:sp>
      <p:sp>
        <p:nvSpPr>
          <p:cNvPr id="6" name="Rectangle 5"/>
          <p:cNvSpPr/>
          <p:nvPr/>
        </p:nvSpPr>
        <p:spPr>
          <a:xfrm>
            <a:off x="5159375" y="3965551"/>
            <a:ext cx="5599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-Translation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430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8</a:t>
            </a:fld>
            <a:endParaRPr lang="fr-FR" noProof="0"/>
          </a:p>
        </p:txBody>
      </p:sp>
      <p:sp>
        <p:nvSpPr>
          <p:cNvPr id="6" name="Rectangle 5"/>
          <p:cNvSpPr/>
          <p:nvPr/>
        </p:nvSpPr>
        <p:spPr>
          <a:xfrm>
            <a:off x="6096000" y="3823884"/>
            <a:ext cx="4014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/>
              <a:t>Audiolingual</a:t>
            </a:r>
            <a:r>
              <a:rPr lang="fr-FR" sz="2800" dirty="0"/>
              <a:t> Method.</a:t>
            </a:r>
          </a:p>
        </p:txBody>
      </p:sp>
    </p:spTree>
    <p:extLst>
      <p:ext uri="{BB962C8B-B14F-4D97-AF65-F5344CB8AC3E}">
        <p14:creationId xmlns:p14="http://schemas.microsoft.com/office/powerpoint/2010/main" val="317210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9</a:t>
            </a:fld>
            <a:endParaRPr lang="fr-FR" noProof="0"/>
          </a:p>
        </p:txBody>
      </p:sp>
      <p:sp>
        <p:nvSpPr>
          <p:cNvPr id="6" name="Rectangle 5"/>
          <p:cNvSpPr/>
          <p:nvPr/>
        </p:nvSpPr>
        <p:spPr>
          <a:xfrm>
            <a:off x="6481119" y="3926914"/>
            <a:ext cx="2472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Silent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95616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86_TF66931380" id="{186CBF49-FD27-4B76-ABED-D6BE699447F5}" vid="{D4B73DB7-75AC-4CB7-8EED-7C0B2FA04DE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purl.org/dc/terms/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16c05727-aa75-4e4a-9b5f-8a80a1165891"/>
    <ds:schemaRef ds:uri="http://schemas.microsoft.com/office/infopath/2007/PartnerControls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pour école primaire</Template>
  <TotalTime>0</TotalTime>
  <Words>162</Words>
  <Application>Microsoft Office PowerPoint</Application>
  <PresentationFormat>Grand écran</PresentationFormat>
  <Paragraphs>39</Paragraphs>
  <Slides>15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Franklin Gothic Book</vt:lpstr>
      <vt:lpstr>Times New Roman</vt:lpstr>
      <vt:lpstr>Thème Office</vt:lpstr>
      <vt:lpstr>Teaching Methodology</vt:lpstr>
      <vt:lpstr>A brief history of language teaching.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2023-11-25T17:58:43Z</dcterms:created>
  <dcterms:modified xsi:type="dcterms:W3CDTF">2023-11-25T19:13:28Z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