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310" r:id="rId4"/>
    <p:sldId id="315" r:id="rId5"/>
    <p:sldId id="312" r:id="rId6"/>
    <p:sldId id="313" r:id="rId7"/>
    <p:sldId id="314" r:id="rId8"/>
    <p:sldId id="316" r:id="rId9"/>
    <p:sldId id="262" r:id="rId10"/>
    <p:sldId id="294" r:id="rId11"/>
    <p:sldId id="318" r:id="rId12"/>
    <p:sldId id="295" r:id="rId13"/>
    <p:sldId id="296" r:id="rId14"/>
    <p:sldId id="297" r:id="rId15"/>
    <p:sldId id="264" r:id="rId16"/>
    <p:sldId id="265" r:id="rId17"/>
    <p:sldId id="321" r:id="rId18"/>
    <p:sldId id="299" r:id="rId19"/>
    <p:sldId id="304" r:id="rId20"/>
    <p:sldId id="303" r:id="rId21"/>
    <p:sldId id="301" r:id="rId22"/>
    <p:sldId id="302" r:id="rId23"/>
    <p:sldId id="308" r:id="rId24"/>
    <p:sldId id="278" r:id="rId25"/>
    <p:sldId id="280" r:id="rId26"/>
    <p:sldId id="260"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7" d="100"/>
          <a:sy n="87" d="100"/>
        </p:scale>
        <p:origin x="69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314869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0941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276459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34653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27543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23286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4123844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527821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93772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12569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93327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98411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208697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267557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5666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77086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81465A6-3A00-4C8F-AFD4-D5F6D2B71960}" type="datetimeFigureOut">
              <a:rPr lang="fr-FR" smtClean="0"/>
              <a:pPr/>
              <a:t>11/10/2022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E2D385-2E16-40EB-A2D0-6F02B133B1A4}" type="slidenum">
              <a:rPr lang="fr-FR" smtClean="0"/>
              <a:pPr/>
              <a:t>‹N°›</a:t>
            </a:fld>
            <a:endParaRPr lang="fr-FR"/>
          </a:p>
        </p:txBody>
      </p:sp>
    </p:spTree>
    <p:extLst>
      <p:ext uri="{BB962C8B-B14F-4D97-AF65-F5344CB8AC3E}">
        <p14:creationId xmlns:p14="http://schemas.microsoft.com/office/powerpoint/2010/main" val="145637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81465A6-3A00-4C8F-AFD4-D5F6D2B71960}" type="datetimeFigureOut">
              <a:rPr lang="fr-FR" smtClean="0"/>
              <a:pPr/>
              <a:t>11/10/2022</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2E2D385-2E16-40EB-A2D0-6F02B133B1A4}" type="slidenum">
              <a:rPr lang="fr-FR" smtClean="0"/>
              <a:pPr/>
              <a:t>‹N°›</a:t>
            </a:fld>
            <a:endParaRPr lang="fr-FR"/>
          </a:p>
        </p:txBody>
      </p:sp>
    </p:spTree>
    <p:extLst>
      <p:ext uri="{BB962C8B-B14F-4D97-AF65-F5344CB8AC3E}">
        <p14:creationId xmlns:p14="http://schemas.microsoft.com/office/powerpoint/2010/main" val="16706561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0164" y="204717"/>
            <a:ext cx="11496094" cy="1160059"/>
          </a:xfrm>
        </p:spPr>
        <p:txBody>
          <a:bodyPr>
            <a:normAutofit fontScale="90000"/>
          </a:bodyPr>
          <a:lstStyle/>
          <a:p>
            <a:pPr algn="ctr"/>
            <a:r>
              <a:rPr lang="fr-FR" sz="3600" b="1" dirty="0">
                <a:latin typeface="Verdana" panose="020B0604030504040204" pitchFamily="34" charset="0"/>
                <a:ea typeface="Verdana" panose="020B0604030504040204" pitchFamily="34" charset="0"/>
              </a:rPr>
              <a:t>Université Mohamed lamine Dabbagin </a:t>
            </a:r>
            <a:r>
              <a:rPr lang="fr-FR" sz="3600" b="1" dirty="0" smtClean="0">
                <a:latin typeface="Verdana" panose="020B0604030504040204" pitchFamily="34" charset="0"/>
                <a:ea typeface="Verdana" panose="020B0604030504040204" pitchFamily="34" charset="0"/>
              </a:rPr>
              <a:t>Setif </a:t>
            </a:r>
            <a:r>
              <a:rPr lang="fr-FR" sz="3600" b="1" dirty="0">
                <a:latin typeface="Verdana" panose="020B0604030504040204" pitchFamily="34" charset="0"/>
                <a:ea typeface="Verdana" panose="020B0604030504040204" pitchFamily="34" charset="0"/>
              </a:rPr>
              <a:t>02</a:t>
            </a:r>
            <a:br>
              <a:rPr lang="fr-FR" sz="3600" b="1" dirty="0">
                <a:latin typeface="Verdana" panose="020B0604030504040204" pitchFamily="34" charset="0"/>
                <a:ea typeface="Verdana" panose="020B0604030504040204" pitchFamily="34" charset="0"/>
              </a:rPr>
            </a:br>
            <a:r>
              <a:rPr lang="fr-FR" sz="3600" b="1" dirty="0">
                <a:latin typeface="Verdana" panose="020B0604030504040204" pitchFamily="34" charset="0"/>
                <a:ea typeface="Verdana" panose="020B0604030504040204" pitchFamily="34" charset="0"/>
              </a:rPr>
              <a:t>Département STAPS </a:t>
            </a:r>
          </a:p>
        </p:txBody>
      </p:sp>
      <p:sp>
        <p:nvSpPr>
          <p:cNvPr id="3" name="Sous-titre 2"/>
          <p:cNvSpPr>
            <a:spLocks noGrp="1"/>
          </p:cNvSpPr>
          <p:nvPr>
            <p:ph type="subTitle" idx="1"/>
          </p:nvPr>
        </p:nvSpPr>
        <p:spPr>
          <a:xfrm>
            <a:off x="163773" y="1460310"/>
            <a:ext cx="11859905" cy="5254389"/>
          </a:xfrm>
        </p:spPr>
        <p:txBody>
          <a:bodyPr>
            <a:noAutofit/>
          </a:bodyPr>
          <a:lstStyle/>
          <a:p>
            <a:pPr algn="ctr">
              <a:lnSpc>
                <a:spcPct val="150000"/>
              </a:lnSpc>
            </a:pPr>
            <a:r>
              <a:rPr lang="fr-FR" sz="3600" b="1" dirty="0" smtClean="0">
                <a:solidFill>
                  <a:srgbClr val="00B050"/>
                </a:solidFill>
                <a:latin typeface="Verdana" panose="020B0604030504040204" pitchFamily="34" charset="0"/>
                <a:ea typeface="Verdana" panose="020B0604030504040204" pitchFamily="34" charset="0"/>
              </a:rPr>
              <a:t>Cours </a:t>
            </a:r>
            <a:r>
              <a:rPr lang="fr-FR" sz="3600" b="1" dirty="0">
                <a:solidFill>
                  <a:srgbClr val="00B050"/>
                </a:solidFill>
                <a:latin typeface="Verdana" panose="020B0604030504040204" pitchFamily="34" charset="0"/>
                <a:ea typeface="Verdana" panose="020B0604030504040204" pitchFamily="34" charset="0"/>
              </a:rPr>
              <a:t>de théorie et méthodologie de </a:t>
            </a:r>
            <a:r>
              <a:rPr lang="fr-FR" sz="3600" b="1" dirty="0" smtClean="0">
                <a:solidFill>
                  <a:srgbClr val="00B050"/>
                </a:solidFill>
                <a:latin typeface="Verdana" panose="020B0604030504040204" pitchFamily="34" charset="0"/>
                <a:ea typeface="Verdana" panose="020B0604030504040204" pitchFamily="34" charset="0"/>
              </a:rPr>
              <a:t>l’entraînement sportif</a:t>
            </a:r>
          </a:p>
          <a:p>
            <a:pPr algn="ctr">
              <a:lnSpc>
                <a:spcPct val="150000"/>
              </a:lnSpc>
            </a:pPr>
            <a:r>
              <a:rPr lang="fr-FR" sz="3600" b="1" dirty="0" smtClean="0">
                <a:solidFill>
                  <a:srgbClr val="0070C0"/>
                </a:solidFill>
                <a:latin typeface="Verdana" panose="020B0604030504040204" pitchFamily="34" charset="0"/>
                <a:ea typeface="Verdana" panose="020B0604030504040204" pitchFamily="34" charset="0"/>
              </a:rPr>
              <a:t>Niveau: 2  année licence </a:t>
            </a:r>
          </a:p>
          <a:p>
            <a:pPr algn="ctr">
              <a:lnSpc>
                <a:spcPct val="150000"/>
              </a:lnSpc>
            </a:pPr>
            <a:r>
              <a:rPr lang="fr-FR" sz="3200" b="1" dirty="0" smtClean="0">
                <a:latin typeface="Verdana" panose="020B0604030504040204" pitchFamily="34" charset="0"/>
                <a:ea typeface="Verdana" panose="020B0604030504040204" pitchFamily="34" charset="0"/>
              </a:rPr>
              <a:t>Spécialité : entrainement sportif compétitif</a:t>
            </a:r>
          </a:p>
          <a:p>
            <a:pPr algn="ctr">
              <a:lnSpc>
                <a:spcPct val="150000"/>
              </a:lnSpc>
            </a:pPr>
            <a:r>
              <a:rPr lang="fr-FR" sz="3600" b="1" dirty="0" smtClean="0">
                <a:solidFill>
                  <a:srgbClr val="FF0000"/>
                </a:solidFill>
                <a:latin typeface="Verdana" panose="020B0604030504040204" pitchFamily="34" charset="0"/>
                <a:ea typeface="Verdana" panose="020B0604030504040204" pitchFamily="34" charset="0"/>
              </a:rPr>
              <a:t>Enseignant : D. Redouane </a:t>
            </a:r>
          </a:p>
          <a:p>
            <a:pPr algn="ctr">
              <a:lnSpc>
                <a:spcPct val="150000"/>
              </a:lnSpc>
            </a:pPr>
            <a:r>
              <a:rPr lang="fr-FR" sz="3600" b="1" dirty="0" smtClean="0">
                <a:solidFill>
                  <a:srgbClr val="FF0000"/>
                </a:solidFill>
                <a:latin typeface="Verdana" panose="020B0604030504040204" pitchFamily="34" charset="0"/>
                <a:ea typeface="Verdana" panose="020B0604030504040204" pitchFamily="34" charset="0"/>
              </a:rPr>
              <a:t> </a:t>
            </a:r>
            <a:endParaRPr lang="fr-FR" sz="36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1258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5818"/>
            <a:ext cx="10515600" cy="931412"/>
          </a:xfrm>
        </p:spPr>
        <p:txBody>
          <a:bodyPr>
            <a:normAutofit/>
          </a:bodyPr>
          <a:lstStyle/>
          <a:p>
            <a:pPr algn="ctr"/>
            <a:r>
              <a:rPr lang="fr-FR" sz="3600" b="1" dirty="0">
                <a:solidFill>
                  <a:srgbClr val="FF0000"/>
                </a:solidFill>
                <a:latin typeface="Verdana" panose="020B0604030504040204" pitchFamily="34" charset="0"/>
                <a:ea typeface="Verdana" panose="020B0604030504040204" pitchFamily="34" charset="0"/>
              </a:rPr>
              <a:t>la profession d’un entraîneur </a:t>
            </a:r>
          </a:p>
        </p:txBody>
      </p:sp>
      <p:sp>
        <p:nvSpPr>
          <p:cNvPr id="3" name="Espace réservé du contenu 2"/>
          <p:cNvSpPr>
            <a:spLocks noGrp="1"/>
          </p:cNvSpPr>
          <p:nvPr>
            <p:ph idx="1"/>
          </p:nvPr>
        </p:nvSpPr>
        <p:spPr>
          <a:xfrm>
            <a:off x="122830" y="914401"/>
            <a:ext cx="11914495" cy="5800298"/>
          </a:xfrm>
        </p:spPr>
        <p:txBody>
          <a:bodyPr>
            <a:normAutofit/>
          </a:bodyPr>
          <a:lstStyle/>
          <a:p>
            <a:pPr marL="0" indent="0" algn="ctr">
              <a:lnSpc>
                <a:spcPct val="150000"/>
              </a:lnSpc>
              <a:buNone/>
            </a:pPr>
            <a:r>
              <a:rPr lang="fr-FR" sz="2400" b="1" dirty="0" smtClean="0">
                <a:solidFill>
                  <a:srgbClr val="0070C0"/>
                </a:solidFill>
                <a:latin typeface="Verdana" panose="020B0604030504040204" pitchFamily="34" charset="0"/>
                <a:ea typeface="Verdana" panose="020B0604030504040204" pitchFamily="34" charset="0"/>
              </a:rPr>
              <a:t>la </a:t>
            </a:r>
            <a:r>
              <a:rPr lang="fr-FR" sz="2400" b="1" dirty="0">
                <a:solidFill>
                  <a:srgbClr val="0070C0"/>
                </a:solidFill>
                <a:latin typeface="Verdana" panose="020B0604030504040204" pitchFamily="34" charset="0"/>
                <a:ea typeface="Verdana" panose="020B0604030504040204" pitchFamily="34" charset="0"/>
              </a:rPr>
              <a:t>profession d’un entraîneur </a:t>
            </a:r>
            <a:r>
              <a:rPr lang="fr-FR" sz="2400" b="1" dirty="0">
                <a:latin typeface="Verdana" panose="020B0604030504040204" pitchFamily="34" charset="0"/>
                <a:ea typeface="Verdana" panose="020B0604030504040204" pitchFamily="34" charset="0"/>
              </a:rPr>
              <a:t>c’est, d’amené à comprendre et à mettre en pratique de nombreux variables et facteurs, que ce soit d’ordre technique, physique, tactique ou mentale ou même administrative etc. L’objectif est d’être un spécialiste, </a:t>
            </a:r>
            <a:r>
              <a:rPr lang="fr-FR" sz="2400" b="1" dirty="0" smtClean="0">
                <a:latin typeface="Verdana" panose="020B0604030504040204" pitchFamily="34" charset="0"/>
                <a:ea typeface="Verdana" panose="020B0604030504040204" pitchFamily="34" charset="0"/>
              </a:rPr>
              <a:t>un entraîneur apte à mieux comprendre une facette d’un entraînement jusqu’alors pouvait être constamment positif.</a:t>
            </a:r>
          </a:p>
          <a:p>
            <a:pPr marL="0" indent="0" algn="ctr">
              <a:lnSpc>
                <a:spcPct val="150000"/>
              </a:lnSpc>
              <a:buNone/>
            </a:pPr>
            <a:r>
              <a:rPr lang="ar-DZ" sz="2400" b="1" dirty="0" smtClean="0">
                <a:solidFill>
                  <a:srgbClr val="0070C0"/>
                </a:solidFill>
                <a:latin typeface="Verdana" panose="020B0604030504040204" pitchFamily="34" charset="0"/>
                <a:ea typeface="Verdana" panose="020B0604030504040204" pitchFamily="34" charset="0"/>
              </a:rPr>
              <a:t>مهنة المدرب </a:t>
            </a:r>
            <a:r>
              <a:rPr lang="ar-DZ" sz="2400" b="1" dirty="0" smtClean="0">
                <a:latin typeface="Verdana" panose="020B0604030504040204" pitchFamily="34" charset="0"/>
                <a:ea typeface="Verdana" panose="020B0604030504040204" pitchFamily="34" charset="0"/>
              </a:rPr>
              <a:t>هي ، الوصول إلى فهم وتطبيق العديد من المتغيرات والعوامل ، سواء كانت تقنية أو بدنية أو تكتيكية أو عقلية أو حتى إدارية ، إلخ. الهدف هو أن تكون متخصصًا</a:t>
            </a:r>
            <a:r>
              <a:rPr lang="ar-DZ" sz="2400" b="1" dirty="0">
                <a:latin typeface="Verdana" panose="020B0604030504040204" pitchFamily="34" charset="0"/>
                <a:ea typeface="Verdana" panose="020B0604030504040204" pitchFamily="34" charset="0"/>
              </a:rPr>
              <a:t> </a:t>
            </a:r>
            <a:r>
              <a:rPr lang="ar-DZ" sz="2400" b="1" dirty="0" smtClean="0">
                <a:latin typeface="Verdana" panose="020B0604030504040204" pitchFamily="34" charset="0"/>
                <a:ea typeface="Verdana" panose="020B0604030504040204" pitchFamily="34" charset="0"/>
              </a:rPr>
              <a:t>في ذلك المجال،</a:t>
            </a:r>
          </a:p>
          <a:p>
            <a:pPr marL="0" indent="0" algn="ctr">
              <a:lnSpc>
                <a:spcPct val="150000"/>
              </a:lnSpc>
              <a:buNone/>
            </a:pPr>
            <a:r>
              <a:rPr lang="ar-DZ" sz="2400" b="1" dirty="0" smtClean="0">
                <a:latin typeface="Verdana" panose="020B0604030504040204" pitchFamily="34" charset="0"/>
                <a:ea typeface="Verdana" panose="020B0604030504040204" pitchFamily="34" charset="0"/>
              </a:rPr>
              <a:t> والمدرب القادر </a:t>
            </a:r>
            <a:r>
              <a:rPr lang="ar-DZ" sz="2400" b="1" dirty="0">
                <a:latin typeface="Verdana" panose="020B0604030504040204" pitchFamily="34" charset="0"/>
                <a:ea typeface="Verdana" panose="020B0604030504040204" pitchFamily="34" charset="0"/>
              </a:rPr>
              <a:t>على فهم جوانب التدريب بشكل </a:t>
            </a:r>
            <a:r>
              <a:rPr lang="ar-DZ" sz="2400" b="1" dirty="0" smtClean="0">
                <a:latin typeface="Verdana" panose="020B0604030504040204" pitchFamily="34" charset="0"/>
                <a:ea typeface="Verdana" panose="020B0604030504040204" pitchFamily="34" charset="0"/>
              </a:rPr>
              <a:t>أفضل بإمكانه أن يكون إيجابيا باستمرار في العملية التدريبية.</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87279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012" y="365126"/>
            <a:ext cx="11764370" cy="863174"/>
          </a:xfrm>
        </p:spPr>
        <p:txBody>
          <a:bodyPr>
            <a:normAutofit/>
          </a:bodyPr>
          <a:lstStyle/>
          <a:p>
            <a:pPr algn="ctr"/>
            <a:r>
              <a:rPr lang="fr-FR" sz="4800" b="1" dirty="0">
                <a:solidFill>
                  <a:srgbClr val="0070C0"/>
                </a:solidFill>
                <a:latin typeface="Verdana" panose="020B0604030504040204" pitchFamily="34" charset="0"/>
                <a:ea typeface="Verdana" panose="020B0604030504040204" pitchFamily="34" charset="0"/>
              </a:rPr>
              <a:t>L’entraînement sportif</a:t>
            </a:r>
            <a:endParaRPr lang="fr-FR" sz="4400" dirty="0">
              <a:solidFill>
                <a:srgbClr val="0070C0"/>
              </a:solidFill>
              <a:latin typeface="Verdana" panose="020B0604030504040204" pitchFamily="34" charset="0"/>
              <a:ea typeface="Verdana" panose="020B0604030504040204" pitchFamily="34" charset="0"/>
            </a:endParaRPr>
          </a:p>
        </p:txBody>
      </p:sp>
      <p:sp>
        <p:nvSpPr>
          <p:cNvPr id="4" name="Espace réservé du contenu 2"/>
          <p:cNvSpPr>
            <a:spLocks noGrp="1"/>
          </p:cNvSpPr>
          <p:nvPr>
            <p:ph idx="1"/>
          </p:nvPr>
        </p:nvSpPr>
        <p:spPr>
          <a:xfrm>
            <a:off x="136478" y="1228300"/>
            <a:ext cx="11955438" cy="5148381"/>
          </a:xfrm>
        </p:spPr>
        <p:txBody>
          <a:bodyPr>
            <a:normAutofit fontScale="85000" lnSpcReduction="10000"/>
          </a:bodyPr>
          <a:lstStyle/>
          <a:p>
            <a:pPr marL="0" indent="0" algn="ctr">
              <a:lnSpc>
                <a:spcPct val="150000"/>
              </a:lnSpc>
              <a:buNone/>
            </a:pPr>
            <a:r>
              <a:rPr lang="fr-FR" sz="4800" b="1" dirty="0">
                <a:solidFill>
                  <a:srgbClr val="FF0000"/>
                </a:solidFill>
                <a:latin typeface="Verdana" panose="020B0604030504040204" pitchFamily="34" charset="0"/>
                <a:ea typeface="Verdana" panose="020B0604030504040204" pitchFamily="34" charset="0"/>
              </a:rPr>
              <a:t>Matveev.L</a:t>
            </a:r>
            <a:r>
              <a:rPr lang="fr-FR" sz="3200" b="1" dirty="0">
                <a:latin typeface="Verdana" panose="020B0604030504040204" pitchFamily="34" charset="0"/>
                <a:ea typeface="Verdana" panose="020B0604030504040204" pitchFamily="34" charset="0"/>
              </a:rPr>
              <a:t> </a:t>
            </a:r>
            <a:r>
              <a:rPr lang="fr-FR" sz="3600" b="1" dirty="0">
                <a:solidFill>
                  <a:srgbClr val="00B050"/>
                </a:solidFill>
                <a:latin typeface="Verdana" panose="020B0604030504040204" pitchFamily="34" charset="0"/>
                <a:ea typeface="Verdana" panose="020B0604030504040204" pitchFamily="34" charset="0"/>
              </a:rPr>
              <a:t>(Russe ) </a:t>
            </a:r>
            <a:endParaRPr lang="fr-FR" sz="32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4000" b="1" dirty="0">
                <a:latin typeface="Verdana" panose="020B0604030504040204" pitchFamily="34" charset="0"/>
                <a:ea typeface="Verdana" panose="020B0604030504040204" pitchFamily="34" charset="0"/>
              </a:rPr>
              <a:t>L’entraînement sportif comprend la préparation physique </a:t>
            </a:r>
            <a:r>
              <a:rPr lang="fr-FR" sz="4000" b="1" dirty="0" smtClean="0">
                <a:latin typeface="Verdana" panose="020B0604030504040204" pitchFamily="34" charset="0"/>
                <a:ea typeface="Verdana" panose="020B0604030504040204" pitchFamily="34" charset="0"/>
              </a:rPr>
              <a:t>,technico-tactique, </a:t>
            </a:r>
            <a:r>
              <a:rPr lang="fr-FR" sz="4000" b="1" dirty="0">
                <a:latin typeface="Verdana" panose="020B0604030504040204" pitchFamily="34" charset="0"/>
                <a:ea typeface="Verdana" panose="020B0604030504040204" pitchFamily="34" charset="0"/>
              </a:rPr>
              <a:t>intellectuelle et morale à l’aide d’exercices physique.</a:t>
            </a:r>
          </a:p>
          <a:p>
            <a:pPr marL="0" indent="0" algn="ctr">
              <a:lnSpc>
                <a:spcPct val="150000"/>
              </a:lnSpc>
              <a:buNone/>
            </a:pPr>
            <a:r>
              <a:rPr lang="ar-DZ" sz="4000" b="1" dirty="0">
                <a:latin typeface="Verdana" panose="020B0604030504040204" pitchFamily="34" charset="0"/>
                <a:ea typeface="Verdana" panose="020B0604030504040204" pitchFamily="34" charset="0"/>
              </a:rPr>
              <a:t>يشمل التدريب الرياضي التحضير البدني ،التقني </a:t>
            </a:r>
            <a:r>
              <a:rPr lang="ar-DZ" sz="4000" b="1" dirty="0" smtClean="0">
                <a:latin typeface="Verdana" panose="020B0604030504040204" pitchFamily="34" charset="0"/>
                <a:ea typeface="Verdana" panose="020B0604030504040204" pitchFamily="34" charset="0"/>
              </a:rPr>
              <a:t>، </a:t>
            </a:r>
            <a:r>
              <a:rPr lang="ar-DZ" sz="4000" b="1" dirty="0">
                <a:latin typeface="Verdana" panose="020B0604030504040204" pitchFamily="34" charset="0"/>
                <a:ea typeface="Verdana" panose="020B0604030504040204" pitchFamily="34" charset="0"/>
              </a:rPr>
              <a:t>التكتيكي ، الذهني </a:t>
            </a:r>
            <a:r>
              <a:rPr lang="ar-DZ" sz="4000" b="1" dirty="0" smtClean="0">
                <a:latin typeface="Verdana" panose="020B0604030504040204" pitchFamily="34" charset="0"/>
                <a:ea typeface="Verdana" panose="020B0604030504040204" pitchFamily="34" charset="0"/>
              </a:rPr>
              <a:t>والأخلاقي </a:t>
            </a:r>
            <a:r>
              <a:rPr lang="ar-DZ" sz="4000" b="1" dirty="0">
                <a:latin typeface="Verdana" panose="020B0604030504040204" pitchFamily="34" charset="0"/>
                <a:ea typeface="Verdana" panose="020B0604030504040204" pitchFamily="34" charset="0"/>
              </a:rPr>
              <a:t>بمساعدة التمارين البدنية.</a:t>
            </a:r>
          </a:p>
        </p:txBody>
      </p:sp>
    </p:spTree>
    <p:extLst>
      <p:ext uri="{BB962C8B-B14F-4D97-AF65-F5344CB8AC3E}">
        <p14:creationId xmlns:p14="http://schemas.microsoft.com/office/powerpoint/2010/main" val="178112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765" y="132522"/>
            <a:ext cx="11985504" cy="6533322"/>
          </a:xfrm>
        </p:spPr>
        <p:txBody>
          <a:bodyPr>
            <a:normAutofit fontScale="92500"/>
          </a:bodyPr>
          <a:lstStyle/>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Platonov.V </a:t>
            </a:r>
            <a:r>
              <a:rPr lang="fr-FR" sz="3200" b="1" dirty="0">
                <a:solidFill>
                  <a:srgbClr val="00B050"/>
                </a:solidFill>
                <a:latin typeface="Verdana" panose="020B0604030504040204" pitchFamily="34" charset="0"/>
                <a:ea typeface="Verdana" panose="020B0604030504040204" pitchFamily="34" charset="0"/>
              </a:rPr>
              <a:t>(Ukraine)</a:t>
            </a:r>
            <a:endParaRPr lang="ar-DZ" sz="32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	</a:t>
            </a:r>
            <a:r>
              <a:rPr lang="fr-FR" sz="3200" b="1" dirty="0" smtClean="0">
                <a:latin typeface="Verdana" panose="020B0604030504040204" pitchFamily="34" charset="0"/>
                <a:ea typeface="Verdana" panose="020B0604030504040204" pitchFamily="34" charset="0"/>
              </a:rPr>
              <a:t>L’entraînement </a:t>
            </a:r>
            <a:r>
              <a:rPr lang="fr-FR" sz="3200" b="1" dirty="0">
                <a:latin typeface="Verdana" panose="020B0604030504040204" pitchFamily="34" charset="0"/>
                <a:ea typeface="Verdana" panose="020B0604030504040204" pitchFamily="34" charset="0"/>
              </a:rPr>
              <a:t>sportif comprend l’ensemble des tâches qui assurent une bonne santé, une éducation, un développement physique harmonieux, une maîtrise technique tactique et un haut niveau de développement des capacités physiques spécifiques</a:t>
            </a:r>
            <a:r>
              <a:rPr lang="fr-FR" sz="3200" b="1" dirty="0" smtClean="0">
                <a:latin typeface="Verdana" panose="020B0604030504040204" pitchFamily="34" charset="0"/>
                <a:ea typeface="Verdana" panose="020B0604030504040204" pitchFamily="34" charset="0"/>
              </a:rPr>
              <a:t>.</a:t>
            </a:r>
            <a:endParaRPr lang="ar-DZ" sz="3200" b="1" dirty="0" smtClean="0">
              <a:latin typeface="Verdana" panose="020B0604030504040204" pitchFamily="34" charset="0"/>
              <a:ea typeface="Verdana" panose="020B0604030504040204" pitchFamily="34" charset="0"/>
            </a:endParaRPr>
          </a:p>
          <a:p>
            <a:pPr marL="0" indent="0" algn="ctr" rtl="1">
              <a:lnSpc>
                <a:spcPct val="150000"/>
              </a:lnSpc>
              <a:buNone/>
            </a:pPr>
            <a:r>
              <a:rPr lang="ar-DZ" sz="3200" b="1" dirty="0">
                <a:latin typeface="Verdana" panose="020B0604030504040204" pitchFamily="34" charset="0"/>
                <a:ea typeface="Verdana" panose="020B0604030504040204" pitchFamily="34" charset="0"/>
              </a:rPr>
              <a:t>يشمل التدريب الرياضي جميع المهام التي تضمن </a:t>
            </a:r>
            <a:r>
              <a:rPr lang="ar-DZ" sz="3200" b="1" dirty="0" smtClean="0">
                <a:latin typeface="Verdana" panose="020B0604030504040204" pitchFamily="34" charset="0"/>
                <a:ea typeface="Verdana" panose="020B0604030504040204" pitchFamily="34" charset="0"/>
              </a:rPr>
              <a:t>الصحة الجيدة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التربية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النمو البدني المتناغم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الإتقان التقني التكتيكي </a:t>
            </a:r>
            <a:r>
              <a:rPr lang="ar-DZ" sz="3200" b="1" dirty="0">
                <a:latin typeface="Verdana" panose="020B0604030504040204" pitchFamily="34" charset="0"/>
                <a:ea typeface="Verdana" panose="020B0604030504040204" pitchFamily="34" charset="0"/>
              </a:rPr>
              <a:t>، ومستوى عالٍ من تنمية القدرات البدنية </a:t>
            </a:r>
            <a:r>
              <a:rPr lang="ar-DZ" sz="3200" b="1" dirty="0" smtClean="0">
                <a:latin typeface="Verdana" panose="020B0604030504040204" pitchFamily="34" charset="0"/>
                <a:ea typeface="Verdana" panose="020B0604030504040204" pitchFamily="34" charset="0"/>
              </a:rPr>
              <a:t>المحددة ( الخاصة بنوع الرياضة).</a:t>
            </a:r>
            <a:endParaRPr lang="fr-FR" sz="3200" b="1" dirty="0">
              <a:latin typeface="Verdana" panose="020B0604030504040204" pitchFamily="34" charset="0"/>
              <a:ea typeface="Verdana" panose="020B0604030504040204" pitchFamily="34" charset="0"/>
            </a:endParaRPr>
          </a:p>
          <a:p>
            <a:pPr marL="0" indent="0" algn="ctr">
              <a:lnSpc>
                <a:spcPct val="150000"/>
              </a:lnSpc>
              <a:buNone/>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7776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5203"/>
            <a:ext cx="12078269" cy="6585848"/>
          </a:xfrm>
        </p:spPr>
        <p:txBody>
          <a:bodyPr>
            <a:noAutofit/>
          </a:bodyPr>
          <a:lstStyle/>
          <a:p>
            <a:pPr marL="0" indent="0" algn="ctr">
              <a:lnSpc>
                <a:spcPct val="150000"/>
              </a:lnSpc>
              <a:buNone/>
            </a:pPr>
            <a:r>
              <a:rPr lang="fr-FR" sz="3200" b="1" dirty="0">
                <a:solidFill>
                  <a:srgbClr val="FF0000"/>
                </a:solidFill>
                <a:latin typeface="Verdana" panose="020B0604030504040204" pitchFamily="34" charset="0"/>
                <a:ea typeface="Verdana" panose="020B0604030504040204" pitchFamily="34" charset="0"/>
              </a:rPr>
              <a:t>Georges Cazorla </a:t>
            </a:r>
            <a:r>
              <a:rPr lang="fr-FR" sz="3200" b="1" dirty="0" smtClean="0">
                <a:solidFill>
                  <a:srgbClr val="00B050"/>
                </a:solidFill>
                <a:latin typeface="Verdana" panose="020B0604030504040204" pitchFamily="34" charset="0"/>
                <a:ea typeface="Verdana" panose="020B0604030504040204" pitchFamily="34" charset="0"/>
              </a:rPr>
              <a:t>(français)</a:t>
            </a:r>
            <a:endParaRPr lang="ar-DZ" sz="3200" b="1" dirty="0" smtClean="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3200" b="1" dirty="0" smtClean="0">
                <a:latin typeface="Verdana" panose="020B0604030504040204" pitchFamily="34" charset="0"/>
                <a:ea typeface="Verdana" panose="020B0604030504040204" pitchFamily="34" charset="0"/>
              </a:rPr>
              <a:t>L’entraînement </a:t>
            </a:r>
            <a:r>
              <a:rPr lang="fr-FR" sz="3200" b="1" dirty="0">
                <a:latin typeface="Verdana" panose="020B0604030504040204" pitchFamily="34" charset="0"/>
                <a:ea typeface="Verdana" panose="020B0604030504040204" pitchFamily="34" charset="0"/>
              </a:rPr>
              <a:t>c’est la somme des exercices adaptés, à intensité progressivement croissante, qui aboutissent par des modifications biologique, physique et technique à la réalisation de la plus haute performance possible.</a:t>
            </a:r>
          </a:p>
          <a:p>
            <a:pPr marL="0" indent="0" algn="ctr" rtl="1">
              <a:lnSpc>
                <a:spcPct val="150000"/>
              </a:lnSpc>
              <a:buNone/>
            </a:pPr>
            <a:r>
              <a:rPr lang="ar-DZ" sz="3200" b="1" dirty="0">
                <a:latin typeface="Verdana" panose="020B0604030504040204" pitchFamily="34" charset="0"/>
                <a:ea typeface="Verdana" panose="020B0604030504040204" pitchFamily="34" charset="0"/>
              </a:rPr>
              <a:t>التدريب هو مجموع التمارين </a:t>
            </a:r>
            <a:r>
              <a:rPr lang="ar-DZ" sz="3200" b="1" dirty="0" smtClean="0">
                <a:latin typeface="Verdana" panose="020B0604030504040204" pitchFamily="34" charset="0"/>
                <a:ea typeface="Verdana" panose="020B0604030504040204" pitchFamily="34" charset="0"/>
              </a:rPr>
              <a:t>المعدلة ( المكيفة) </a:t>
            </a:r>
            <a:r>
              <a:rPr lang="ar-DZ" sz="3200" b="1" dirty="0">
                <a:latin typeface="Verdana" panose="020B0604030504040204" pitchFamily="34" charset="0"/>
                <a:ea typeface="Verdana" panose="020B0604030504040204" pitchFamily="34" charset="0"/>
              </a:rPr>
              <a:t>، التي تزداد شدتها تدريجياً ، والتي تؤدي إلى </a:t>
            </a:r>
            <a:r>
              <a:rPr lang="ar-DZ" sz="3200" b="1" dirty="0" smtClean="0">
                <a:latin typeface="Verdana" panose="020B0604030504040204" pitchFamily="34" charset="0"/>
                <a:ea typeface="Verdana" panose="020B0604030504040204" pitchFamily="34" charset="0"/>
              </a:rPr>
              <a:t>تغيرات </a:t>
            </a:r>
            <a:r>
              <a:rPr lang="ar-DZ" sz="3200" b="1" dirty="0">
                <a:latin typeface="Verdana" panose="020B0604030504040204" pitchFamily="34" charset="0"/>
                <a:ea typeface="Verdana" panose="020B0604030504040204" pitchFamily="34" charset="0"/>
              </a:rPr>
              <a:t>بيولوجية </a:t>
            </a:r>
            <a:r>
              <a:rPr lang="ar-DZ" sz="3200" b="1" dirty="0" smtClean="0">
                <a:latin typeface="Verdana" panose="020B0604030504040204" pitchFamily="34" charset="0"/>
                <a:ea typeface="Verdana" panose="020B0604030504040204" pitchFamily="34" charset="0"/>
              </a:rPr>
              <a:t>وبدنية </a:t>
            </a:r>
            <a:r>
              <a:rPr lang="ar-DZ" sz="3200" b="1" dirty="0">
                <a:latin typeface="Verdana" panose="020B0604030504040204" pitchFamily="34" charset="0"/>
                <a:ea typeface="Verdana" panose="020B0604030504040204" pitchFamily="34" charset="0"/>
              </a:rPr>
              <a:t>وتقنية لتحقيق أعلى أداء ممكن.</a:t>
            </a: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64485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646" y="167519"/>
            <a:ext cx="12057354" cy="6324463"/>
          </a:xfrm>
        </p:spPr>
        <p:txBody>
          <a:bodyPr>
            <a:normAutofit fontScale="85000" lnSpcReduction="10000"/>
          </a:bodyPr>
          <a:lstStyle/>
          <a:p>
            <a:pPr marL="0" indent="0" algn="ctr">
              <a:lnSpc>
                <a:spcPct val="150000"/>
              </a:lnSpc>
              <a:buNone/>
            </a:pPr>
            <a:r>
              <a:rPr lang="fr-FR" sz="4000" b="1" dirty="0" smtClean="0">
                <a:solidFill>
                  <a:srgbClr val="FF0000"/>
                </a:solidFill>
                <a:latin typeface="Verdana" panose="020B0604030504040204" pitchFamily="34" charset="0"/>
                <a:ea typeface="Verdana" panose="020B0604030504040204" pitchFamily="34" charset="0"/>
              </a:rPr>
              <a:t>Donc</a:t>
            </a:r>
            <a:r>
              <a:rPr lang="fr-FR" sz="4000" b="1" dirty="0" smtClean="0">
                <a:latin typeface="Verdana" panose="020B0604030504040204" pitchFamily="34" charset="0"/>
                <a:ea typeface="Verdana" panose="020B0604030504040204" pitchFamily="34" charset="0"/>
              </a:rPr>
              <a:t> </a:t>
            </a:r>
            <a:r>
              <a:rPr lang="fr-FR" sz="4000" b="1" dirty="0" smtClean="0">
                <a:solidFill>
                  <a:srgbClr val="FF0000"/>
                </a:solidFill>
                <a:latin typeface="Verdana" panose="020B0604030504040204" pitchFamily="34" charset="0"/>
                <a:ea typeface="Verdana" panose="020B0604030504040204" pitchFamily="34" charset="0"/>
              </a:rPr>
              <a:t>:</a:t>
            </a:r>
          </a:p>
          <a:p>
            <a:pPr marL="0" indent="0" algn="ctr">
              <a:lnSpc>
                <a:spcPct val="150000"/>
              </a:lnSpc>
              <a:buNone/>
            </a:pPr>
            <a:r>
              <a:rPr lang="fr-FR" sz="4000" b="1" dirty="0" smtClean="0">
                <a:latin typeface="Verdana" panose="020B0604030504040204" pitchFamily="34" charset="0"/>
                <a:ea typeface="Verdana" panose="020B0604030504040204" pitchFamily="34" charset="0"/>
              </a:rPr>
              <a:t>L’entraînement </a:t>
            </a:r>
            <a:r>
              <a:rPr lang="fr-FR" sz="4000" b="1" dirty="0">
                <a:latin typeface="Verdana" panose="020B0604030504040204" pitchFamily="34" charset="0"/>
                <a:ea typeface="Verdana" panose="020B0604030504040204" pitchFamily="34" charset="0"/>
              </a:rPr>
              <a:t>sportif peut être défini comme un processus d’actions complexes, dont le but est d’agir de façon méthodique et adaptée sur le développement de la performance</a:t>
            </a:r>
            <a:r>
              <a:rPr lang="fr-FR" sz="4000" b="1" dirty="0" smtClean="0">
                <a:latin typeface="Verdana" panose="020B0604030504040204" pitchFamily="34" charset="0"/>
                <a:ea typeface="Verdana" panose="020B0604030504040204" pitchFamily="34" charset="0"/>
              </a:rPr>
              <a:t>.</a:t>
            </a:r>
            <a:endParaRPr lang="ar-DZ" sz="4000" b="1" dirty="0" smtClean="0">
              <a:latin typeface="Verdana" panose="020B0604030504040204" pitchFamily="34" charset="0"/>
              <a:ea typeface="Verdana" panose="020B0604030504040204" pitchFamily="34" charset="0"/>
            </a:endParaRPr>
          </a:p>
          <a:p>
            <a:pPr marL="0" indent="0" algn="ctr">
              <a:lnSpc>
                <a:spcPct val="150000"/>
              </a:lnSpc>
              <a:buNone/>
            </a:pPr>
            <a:r>
              <a:rPr lang="ar-DZ" sz="4000" b="1" dirty="0" smtClean="0">
                <a:solidFill>
                  <a:srgbClr val="FF0000"/>
                </a:solidFill>
                <a:latin typeface="Verdana" panose="020B0604030504040204" pitchFamily="34" charset="0"/>
                <a:ea typeface="Verdana" panose="020B0604030504040204" pitchFamily="34" charset="0"/>
              </a:rPr>
              <a:t>وعليه:</a:t>
            </a:r>
            <a:endParaRPr lang="fr-FR" sz="4000" b="1" dirty="0">
              <a:solidFill>
                <a:srgbClr val="FF0000"/>
              </a:solidFill>
              <a:latin typeface="Verdana" panose="020B0604030504040204" pitchFamily="34" charset="0"/>
              <a:ea typeface="Verdana" panose="020B0604030504040204" pitchFamily="34" charset="0"/>
            </a:endParaRPr>
          </a:p>
          <a:p>
            <a:pPr marL="0" indent="0" algn="ctr" rtl="1">
              <a:lnSpc>
                <a:spcPct val="150000"/>
              </a:lnSpc>
              <a:buNone/>
            </a:pPr>
            <a:r>
              <a:rPr lang="ar-DZ" sz="4000" b="1" dirty="0">
                <a:latin typeface="Verdana" panose="020B0604030504040204" pitchFamily="34" charset="0"/>
                <a:ea typeface="Verdana" panose="020B0604030504040204" pitchFamily="34" charset="0"/>
              </a:rPr>
              <a:t>يمكن تعريف التدريب الرياضي بأنه عملية من الإجراءات المعقدة ، والهدف منها هو العمل بشكل منهجي ومناسب </a:t>
            </a:r>
            <a:r>
              <a:rPr lang="ar-DZ" sz="4000" b="1" dirty="0" smtClean="0">
                <a:latin typeface="Verdana" panose="020B0604030504040204" pitchFamily="34" charset="0"/>
                <a:ea typeface="Verdana" panose="020B0604030504040204" pitchFamily="34" charset="0"/>
              </a:rPr>
              <a:t>من أجل </a:t>
            </a:r>
            <a:r>
              <a:rPr lang="ar-DZ" sz="4000" b="1" dirty="0">
                <a:latin typeface="Verdana" panose="020B0604030504040204" pitchFamily="34" charset="0"/>
                <a:ea typeface="Verdana" panose="020B0604030504040204" pitchFamily="34" charset="0"/>
              </a:rPr>
              <a:t>تطوير </a:t>
            </a:r>
            <a:r>
              <a:rPr lang="ar-DZ" sz="4000" b="1" dirty="0" smtClean="0">
                <a:latin typeface="Verdana" panose="020B0604030504040204" pitchFamily="34" charset="0"/>
                <a:ea typeface="Verdana" panose="020B0604030504040204" pitchFamily="34" charset="0"/>
              </a:rPr>
              <a:t>الأداء.</a:t>
            </a:r>
            <a:endParaRPr lang="fr-FR" sz="4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1686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534" y="0"/>
            <a:ext cx="11955440" cy="6741994"/>
          </a:xfrm>
        </p:spPr>
        <p:txBody>
          <a:bodyPr>
            <a:noAutofit/>
          </a:bodyPr>
          <a:lstStyle/>
          <a:p>
            <a:pPr marL="0" indent="0" algn="ctr">
              <a:buNone/>
            </a:pPr>
            <a:r>
              <a:rPr lang="fr-FR" sz="2800" b="1" dirty="0" smtClean="0">
                <a:solidFill>
                  <a:srgbClr val="0070C0"/>
                </a:solidFill>
                <a:latin typeface="Verdana" panose="020B0604030504040204" pitchFamily="34" charset="0"/>
                <a:ea typeface="Verdana" panose="020B0604030504040204" pitchFamily="34" charset="0"/>
              </a:rPr>
              <a:t>Entraîner c’est: </a:t>
            </a:r>
          </a:p>
          <a:p>
            <a:pPr marL="0" indent="0" algn="ctr">
              <a:buNone/>
            </a:pPr>
            <a:r>
              <a:rPr lang="fr-FR" sz="2800" b="1" dirty="0" smtClean="0">
                <a:solidFill>
                  <a:srgbClr val="00B050"/>
                </a:solidFill>
                <a:latin typeface="Verdana" panose="020B0604030504040204" pitchFamily="34" charset="0"/>
                <a:ea typeface="Verdana" panose="020B0604030504040204" pitchFamily="34" charset="0"/>
              </a:rPr>
              <a:t>Prévoir ,Organiser, Agir, Évaluer.</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Prévoir</a:t>
            </a:r>
            <a:r>
              <a:rPr lang="fr-FR" sz="2800" b="1" dirty="0" smtClean="0">
                <a:latin typeface="Verdana" panose="020B0604030504040204" pitchFamily="34" charset="0"/>
                <a:ea typeface="Verdana" panose="020B0604030504040204" pitchFamily="34" charset="0"/>
              </a:rPr>
              <a:t> : Déterminer des objectifs réalistes en tenant compte Du niveau des sportifs Du volume d ’entraînement ,Des conditions d ’entraînement.</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Organiser</a:t>
            </a:r>
            <a:r>
              <a:rPr lang="fr-FR" sz="2800" b="1" dirty="0" smtClean="0">
                <a:latin typeface="Verdana" panose="020B0604030504040204" pitchFamily="34" charset="0"/>
                <a:ea typeface="Verdana" panose="020B0604030504040204" pitchFamily="34" charset="0"/>
              </a:rPr>
              <a:t>:  Planification de la saison ,Du calendrier compétitif, De l’événement majeur de la saison, Des résultats escomptés Prise en compte.</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Agir</a:t>
            </a:r>
            <a:r>
              <a:rPr lang="fr-FR" sz="2800" b="1" dirty="0" smtClean="0">
                <a:latin typeface="Verdana" panose="020B0604030504040204" pitchFamily="34" charset="0"/>
                <a:ea typeface="Verdana" panose="020B0604030504040204" pitchFamily="34" charset="0"/>
              </a:rPr>
              <a:t> : Construire les séances d’entraînement , Animer les entraînements,  Observer, Expliquer, Aider ,Encourager, Corriger.</a:t>
            </a:r>
          </a:p>
          <a:p>
            <a:pPr marL="0" indent="0" algn="ctr">
              <a:buNone/>
            </a:pPr>
            <a:r>
              <a:rPr lang="fr-FR" sz="2800" b="1" dirty="0" smtClean="0">
                <a:solidFill>
                  <a:srgbClr val="FF0000"/>
                </a:solidFill>
                <a:latin typeface="Verdana" panose="020B0604030504040204" pitchFamily="34" charset="0"/>
                <a:ea typeface="Verdana" panose="020B0604030504040204" pitchFamily="34" charset="0"/>
              </a:rPr>
              <a:t>Évaluer</a:t>
            </a:r>
            <a:r>
              <a:rPr lang="fr-FR" sz="2800" b="1" dirty="0" smtClean="0">
                <a:latin typeface="Verdana" panose="020B0604030504040204" pitchFamily="34" charset="0"/>
                <a:ea typeface="Verdana" panose="020B0604030504040204" pitchFamily="34" charset="0"/>
              </a:rPr>
              <a:t>: Mesurer Les objectifs sont ils atteints ? par les sportifs </a:t>
            </a:r>
          </a:p>
          <a:p>
            <a:pPr marL="0" indent="0" algn="ctr">
              <a:buNone/>
            </a:pPr>
            <a:r>
              <a:rPr lang="fr-FR" sz="2800" b="1" dirty="0" smtClean="0">
                <a:latin typeface="Verdana" panose="020B0604030504040204" pitchFamily="34" charset="0"/>
                <a:ea typeface="Verdana" panose="020B0604030504040204" pitchFamily="34" charset="0"/>
              </a:rPr>
              <a:t>Quel sont les progrès accomplis ? Que dois je modifier ?</a:t>
            </a:r>
            <a:endParaRPr lang="fr-FR"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62648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6478" y="150125"/>
            <a:ext cx="11955437" cy="6591869"/>
          </a:xfrm>
        </p:spPr>
        <p:txBody>
          <a:bodyPr>
            <a:noAutofit/>
          </a:bodyPr>
          <a:lstStyle/>
          <a:p>
            <a:pPr marL="0" indent="0" algn="ctr">
              <a:lnSpc>
                <a:spcPct val="150000"/>
              </a:lnSpc>
              <a:buNone/>
            </a:pPr>
            <a:r>
              <a:rPr lang="fr-FR" sz="3200" b="1" dirty="0" smtClean="0">
                <a:latin typeface="Verdana" panose="020B0604030504040204" pitchFamily="34" charset="0"/>
                <a:ea typeface="Verdana" panose="020B0604030504040204" pitchFamily="34" charset="0"/>
              </a:rPr>
              <a:t> Le but de l’entraînement est le perfectionnement de l’athlète en vue d’une performance sportive au bon moment, d’où l’importance de la planification en fonction du calendrier des compétitions, du niveau de l’athlète des objectifs du sport et du respect des principes de l’entraînement</a:t>
            </a:r>
          </a:p>
          <a:p>
            <a:pPr marL="0" indent="0" algn="ctr">
              <a:lnSpc>
                <a:spcPct val="150000"/>
              </a:lnSpc>
              <a:buNone/>
            </a:pPr>
            <a:r>
              <a:rPr lang="ar-DZ" sz="3200" b="1" dirty="0">
                <a:latin typeface="Verdana" panose="020B0604030504040204" pitchFamily="34" charset="0"/>
                <a:ea typeface="Verdana" panose="020B0604030504040204" pitchFamily="34" charset="0"/>
              </a:rPr>
              <a:t>الهدف من التدريب هو </a:t>
            </a:r>
            <a:r>
              <a:rPr lang="ar-DZ" sz="3200" b="1" dirty="0" smtClean="0">
                <a:latin typeface="Verdana" panose="020B0604030504040204" pitchFamily="34" charset="0"/>
                <a:ea typeface="Verdana" panose="020B0604030504040204" pitchFamily="34" charset="0"/>
              </a:rPr>
              <a:t>تطوير أداء </a:t>
            </a:r>
            <a:r>
              <a:rPr lang="ar-DZ" sz="3200" b="1" dirty="0">
                <a:latin typeface="Verdana" panose="020B0604030504040204" pitchFamily="34" charset="0"/>
                <a:ea typeface="Verdana" panose="020B0604030504040204" pitchFamily="34" charset="0"/>
              </a:rPr>
              <a:t>الرياضي </a:t>
            </a:r>
            <a:r>
              <a:rPr lang="ar-DZ" sz="3200" b="1" dirty="0" smtClean="0">
                <a:latin typeface="Verdana" panose="020B0604030504040204" pitchFamily="34" charset="0"/>
                <a:ea typeface="Verdana" panose="020B0604030504040204" pitchFamily="34" charset="0"/>
              </a:rPr>
              <a:t>في </a:t>
            </a:r>
            <a:r>
              <a:rPr lang="ar-DZ" sz="3200" b="1" dirty="0">
                <a:latin typeface="Verdana" panose="020B0604030504040204" pitchFamily="34" charset="0"/>
                <a:ea typeface="Verdana" panose="020B0604030504040204" pitchFamily="34" charset="0"/>
              </a:rPr>
              <a:t>الوقت المناسب ، </a:t>
            </a:r>
            <a:r>
              <a:rPr lang="ar-DZ" sz="3200" b="1" dirty="0" smtClean="0">
                <a:latin typeface="Verdana" panose="020B0604030504040204" pitchFamily="34" charset="0"/>
                <a:ea typeface="Verdana" panose="020B0604030504040204" pitchFamily="34" charset="0"/>
              </a:rPr>
              <a:t>ومن خلال</a:t>
            </a:r>
            <a:r>
              <a:rPr lang="ar-DZ" sz="3200" b="1" dirty="0">
                <a:latin typeface="Verdana" panose="020B0604030504040204" pitchFamily="34" charset="0"/>
                <a:ea typeface="Verdana" panose="020B0604030504040204" pitchFamily="34" charset="0"/>
              </a:rPr>
              <a:t>ه</a:t>
            </a: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تأتي أهمية التخطيط حسب جدول </a:t>
            </a:r>
            <a:r>
              <a:rPr lang="ar-DZ" sz="3200" b="1" dirty="0" smtClean="0">
                <a:latin typeface="Verdana" panose="020B0604030504040204" pitchFamily="34" charset="0"/>
                <a:ea typeface="Verdana" panose="020B0604030504040204" pitchFamily="34" charset="0"/>
              </a:rPr>
              <a:t>المنافسات </a:t>
            </a:r>
            <a:r>
              <a:rPr lang="ar-DZ" sz="3200" b="1" dirty="0">
                <a:latin typeface="Verdana" panose="020B0604030504040204" pitchFamily="34" charset="0"/>
                <a:ea typeface="Verdana" panose="020B0604030504040204" pitchFamily="34" charset="0"/>
              </a:rPr>
              <a:t>ومستوى الرياضي وأهداف الرياضة واحترام مبادئ التدريب.</a:t>
            </a:r>
            <a:endParaRPr lang="fr-FR" sz="3200" b="1"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15654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18365" y="1340069"/>
            <a:ext cx="11682484" cy="2601310"/>
          </a:xfrm>
        </p:spPr>
        <p:txBody>
          <a:bodyPr>
            <a:normAutofit/>
          </a:bodyPr>
          <a:lstStyle/>
          <a:p>
            <a:pPr algn="ctr"/>
            <a:r>
              <a:rPr lang="fr-FR" sz="4000" b="1" dirty="0" smtClean="0">
                <a:solidFill>
                  <a:schemeClr val="tx1"/>
                </a:solidFill>
                <a:latin typeface="Verdana" panose="020B0604030504040204" pitchFamily="34" charset="0"/>
                <a:ea typeface="Verdana" panose="020B0604030504040204" pitchFamily="34" charset="0"/>
              </a:rPr>
              <a:t>2- Les </a:t>
            </a:r>
            <a:r>
              <a:rPr lang="fr-FR" sz="4000" b="1" dirty="0">
                <a:solidFill>
                  <a:schemeClr val="tx1"/>
                </a:solidFill>
                <a:latin typeface="Verdana" panose="020B0604030504040204" pitchFamily="34" charset="0"/>
                <a:ea typeface="Verdana" panose="020B0604030504040204" pitchFamily="34" charset="0"/>
              </a:rPr>
              <a:t>objectifs de l’entraînement </a:t>
            </a:r>
            <a:r>
              <a:rPr lang="fr-FR" sz="4000" b="1" dirty="0" smtClean="0">
                <a:solidFill>
                  <a:schemeClr val="tx1"/>
                </a:solidFill>
                <a:latin typeface="Verdana" panose="020B0604030504040204" pitchFamily="34" charset="0"/>
                <a:ea typeface="Verdana" panose="020B0604030504040204" pitchFamily="34" charset="0"/>
              </a:rPr>
              <a:t>sportif</a:t>
            </a:r>
            <a:r>
              <a:rPr lang="ar-DZ" sz="4000" b="1" dirty="0" smtClean="0">
                <a:solidFill>
                  <a:schemeClr val="tx1"/>
                </a:solidFill>
                <a:latin typeface="Verdana" panose="020B0604030504040204" pitchFamily="34" charset="0"/>
                <a:ea typeface="Verdana" panose="020B0604030504040204" pitchFamily="34" charset="0"/>
              </a:rPr>
              <a:t/>
            </a:r>
            <a:br>
              <a:rPr lang="ar-DZ" sz="4000" b="1" dirty="0" smtClean="0">
                <a:solidFill>
                  <a:schemeClr val="tx1"/>
                </a:solidFill>
                <a:latin typeface="Verdana" panose="020B0604030504040204" pitchFamily="34" charset="0"/>
                <a:ea typeface="Verdana" panose="020B0604030504040204" pitchFamily="34" charset="0"/>
              </a:rPr>
            </a:br>
            <a:r>
              <a:rPr lang="fr-FR" sz="4000" b="1" dirty="0" smtClean="0">
                <a:solidFill>
                  <a:schemeClr val="tx1"/>
                </a:solidFill>
                <a:latin typeface="Verdana" panose="020B0604030504040204" pitchFamily="34" charset="0"/>
                <a:ea typeface="Verdana" panose="020B0604030504040204" pitchFamily="34" charset="0"/>
              </a:rPr>
              <a:t> </a:t>
            </a:r>
            <a:r>
              <a:rPr lang="ar-DZ" sz="5300" b="1" dirty="0" smtClean="0">
                <a:solidFill>
                  <a:schemeClr val="tx1"/>
                </a:solidFill>
                <a:latin typeface="Verdana" panose="020B0604030504040204" pitchFamily="34" charset="0"/>
                <a:ea typeface="Verdana" panose="020B0604030504040204" pitchFamily="34" charset="0"/>
              </a:rPr>
              <a:t>أهداف التدريب الرياضي </a:t>
            </a:r>
            <a:endParaRPr lang="fr-FR" sz="40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16391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30" y="218364"/>
            <a:ext cx="11955439" cy="6469039"/>
          </a:xfrm>
        </p:spPr>
        <p:txBody>
          <a:bodyPr>
            <a:noAutofit/>
          </a:bodyPr>
          <a:lstStyle/>
          <a:p>
            <a:pPr marL="0" indent="0" algn="ctr">
              <a:buNone/>
            </a:pPr>
            <a:r>
              <a:rPr lang="fr-FR" sz="3200" b="1" dirty="0" smtClean="0">
                <a:solidFill>
                  <a:srgbClr val="FFFF00"/>
                </a:solidFill>
                <a:latin typeface="Verdana" panose="020B0604030504040204" pitchFamily="34" charset="0"/>
                <a:ea typeface="Verdana" panose="020B0604030504040204" pitchFamily="34" charset="0"/>
              </a:rPr>
              <a:t>Les </a:t>
            </a:r>
            <a:r>
              <a:rPr lang="fr-FR" sz="3200" b="1" dirty="0">
                <a:solidFill>
                  <a:srgbClr val="FFFF00"/>
                </a:solidFill>
                <a:latin typeface="Verdana" panose="020B0604030504040204" pitchFamily="34" charset="0"/>
                <a:ea typeface="Verdana" panose="020B0604030504040204" pitchFamily="34" charset="0"/>
              </a:rPr>
              <a:t>objectifs psychomoteurs </a:t>
            </a:r>
            <a:r>
              <a:rPr lang="ar-DZ" sz="3200" b="1" dirty="0" smtClean="0">
                <a:solidFill>
                  <a:srgbClr val="FFFF00"/>
                </a:solidFill>
                <a:latin typeface="Verdana" panose="020B0604030504040204" pitchFamily="34" charset="0"/>
                <a:ea typeface="Verdana" panose="020B0604030504040204" pitchFamily="34" charset="0"/>
              </a:rPr>
              <a:t>- </a:t>
            </a:r>
            <a:r>
              <a:rPr lang="fr-FR" sz="3200" b="1" dirty="0" smtClean="0">
                <a:solidFill>
                  <a:srgbClr val="FFFF00"/>
                </a:solidFill>
                <a:latin typeface="Verdana" panose="020B0604030504040204" pitchFamily="34" charset="0"/>
                <a:ea typeface="Verdana" panose="020B0604030504040204" pitchFamily="34" charset="0"/>
              </a:rPr>
              <a:t> </a:t>
            </a:r>
            <a:r>
              <a:rPr lang="ar-DZ" sz="3200" b="1" dirty="0">
                <a:solidFill>
                  <a:srgbClr val="FFFF00"/>
                </a:solidFill>
                <a:latin typeface="Verdana" panose="020B0604030504040204" pitchFamily="34" charset="0"/>
                <a:ea typeface="Verdana" panose="020B0604030504040204" pitchFamily="34" charset="0"/>
              </a:rPr>
              <a:t>الأهداف النفسية الحركية</a:t>
            </a:r>
            <a:endParaRPr lang="ar-DZ" sz="3200" b="1" dirty="0" smtClean="0">
              <a:solidFill>
                <a:srgbClr val="FFFF00"/>
              </a:solidFill>
              <a:latin typeface="Verdana" panose="020B0604030504040204" pitchFamily="34" charset="0"/>
              <a:ea typeface="Verdana" panose="020B0604030504040204" pitchFamily="34" charset="0"/>
            </a:endParaRPr>
          </a:p>
          <a:p>
            <a:pPr marL="0" indent="0" algn="ctr">
              <a:buNone/>
            </a:pPr>
            <a:r>
              <a:rPr lang="ar-DZ" sz="2400" b="1"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Développement </a:t>
            </a:r>
            <a:r>
              <a:rPr lang="fr-FR" sz="2400" b="1" dirty="0">
                <a:latin typeface="Verdana" panose="020B0604030504040204" pitchFamily="34" charset="0"/>
                <a:ea typeface="Verdana" panose="020B0604030504040204" pitchFamily="34" charset="0"/>
              </a:rPr>
              <a:t>des capacités physiques fondamentales et conditionnelles de la performance (force, endurance, vitesse et souplesse) </a:t>
            </a:r>
            <a:r>
              <a:rPr lang="fr-FR" sz="2400" b="1" dirty="0" smtClean="0">
                <a:latin typeface="Verdana" panose="020B0604030504040204" pitchFamily="34" charset="0"/>
                <a:ea typeface="Verdana" panose="020B0604030504040204" pitchFamily="34" charset="0"/>
              </a:rPr>
              <a:t>, </a:t>
            </a:r>
            <a:endParaRPr lang="ar-DZ" sz="2400" b="1" dirty="0" smtClean="0">
              <a:latin typeface="Verdana" panose="020B0604030504040204" pitchFamily="34" charset="0"/>
              <a:ea typeface="Verdana" panose="020B0604030504040204" pitchFamily="34" charset="0"/>
            </a:endParaRPr>
          </a:p>
          <a:p>
            <a:pPr marL="0" indent="0" algn="ctr">
              <a:buNone/>
            </a:pPr>
            <a:r>
              <a:rPr lang="ar-DZ" sz="2400" b="1"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 Développement </a:t>
            </a:r>
            <a:r>
              <a:rPr lang="fr-FR" sz="2400" b="1" dirty="0">
                <a:latin typeface="Verdana" panose="020B0604030504040204" pitchFamily="34" charset="0"/>
                <a:ea typeface="Verdana" panose="020B0604030504040204" pitchFamily="34" charset="0"/>
              </a:rPr>
              <a:t>des capacités de coordination (sensation kinesthésique, du temps, de l’espace, du rythme, de l’équilibre, de la vitesse de réaction etc..) </a:t>
            </a:r>
            <a:r>
              <a:rPr lang="fr-FR" sz="2400" b="1" dirty="0" smtClean="0">
                <a:latin typeface="Verdana" panose="020B0604030504040204" pitchFamily="34" charset="0"/>
                <a:ea typeface="Verdana" panose="020B0604030504040204" pitchFamily="34" charset="0"/>
              </a:rPr>
              <a:t> , </a:t>
            </a:r>
            <a:endParaRPr lang="ar-DZ" sz="2400" b="1" dirty="0" smtClean="0">
              <a:latin typeface="Verdana" panose="020B0604030504040204" pitchFamily="34" charset="0"/>
              <a:ea typeface="Verdana" panose="020B0604030504040204" pitchFamily="34" charset="0"/>
            </a:endParaRPr>
          </a:p>
          <a:p>
            <a:pPr marL="0" indent="0" algn="ctr">
              <a:buNone/>
            </a:pPr>
            <a:r>
              <a:rPr lang="fr-FR" sz="2400" b="1" dirty="0" smtClean="0">
                <a:latin typeface="Verdana" panose="020B0604030504040204" pitchFamily="34" charset="0"/>
                <a:ea typeface="Verdana" panose="020B0604030504040204" pitchFamily="34" charset="0"/>
              </a:rPr>
              <a:t>- Apprentissage </a:t>
            </a:r>
            <a:r>
              <a:rPr lang="fr-FR" sz="2400" b="1" dirty="0">
                <a:latin typeface="Verdana" panose="020B0604030504040204" pitchFamily="34" charset="0"/>
                <a:ea typeface="Verdana" panose="020B0604030504040204" pitchFamily="34" charset="0"/>
              </a:rPr>
              <a:t>des techniques se rattachant à la discipline sportive pratiquée et de sa maîtrise à un haut </a:t>
            </a:r>
            <a:r>
              <a:rPr lang="fr-FR" sz="2400" b="1" dirty="0" smtClean="0">
                <a:latin typeface="Verdana" panose="020B0604030504040204" pitchFamily="34" charset="0"/>
                <a:ea typeface="Verdana" panose="020B0604030504040204" pitchFamily="34" charset="0"/>
              </a:rPr>
              <a:t>niveau</a:t>
            </a:r>
          </a:p>
          <a:p>
            <a:pPr algn="ctr" rtl="1">
              <a:buFontTx/>
              <a:buChar char="-"/>
            </a:pPr>
            <a:r>
              <a:rPr lang="ar-DZ" sz="2400" b="1" dirty="0" smtClean="0">
                <a:latin typeface="Verdana" panose="020B0604030504040204" pitchFamily="34" charset="0"/>
                <a:ea typeface="Verdana" panose="020B0604030504040204" pitchFamily="34" charset="0"/>
              </a:rPr>
              <a:t>تطوير </a:t>
            </a:r>
            <a:r>
              <a:rPr lang="ar-DZ" sz="2400" b="1" dirty="0">
                <a:latin typeface="Verdana" panose="020B0604030504040204" pitchFamily="34" charset="0"/>
                <a:ea typeface="Verdana" panose="020B0604030504040204" pitchFamily="34" charset="0"/>
              </a:rPr>
              <a:t>قدرات الأداء البدني الأساسي والمشروط (القوة والتحمل والسرعة والمرونة) </a:t>
            </a:r>
          </a:p>
          <a:p>
            <a:pPr algn="ctr" rtl="1">
              <a:buFontTx/>
              <a:buChar char="-"/>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تطوير قدرات التنسيق (الإحساس الحركي ، الوقت ، المكان ، الإيقاع ، التوازن ، سرعة رد الفعل ، إلخ) </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a:latin typeface="Verdana" panose="020B0604030504040204" pitchFamily="34" charset="0"/>
                <a:ea typeface="Verdana" panose="020B0604030504040204" pitchFamily="34" charset="0"/>
              </a:rPr>
              <a:t>- </a:t>
            </a:r>
            <a:r>
              <a:rPr lang="ar-DZ" sz="2400" b="1" dirty="0" smtClean="0">
                <a:latin typeface="Verdana" panose="020B0604030504040204" pitchFamily="34" charset="0"/>
                <a:ea typeface="Verdana" panose="020B0604030504040204" pitchFamily="34" charset="0"/>
              </a:rPr>
              <a:t>تعلم التقنيات متعلق بنوع  الرياضة الممارسة </a:t>
            </a:r>
            <a:r>
              <a:rPr lang="ar-DZ" sz="2400" b="1" dirty="0">
                <a:latin typeface="Verdana" panose="020B0604030504040204" pitchFamily="34" charset="0"/>
                <a:ea typeface="Verdana" panose="020B0604030504040204" pitchFamily="34" charset="0"/>
              </a:rPr>
              <a:t>وإتقانها على مستوى </a:t>
            </a:r>
            <a:r>
              <a:rPr lang="ar-DZ" sz="2400" b="1" dirty="0" smtClean="0">
                <a:latin typeface="Verdana" panose="020B0604030504040204" pitchFamily="34" charset="0"/>
                <a:ea typeface="Verdana" panose="020B0604030504040204" pitchFamily="34" charset="0"/>
              </a:rPr>
              <a:t>عالٍ.</a:t>
            </a:r>
            <a:endParaRPr lang="fr-FR" sz="2400" b="1" dirty="0">
              <a:latin typeface="Verdana" panose="020B0604030504040204" pitchFamily="34" charset="0"/>
              <a:ea typeface="Verdana" panose="020B0604030504040204" pitchFamily="34" charset="0"/>
            </a:endParaRPr>
          </a:p>
          <a:p>
            <a:pPr marL="0" indent="0" algn="ctr">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98534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6131" y="160408"/>
            <a:ext cx="11655188" cy="658457"/>
          </a:xfrm>
        </p:spPr>
        <p:txBody>
          <a:bodyPr>
            <a:noAutofit/>
          </a:bodyPr>
          <a:lstStyle/>
          <a:p>
            <a:pPr algn="ctr"/>
            <a:r>
              <a:rPr lang="fr-FR" sz="3600" b="1" dirty="0">
                <a:solidFill>
                  <a:srgbClr val="FFFF00"/>
                </a:solidFill>
                <a:latin typeface="Verdana" panose="020B0604030504040204" pitchFamily="34" charset="0"/>
                <a:ea typeface="Verdana" panose="020B0604030504040204" pitchFamily="34" charset="0"/>
              </a:rPr>
              <a:t>Les objectifs cognitives </a:t>
            </a:r>
            <a:r>
              <a:rPr lang="ar-DZ" sz="3600" b="1" dirty="0">
                <a:solidFill>
                  <a:srgbClr val="FFFF00"/>
                </a:solidFill>
                <a:latin typeface="Verdana" panose="020B0604030504040204" pitchFamily="34" charset="0"/>
                <a:ea typeface="Verdana" panose="020B0604030504040204" pitchFamily="34" charset="0"/>
              </a:rPr>
              <a:t>الأهداف </a:t>
            </a:r>
            <a:r>
              <a:rPr lang="ar-DZ" sz="3600" b="1" dirty="0" smtClean="0">
                <a:solidFill>
                  <a:srgbClr val="FFFF00"/>
                </a:solidFill>
                <a:latin typeface="Verdana" panose="020B0604030504040204" pitchFamily="34" charset="0"/>
                <a:ea typeface="Verdana" panose="020B0604030504040204" pitchFamily="34" charset="0"/>
              </a:rPr>
              <a:t>المعرفية</a:t>
            </a:r>
            <a:endParaRPr lang="fr-FR" sz="36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04716" y="818866"/>
            <a:ext cx="11778018" cy="5895834"/>
          </a:xfrm>
        </p:spPr>
        <p:txBody>
          <a:bodyPr>
            <a:noAutofit/>
          </a:bodyPr>
          <a:lstStyle/>
          <a:p>
            <a:pPr marL="0" indent="0" algn="ctr">
              <a:buNone/>
            </a:pPr>
            <a:r>
              <a:rPr lang="fr-FR" sz="3200" b="1" dirty="0">
                <a:latin typeface="Verdana" panose="020B0604030504040204" pitchFamily="34" charset="0"/>
                <a:ea typeface="Verdana" panose="020B0604030504040204" pitchFamily="34" charset="0"/>
              </a:rPr>
              <a:t>-</a:t>
            </a:r>
            <a:r>
              <a:rPr lang="fr-FR" sz="3200" b="1" dirty="0" smtClean="0">
                <a:latin typeface="Verdana" panose="020B0604030504040204" pitchFamily="34" charset="0"/>
                <a:ea typeface="Verdana" panose="020B0604030504040204" pitchFamily="34" charset="0"/>
              </a:rPr>
              <a:t>Des </a:t>
            </a:r>
            <a:r>
              <a:rPr lang="fr-FR" sz="3200" b="1" dirty="0">
                <a:latin typeface="Verdana" panose="020B0604030504040204" pitchFamily="34" charset="0"/>
                <a:ea typeface="Verdana" panose="020B0604030504040204" pitchFamily="34" charset="0"/>
              </a:rPr>
              <a:t>connaissances théoriques d’ordre technique et tactique </a:t>
            </a:r>
            <a:r>
              <a:rPr lang="fr-FR" sz="3200" b="1" dirty="0" smtClean="0">
                <a:latin typeface="Verdana" panose="020B0604030504040204" pitchFamily="34" charset="0"/>
                <a:ea typeface="Verdana" panose="020B0604030504040204" pitchFamily="34" charset="0"/>
              </a:rPr>
              <a:t>.</a:t>
            </a:r>
          </a:p>
          <a:p>
            <a:pPr marL="0" indent="0" algn="ctr">
              <a:buNone/>
            </a:pPr>
            <a:r>
              <a:rPr lang="fr-FR" sz="3200" b="1" dirty="0" smtClean="0">
                <a:latin typeface="Verdana" panose="020B0604030504040204" pitchFamily="34" charset="0"/>
                <a:ea typeface="Verdana" panose="020B0604030504040204" pitchFamily="34" charset="0"/>
              </a:rPr>
              <a:t> -Des </a:t>
            </a:r>
            <a:r>
              <a:rPr lang="fr-FR" sz="3200" b="1" dirty="0">
                <a:latin typeface="Verdana" panose="020B0604030504040204" pitchFamily="34" charset="0"/>
                <a:ea typeface="Verdana" panose="020B0604030504040204" pitchFamily="34" charset="0"/>
              </a:rPr>
              <a:t>connaissances générales concernant les moyens de l’entraînement et de la compétition </a:t>
            </a:r>
            <a:r>
              <a:rPr lang="fr-FR" sz="3200" b="1" dirty="0" smtClean="0">
                <a:latin typeface="Verdana" panose="020B0604030504040204" pitchFamily="34" charset="0"/>
                <a:ea typeface="Verdana" panose="020B0604030504040204" pitchFamily="34" charset="0"/>
              </a:rPr>
              <a:t>. </a:t>
            </a:r>
          </a:p>
          <a:p>
            <a:pPr marL="0" indent="0" algn="ctr">
              <a:buNone/>
            </a:pPr>
            <a:r>
              <a:rPr lang="fr-FR" sz="3200" b="1" dirty="0">
                <a:latin typeface="Verdana" panose="020B0604030504040204" pitchFamily="34" charset="0"/>
                <a:ea typeface="Verdana" panose="020B0604030504040204" pitchFamily="34" charset="0"/>
              </a:rPr>
              <a:t>-</a:t>
            </a:r>
            <a:r>
              <a:rPr lang="fr-FR" sz="3200" b="1" dirty="0" smtClean="0">
                <a:latin typeface="Verdana" panose="020B0604030504040204" pitchFamily="34" charset="0"/>
                <a:ea typeface="Verdana" panose="020B0604030504040204" pitchFamily="34" charset="0"/>
              </a:rPr>
              <a:t>Des </a:t>
            </a:r>
            <a:r>
              <a:rPr lang="fr-FR" sz="3200" b="1" dirty="0">
                <a:latin typeface="Verdana" panose="020B0604030504040204" pitchFamily="34" charset="0"/>
                <a:ea typeface="Verdana" panose="020B0604030504040204" pitchFamily="34" charset="0"/>
              </a:rPr>
              <a:t>connaissances théoriques permettant à l’athlète d’évaluer son propre niveau d’entraînement et de compétition.</a:t>
            </a:r>
          </a:p>
          <a:p>
            <a:pPr marL="0" indent="0" algn="ctr">
              <a:buNone/>
            </a:pPr>
            <a:r>
              <a:rPr lang="ar-DZ" sz="3200" b="1" dirty="0" smtClean="0">
                <a:latin typeface="Verdana" panose="020B0604030504040204" pitchFamily="34" charset="0"/>
                <a:ea typeface="Verdana" panose="020B0604030504040204" pitchFamily="34" charset="0"/>
              </a:rPr>
              <a:t>-المعرفة </a:t>
            </a:r>
            <a:r>
              <a:rPr lang="ar-DZ" sz="3200" b="1" dirty="0">
                <a:latin typeface="Verdana" panose="020B0604030504040204" pitchFamily="34" charset="0"/>
                <a:ea typeface="Verdana" panose="020B0604030504040204" pitchFamily="34" charset="0"/>
              </a:rPr>
              <a:t>النظرية </a:t>
            </a:r>
            <a:r>
              <a:rPr lang="ar-DZ" sz="3200" b="1" dirty="0" smtClean="0">
                <a:latin typeface="Verdana" panose="020B0604030504040204" pitchFamily="34" charset="0"/>
                <a:ea typeface="Verdana" panose="020B0604030504040204" pitchFamily="34" charset="0"/>
              </a:rPr>
              <a:t>(التقنية والتكتيكية)</a:t>
            </a:r>
          </a:p>
          <a:p>
            <a:pPr marL="0" indent="0" algn="ctr">
              <a:buNone/>
            </a:pPr>
            <a:r>
              <a:rPr lang="ar-DZ" sz="3200" b="1" dirty="0" smtClean="0">
                <a:latin typeface="Verdana" panose="020B0604030504040204" pitchFamily="34" charset="0"/>
                <a:ea typeface="Verdana" panose="020B0604030504040204" pitchFamily="34" charset="0"/>
              </a:rPr>
              <a:t> - </a:t>
            </a:r>
            <a:r>
              <a:rPr lang="ar-DZ" sz="3200" b="1" dirty="0">
                <a:latin typeface="Verdana" panose="020B0604030504040204" pitchFamily="34" charset="0"/>
                <a:ea typeface="Verdana" panose="020B0604030504040204" pitchFamily="34" charset="0"/>
              </a:rPr>
              <a:t>المعرفة العامة بوسائل التدريب والمنافسة </a:t>
            </a:r>
            <a:r>
              <a:rPr lang="ar-DZ" sz="3200" b="1" dirty="0" smtClean="0">
                <a:latin typeface="Verdana" panose="020B0604030504040204" pitchFamily="34" charset="0"/>
                <a:ea typeface="Verdana" panose="020B0604030504040204" pitchFamily="34" charset="0"/>
              </a:rPr>
              <a:t>. </a:t>
            </a:r>
          </a:p>
          <a:p>
            <a:pPr marL="0" indent="0" algn="ctr">
              <a:buNone/>
            </a:pPr>
            <a:r>
              <a:rPr lang="ar-DZ" sz="3200" b="1" dirty="0">
                <a:latin typeface="Verdana" panose="020B0604030504040204" pitchFamily="34" charset="0"/>
                <a:ea typeface="Verdana" panose="020B0604030504040204" pitchFamily="34" charset="0"/>
              </a:rPr>
              <a:t>-</a:t>
            </a:r>
            <a:r>
              <a:rPr lang="ar-DZ" sz="3200" b="1" dirty="0" smtClean="0">
                <a:latin typeface="Verdana" panose="020B0604030504040204" pitchFamily="34" charset="0"/>
                <a:ea typeface="Verdana" panose="020B0604030504040204" pitchFamily="34" charset="0"/>
              </a:rPr>
              <a:t>المعرفة </a:t>
            </a:r>
            <a:r>
              <a:rPr lang="ar-DZ" sz="3200" b="1" dirty="0">
                <a:latin typeface="Verdana" panose="020B0604030504040204" pitchFamily="34" charset="0"/>
                <a:ea typeface="Verdana" panose="020B0604030504040204" pitchFamily="34" charset="0"/>
              </a:rPr>
              <a:t>النظرية التي تسمح للرياضي بتقييم مستواه في التدريب والمنافسة.</a:t>
            </a:r>
          </a:p>
          <a:p>
            <a:pPr marL="0" indent="0" algn="ctr">
              <a:buNone/>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3896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0779" y="150125"/>
            <a:ext cx="10515600" cy="697766"/>
          </a:xfrm>
        </p:spPr>
        <p:txBody>
          <a:bodyPr/>
          <a:lstStyle/>
          <a:p>
            <a:pPr algn="ctr"/>
            <a:r>
              <a:rPr lang="fr-FR" sz="3600" b="1" dirty="0" smtClean="0">
                <a:solidFill>
                  <a:srgbClr val="FF0000"/>
                </a:solidFill>
                <a:latin typeface="Verdana" panose="020B0604030504040204" pitchFamily="34" charset="0"/>
                <a:ea typeface="Verdana" panose="020B0604030504040204" pitchFamily="34" charset="0"/>
              </a:rPr>
              <a:t>Contenu du cours</a:t>
            </a:r>
            <a:r>
              <a:rPr lang="ar-DZ" sz="3600" b="1" dirty="0" smtClean="0">
                <a:solidFill>
                  <a:srgbClr val="FF0000"/>
                </a:solidFill>
                <a:latin typeface="Verdana" panose="020B0604030504040204" pitchFamily="34" charset="0"/>
                <a:ea typeface="Verdana" panose="020B0604030504040204" pitchFamily="34" charset="0"/>
              </a:rPr>
              <a:t>محتوى الدرس </a:t>
            </a:r>
            <a:endParaRPr lang="fr-FR" sz="3600" b="1" dirty="0">
              <a:solidFill>
                <a:srgbClr val="FF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18364" y="847891"/>
            <a:ext cx="11805314" cy="5894103"/>
          </a:xfrm>
        </p:spPr>
        <p:txBody>
          <a:bodyPr>
            <a:noAutofit/>
          </a:bodyPr>
          <a:lstStyle/>
          <a:p>
            <a:pPr marL="0" indent="0" algn="ctr">
              <a:lnSpc>
                <a:spcPct val="150000"/>
              </a:lnSpc>
              <a:buNone/>
            </a:pPr>
            <a:r>
              <a:rPr lang="fr-FR" sz="2400" b="1" dirty="0" smtClean="0">
                <a:latin typeface="Verdana" panose="020B0604030504040204" pitchFamily="34" charset="0"/>
                <a:ea typeface="Verdana" panose="020B0604030504040204" pitchFamily="34" charset="0"/>
              </a:rPr>
              <a:t>1</a:t>
            </a:r>
            <a:r>
              <a:rPr lang="ar-DZ" sz="2400" b="1"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Définitions </a:t>
            </a:r>
            <a:r>
              <a:rPr lang="ar-DZ" sz="2400" b="1" dirty="0" smtClean="0">
                <a:latin typeface="Verdana" panose="020B0604030504040204" pitchFamily="34" charset="0"/>
                <a:ea typeface="Verdana" panose="020B0604030504040204" pitchFamily="34" charset="0"/>
              </a:rPr>
              <a:t>تعاريف </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smtClean="0">
                <a:latin typeface="Verdana" panose="020B0604030504040204" pitchFamily="34" charset="0"/>
                <a:ea typeface="Verdana" panose="020B0604030504040204" pitchFamily="34" charset="0"/>
              </a:rPr>
              <a:t>2- Les </a:t>
            </a:r>
            <a:r>
              <a:rPr lang="fr-FR" sz="2400" b="1" dirty="0">
                <a:latin typeface="Verdana" panose="020B0604030504040204" pitchFamily="34" charset="0"/>
                <a:ea typeface="Verdana" panose="020B0604030504040204" pitchFamily="34" charset="0"/>
              </a:rPr>
              <a:t>objectifs de l’entraînement </a:t>
            </a:r>
            <a:r>
              <a:rPr lang="fr-FR" sz="2400" b="1" dirty="0" smtClean="0">
                <a:latin typeface="Verdana" panose="020B0604030504040204" pitchFamily="34" charset="0"/>
                <a:ea typeface="Verdana" panose="020B0604030504040204" pitchFamily="34" charset="0"/>
              </a:rPr>
              <a:t>sportif</a:t>
            </a:r>
          </a:p>
          <a:p>
            <a:pPr marL="0" indent="0" algn="ctr">
              <a:lnSpc>
                <a:spcPct val="150000"/>
              </a:lnSpc>
              <a:buNone/>
            </a:pPr>
            <a:r>
              <a:rPr lang="fr-FR"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أهداف التدريب الرياضي </a:t>
            </a:r>
            <a:endParaRPr lang="ar-DZ"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smtClean="0">
                <a:latin typeface="Verdana" panose="020B0604030504040204" pitchFamily="34" charset="0"/>
                <a:ea typeface="Verdana" panose="020B0604030504040204" pitchFamily="34" charset="0"/>
              </a:rPr>
              <a:t>3-</a:t>
            </a:r>
            <a:r>
              <a:rPr lang="ar-DZ" sz="2400" b="1"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Les Principes de l’entrainement sportif.</a:t>
            </a:r>
            <a:r>
              <a:rPr lang="ar-DZ" sz="2400" b="1" dirty="0" smtClean="0">
                <a:latin typeface="Verdana" panose="020B0604030504040204" pitchFamily="34" charset="0"/>
                <a:ea typeface="Verdana" panose="020B0604030504040204" pitchFamily="34" charset="0"/>
              </a:rPr>
              <a:t> </a:t>
            </a:r>
          </a:p>
          <a:p>
            <a:pPr marL="0" indent="0" algn="ctr">
              <a:lnSpc>
                <a:spcPct val="150000"/>
              </a:lnSpc>
              <a:buNone/>
            </a:pPr>
            <a:r>
              <a:rPr lang="ar-DZ" sz="2400" b="1" dirty="0" smtClean="0">
                <a:latin typeface="Verdana" panose="020B0604030504040204" pitchFamily="34" charset="0"/>
                <a:ea typeface="Verdana" panose="020B0604030504040204" pitchFamily="34" charset="0"/>
              </a:rPr>
              <a:t>مبادئ التدريب الرياضي</a:t>
            </a:r>
          </a:p>
          <a:p>
            <a:pPr marL="0" indent="0" algn="ctr">
              <a:lnSpc>
                <a:spcPct val="150000"/>
              </a:lnSpc>
              <a:buNone/>
            </a:pPr>
            <a:r>
              <a:rPr lang="fr-FR" sz="2400" b="1" dirty="0" smtClean="0">
                <a:latin typeface="Verdana" panose="020B0604030504040204" pitchFamily="34" charset="0"/>
                <a:ea typeface="Verdana" panose="020B0604030504040204" pitchFamily="34" charset="0"/>
              </a:rPr>
              <a:t>4- Le </a:t>
            </a:r>
            <a:r>
              <a:rPr lang="fr-FR" sz="2400" b="1" dirty="0">
                <a:latin typeface="Verdana" panose="020B0604030504040204" pitchFamily="34" charset="0"/>
                <a:ea typeface="Verdana" panose="020B0604030504040204" pitchFamily="34" charset="0"/>
              </a:rPr>
              <a:t>contenu de </a:t>
            </a:r>
            <a:r>
              <a:rPr lang="fr-FR" sz="2400" b="1" dirty="0" smtClean="0">
                <a:latin typeface="Verdana" panose="020B0604030504040204" pitchFamily="34" charset="0"/>
                <a:ea typeface="Verdana" panose="020B0604030504040204" pitchFamily="34" charset="0"/>
              </a:rPr>
              <a:t>l’entraînement sportif</a:t>
            </a:r>
            <a:endParaRPr lang="ar-DZ" sz="2400" b="1" dirty="0" smtClean="0">
              <a:latin typeface="Verdana" panose="020B0604030504040204" pitchFamily="34" charset="0"/>
              <a:ea typeface="Verdana" panose="020B0604030504040204" pitchFamily="34" charset="0"/>
            </a:endParaRPr>
          </a:p>
          <a:p>
            <a:pPr marL="0" indent="0" algn="ctr">
              <a:lnSpc>
                <a:spcPct val="150000"/>
              </a:lnSpc>
              <a:buNone/>
            </a:pPr>
            <a:r>
              <a:rPr lang="ar-DZ" sz="2400" b="1" dirty="0" smtClean="0">
                <a:latin typeface="Verdana" panose="020B0604030504040204" pitchFamily="34" charset="0"/>
                <a:ea typeface="Verdana" panose="020B0604030504040204" pitchFamily="34" charset="0"/>
              </a:rPr>
              <a:t>محتوى التدريب الرياضي</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fr-FR" sz="2400" b="1" dirty="0">
                <a:latin typeface="Verdana" panose="020B0604030504040204" pitchFamily="34" charset="0"/>
                <a:ea typeface="Verdana" panose="020B0604030504040204" pitchFamily="34" charset="0"/>
              </a:rPr>
              <a:t>5- Les types de préparation sportif </a:t>
            </a:r>
            <a:endParaRPr lang="fr-FR" sz="2400" b="1" dirty="0" smtClean="0">
              <a:latin typeface="Verdana" panose="020B0604030504040204" pitchFamily="34" charset="0"/>
              <a:ea typeface="Verdana" panose="020B0604030504040204" pitchFamily="34" charset="0"/>
            </a:endParaRPr>
          </a:p>
          <a:p>
            <a:pPr marL="0" indent="0" algn="ctr">
              <a:lnSpc>
                <a:spcPct val="150000"/>
              </a:lnSpc>
              <a:buNone/>
            </a:pPr>
            <a:r>
              <a:rPr lang="ar-DZ" sz="2400" b="1" dirty="0" smtClean="0">
                <a:latin typeface="Verdana" panose="020B0604030504040204" pitchFamily="34" charset="0"/>
                <a:ea typeface="Verdana" panose="020B0604030504040204" pitchFamily="34" charset="0"/>
              </a:rPr>
              <a:t>أنواع التحضير الرياضي</a:t>
            </a:r>
          </a:p>
          <a:p>
            <a:pPr marL="0" indent="0" algn="ctr">
              <a:lnSpc>
                <a:spcPct val="150000"/>
              </a:lnSpc>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03674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546" y="174057"/>
            <a:ext cx="11614245" cy="835878"/>
          </a:xfrm>
        </p:spPr>
        <p:txBody>
          <a:bodyPr/>
          <a:lstStyle/>
          <a:p>
            <a:pPr algn="ctr"/>
            <a:r>
              <a:rPr lang="fr-FR" sz="4000" b="1" dirty="0">
                <a:solidFill>
                  <a:srgbClr val="FFFF00"/>
                </a:solidFill>
                <a:latin typeface="Verdana" panose="020B0604030504040204" pitchFamily="34" charset="0"/>
                <a:ea typeface="Verdana" panose="020B0604030504040204" pitchFamily="34" charset="0"/>
              </a:rPr>
              <a:t>Les objectifs </a:t>
            </a:r>
            <a:r>
              <a:rPr lang="fr-FR" sz="4000" b="1" dirty="0" smtClean="0">
                <a:solidFill>
                  <a:srgbClr val="FFFF00"/>
                </a:solidFill>
                <a:latin typeface="Verdana" panose="020B0604030504040204" pitchFamily="34" charset="0"/>
                <a:ea typeface="Verdana" panose="020B0604030504040204" pitchFamily="34" charset="0"/>
              </a:rPr>
              <a:t>psychologiques</a:t>
            </a:r>
            <a:r>
              <a:rPr lang="ar-DZ" sz="4000" b="1" dirty="0" smtClean="0">
                <a:solidFill>
                  <a:srgbClr val="FFFF00"/>
                </a:solidFill>
                <a:latin typeface="Verdana" panose="020B0604030504040204" pitchFamily="34" charset="0"/>
                <a:ea typeface="Verdana" panose="020B0604030504040204" pitchFamily="34" charset="0"/>
              </a:rPr>
              <a:t>الأهداف النفسية </a:t>
            </a:r>
            <a:endParaRPr lang="fr-FR" sz="40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18364" y="1009934"/>
            <a:ext cx="11859905" cy="5622877"/>
          </a:xfrm>
        </p:spPr>
        <p:txBody>
          <a:bodyPr>
            <a:noAutofit/>
          </a:bodyPr>
          <a:lstStyle/>
          <a:p>
            <a:pPr algn="ctr"/>
            <a:r>
              <a:rPr lang="fr-FR" sz="2400" b="1" dirty="0" smtClean="0">
                <a:latin typeface="Verdana" panose="020B0604030504040204" pitchFamily="34" charset="0"/>
                <a:ea typeface="Verdana" panose="020B0604030504040204" pitchFamily="34" charset="0"/>
              </a:rPr>
              <a:t>Forger </a:t>
            </a:r>
            <a:r>
              <a:rPr lang="fr-FR" sz="2400" b="1" dirty="0">
                <a:latin typeface="Verdana" panose="020B0604030504040204" pitchFamily="34" charset="0"/>
                <a:ea typeface="Verdana" panose="020B0604030504040204" pitchFamily="34" charset="0"/>
              </a:rPr>
              <a:t>la personnalité de l’athlète et « le caractère sportif » </a:t>
            </a:r>
            <a:r>
              <a:rPr lang="fr-FR" sz="2400" b="1" dirty="0" smtClean="0">
                <a:latin typeface="Verdana" panose="020B0604030504040204" pitchFamily="34" charset="0"/>
                <a:ea typeface="Verdana" panose="020B0604030504040204" pitchFamily="34" charset="0"/>
              </a:rPr>
              <a:t>L’éducation </a:t>
            </a:r>
            <a:r>
              <a:rPr lang="fr-FR" sz="2400" b="1" dirty="0">
                <a:latin typeface="Verdana" panose="020B0604030504040204" pitchFamily="34" charset="0"/>
                <a:ea typeface="Verdana" panose="020B0604030504040204" pitchFamily="34" charset="0"/>
              </a:rPr>
              <a:t>éthique et esthétique </a:t>
            </a:r>
            <a:endParaRPr lang="fr-FR" sz="2400" b="1" dirty="0" smtClean="0">
              <a:latin typeface="Verdana" panose="020B0604030504040204" pitchFamily="34" charset="0"/>
              <a:ea typeface="Verdana" panose="020B0604030504040204" pitchFamily="34" charset="0"/>
            </a:endParaRPr>
          </a:p>
          <a:p>
            <a:pPr algn="ctr"/>
            <a:r>
              <a:rPr lang="fr-FR" sz="2400" b="1" dirty="0" smtClean="0">
                <a:latin typeface="Verdana" panose="020B0604030504040204" pitchFamily="34" charset="0"/>
                <a:ea typeface="Verdana" panose="020B0604030504040204" pitchFamily="34" charset="0"/>
              </a:rPr>
              <a:t>La </a:t>
            </a:r>
            <a:r>
              <a:rPr lang="fr-FR" sz="2400" b="1" dirty="0">
                <a:latin typeface="Verdana" panose="020B0604030504040204" pitchFamily="34" charset="0"/>
                <a:ea typeface="Verdana" panose="020B0604030504040204" pitchFamily="34" charset="0"/>
              </a:rPr>
              <a:t>recherche des émotions </a:t>
            </a:r>
            <a:r>
              <a:rPr lang="fr-FR" sz="2400" b="1" dirty="0" smtClean="0">
                <a:latin typeface="Verdana" panose="020B0604030504040204" pitchFamily="34" charset="0"/>
                <a:ea typeface="Verdana" panose="020B0604030504040204" pitchFamily="34" charset="0"/>
              </a:rPr>
              <a:t>positives.</a:t>
            </a:r>
          </a:p>
          <a:p>
            <a:pPr algn="ctr"/>
            <a:r>
              <a:rPr lang="fr-FR" sz="2400" b="1" dirty="0" smtClean="0">
                <a:latin typeface="Verdana" panose="020B0604030504040204" pitchFamily="34" charset="0"/>
                <a:ea typeface="Verdana" panose="020B0604030504040204" pitchFamily="34" charset="0"/>
              </a:rPr>
              <a:t> </a:t>
            </a:r>
            <a:r>
              <a:rPr lang="fr-FR" sz="2400" b="1" dirty="0">
                <a:latin typeface="Verdana" panose="020B0604030504040204" pitchFamily="34" charset="0"/>
                <a:ea typeface="Verdana" panose="020B0604030504040204" pitchFamily="34" charset="0"/>
              </a:rPr>
              <a:t>le besoin de s’exprimer et d’affirmer sa </a:t>
            </a:r>
            <a:r>
              <a:rPr lang="fr-FR" sz="2400" b="1" dirty="0" smtClean="0">
                <a:latin typeface="Verdana" panose="020B0604030504040204" pitchFamily="34" charset="0"/>
                <a:ea typeface="Verdana" panose="020B0604030504040204" pitchFamily="34" charset="0"/>
              </a:rPr>
              <a:t>personnalité</a:t>
            </a:r>
          </a:p>
          <a:p>
            <a:pPr algn="ctr"/>
            <a:r>
              <a:rPr lang="fr-FR" sz="2400" b="1" dirty="0" smtClean="0">
                <a:latin typeface="Verdana" panose="020B0604030504040204" pitchFamily="34" charset="0"/>
                <a:ea typeface="Verdana" panose="020B0604030504040204" pitchFamily="34" charset="0"/>
              </a:rPr>
              <a:t>Le </a:t>
            </a:r>
            <a:r>
              <a:rPr lang="fr-FR" sz="2400" b="1" dirty="0">
                <a:latin typeface="Verdana" panose="020B0604030504040204" pitchFamily="34" charset="0"/>
                <a:ea typeface="Verdana" panose="020B0604030504040204" pitchFamily="34" charset="0"/>
              </a:rPr>
              <a:t>désir de l’accomplissement </a:t>
            </a:r>
            <a:r>
              <a:rPr lang="fr-FR" sz="2400" b="1" dirty="0" smtClean="0">
                <a:latin typeface="Verdana" panose="020B0604030504040204" pitchFamily="34" charset="0"/>
                <a:ea typeface="Verdana" panose="020B0604030504040204" pitchFamily="34" charset="0"/>
              </a:rPr>
              <a:t>personnel.</a:t>
            </a:r>
          </a:p>
          <a:p>
            <a:pPr algn="ctr"/>
            <a:r>
              <a:rPr lang="fr-FR" sz="2400" b="1" dirty="0" smtClean="0">
                <a:latin typeface="Verdana" panose="020B0604030504040204" pitchFamily="34" charset="0"/>
                <a:ea typeface="Verdana" panose="020B0604030504040204" pitchFamily="34" charset="0"/>
              </a:rPr>
              <a:t> </a:t>
            </a:r>
            <a:r>
              <a:rPr lang="fr-FR" sz="2400" b="1" dirty="0">
                <a:latin typeface="Verdana" panose="020B0604030504040204" pitchFamily="34" charset="0"/>
                <a:ea typeface="Verdana" panose="020B0604030504040204" pitchFamily="34" charset="0"/>
              </a:rPr>
              <a:t>la motivation et le désir de succès </a:t>
            </a:r>
            <a:r>
              <a:rPr lang="fr-FR" sz="2400" b="1" dirty="0" smtClean="0">
                <a:latin typeface="Verdana" panose="020B0604030504040204" pitchFamily="34" charset="0"/>
                <a:ea typeface="Verdana" panose="020B0604030504040204" pitchFamily="34" charset="0"/>
              </a:rPr>
              <a:t>, La </a:t>
            </a:r>
            <a:r>
              <a:rPr lang="fr-FR" sz="2400" b="1" dirty="0">
                <a:latin typeface="Verdana" panose="020B0604030504040204" pitchFamily="34" charset="0"/>
                <a:ea typeface="Verdana" panose="020B0604030504040204" pitchFamily="34" charset="0"/>
              </a:rPr>
              <a:t>volonté, la ténacité, le courage, la domination de soi, la constance et la fermeté</a:t>
            </a:r>
          </a:p>
          <a:p>
            <a:pPr marL="0" indent="0" algn="ctr" rtl="1">
              <a:buNone/>
            </a:pPr>
            <a:r>
              <a:rPr lang="ar-DZ" sz="2400" b="1" dirty="0" smtClean="0">
                <a:latin typeface="Verdana" panose="020B0604030504040204" pitchFamily="34" charset="0"/>
                <a:ea typeface="Verdana" panose="020B0604030504040204" pitchFamily="34" charset="0"/>
              </a:rPr>
              <a:t>- تكوين </a:t>
            </a:r>
            <a:r>
              <a:rPr lang="ar-DZ" sz="2400" b="1" dirty="0">
                <a:latin typeface="Verdana" panose="020B0604030504040204" pitchFamily="34" charset="0"/>
                <a:ea typeface="Verdana" panose="020B0604030504040204" pitchFamily="34" charset="0"/>
              </a:rPr>
              <a:t>شخصية الرياضي </a:t>
            </a:r>
            <a:r>
              <a:rPr lang="ar-DZ" sz="2400" b="1" dirty="0" smtClean="0">
                <a:latin typeface="Verdana" panose="020B0604030504040204" pitchFamily="34" charset="0"/>
                <a:ea typeface="Verdana" panose="020B0604030504040204" pitchFamily="34" charset="0"/>
              </a:rPr>
              <a:t>"الشخصية </a:t>
            </a:r>
            <a:r>
              <a:rPr lang="ar-DZ" sz="2400" b="1" dirty="0">
                <a:latin typeface="Verdana" panose="020B0604030504040204" pitchFamily="34" charset="0"/>
                <a:ea typeface="Verdana" panose="020B0604030504040204" pitchFamily="34" charset="0"/>
              </a:rPr>
              <a:t>الرياضية" التربية الأخلاقية والجمالية </a:t>
            </a:r>
            <a:r>
              <a:rPr lang="ar-DZ" sz="2400" b="1" dirty="0" smtClean="0">
                <a:latin typeface="Verdana" panose="020B0604030504040204" pitchFamily="34" charset="0"/>
                <a:ea typeface="Verdana" panose="020B0604030504040204" pitchFamily="34" charset="0"/>
              </a:rPr>
              <a:t>. </a:t>
            </a:r>
          </a:p>
          <a:p>
            <a:pPr marL="0" indent="0" algn="ctr" rtl="1">
              <a:buNone/>
            </a:pPr>
            <a:r>
              <a:rPr lang="ar-DZ" sz="2400" b="1" dirty="0" smtClean="0">
                <a:latin typeface="Verdana" panose="020B0604030504040204" pitchFamily="34" charset="0"/>
                <a:ea typeface="Verdana" panose="020B0604030504040204" pitchFamily="34" charset="0"/>
              </a:rPr>
              <a:t>- البحث </a:t>
            </a:r>
            <a:r>
              <a:rPr lang="ar-DZ" sz="2400" b="1" dirty="0">
                <a:latin typeface="Verdana" panose="020B0604030504040204" pitchFamily="34" charset="0"/>
                <a:ea typeface="Verdana" panose="020B0604030504040204" pitchFamily="34" charset="0"/>
              </a:rPr>
              <a:t>عن المشاعر الإيجابية </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الحاجة إلى التعبير عن الذات وتأكيد </a:t>
            </a:r>
            <a:r>
              <a:rPr lang="ar-DZ" sz="2400" b="1" dirty="0" smtClean="0">
                <a:latin typeface="Verdana" panose="020B0604030504040204" pitchFamily="34" charset="0"/>
                <a:ea typeface="Verdana" panose="020B0604030504040204" pitchFamily="34" charset="0"/>
              </a:rPr>
              <a:t>الشخصية. </a:t>
            </a:r>
          </a:p>
          <a:p>
            <a:pPr marL="0" indent="0" algn="ctr">
              <a:buNone/>
            </a:pPr>
            <a:r>
              <a:rPr lang="ar-DZ" sz="2400" b="1" dirty="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الرغبة في الإنجاز الشخصي </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 الدافعية </a:t>
            </a:r>
            <a:r>
              <a:rPr lang="ar-DZ" sz="2400" b="1" dirty="0">
                <a:latin typeface="Verdana" panose="020B0604030504040204" pitchFamily="34" charset="0"/>
                <a:ea typeface="Verdana" panose="020B0604030504040204" pitchFamily="34" charset="0"/>
              </a:rPr>
              <a:t>والرغبة في </a:t>
            </a:r>
            <a:r>
              <a:rPr lang="ar-DZ" sz="2400" b="1" dirty="0" smtClean="0">
                <a:latin typeface="Verdana" panose="020B0604030504040204" pitchFamily="34" charset="0"/>
                <a:ea typeface="Verdana" panose="020B0604030504040204" pitchFamily="34" charset="0"/>
              </a:rPr>
              <a:t>النجاح، الإرادة </a:t>
            </a:r>
            <a:r>
              <a:rPr lang="ar-DZ" sz="2400" b="1" dirty="0">
                <a:latin typeface="Verdana" panose="020B0604030504040204" pitchFamily="34" charset="0"/>
                <a:ea typeface="Verdana" panose="020B0604030504040204" pitchFamily="34" charset="0"/>
              </a:rPr>
              <a:t>، المثابرة ، </a:t>
            </a:r>
            <a:r>
              <a:rPr lang="ar-DZ" sz="2400" b="1" dirty="0" smtClean="0">
                <a:latin typeface="Verdana" panose="020B0604030504040204" pitchFamily="34" charset="0"/>
                <a:ea typeface="Verdana" panose="020B0604030504040204" pitchFamily="34" charset="0"/>
              </a:rPr>
              <a:t>الشجاعة، </a:t>
            </a:r>
            <a:r>
              <a:rPr lang="ar-DZ" sz="2400" b="1" dirty="0">
                <a:latin typeface="Verdana" panose="020B0604030504040204" pitchFamily="34" charset="0"/>
                <a:ea typeface="Verdana" panose="020B0604030504040204" pitchFamily="34" charset="0"/>
              </a:rPr>
              <a:t>السيطرة </a:t>
            </a:r>
            <a:r>
              <a:rPr lang="ar-DZ" sz="2400" b="1" dirty="0" smtClean="0">
                <a:latin typeface="Verdana" panose="020B0604030504040204" pitchFamily="34" charset="0"/>
                <a:ea typeface="Verdana" panose="020B0604030504040204" pitchFamily="34" charset="0"/>
              </a:rPr>
              <a:t>الذاتية، الثبات والحزم.</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47300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006" y="269591"/>
            <a:ext cx="10515600" cy="849526"/>
          </a:xfrm>
        </p:spPr>
        <p:txBody>
          <a:bodyPr>
            <a:normAutofit/>
          </a:bodyPr>
          <a:lstStyle/>
          <a:p>
            <a:pPr algn="ctr"/>
            <a:r>
              <a:rPr lang="fr-FR" sz="3600" b="1" dirty="0">
                <a:solidFill>
                  <a:srgbClr val="FFFF00"/>
                </a:solidFill>
                <a:latin typeface="Verdana" panose="020B0604030504040204" pitchFamily="34" charset="0"/>
                <a:ea typeface="Verdana" panose="020B0604030504040204" pitchFamily="34" charset="0"/>
              </a:rPr>
              <a:t>Les objectifs préventives </a:t>
            </a:r>
            <a:r>
              <a:rPr lang="ar-DZ" sz="3600" b="1" dirty="0">
                <a:solidFill>
                  <a:srgbClr val="FFFF00"/>
                </a:solidFill>
                <a:latin typeface="Verdana" panose="020B0604030504040204" pitchFamily="34" charset="0"/>
                <a:ea typeface="Verdana" panose="020B0604030504040204" pitchFamily="34" charset="0"/>
              </a:rPr>
              <a:t>الأهداف </a:t>
            </a:r>
            <a:r>
              <a:rPr lang="ar-DZ" sz="3600" b="1" dirty="0" smtClean="0">
                <a:solidFill>
                  <a:srgbClr val="FFFF00"/>
                </a:solidFill>
                <a:latin typeface="Verdana" panose="020B0604030504040204" pitchFamily="34" charset="0"/>
                <a:ea typeface="Verdana" panose="020B0604030504040204" pitchFamily="34" charset="0"/>
              </a:rPr>
              <a:t>الوقائية</a:t>
            </a:r>
            <a:endParaRPr lang="fr-FR" sz="36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29" y="1119117"/>
            <a:ext cx="11941791" cy="5472752"/>
          </a:xfrm>
        </p:spPr>
        <p:txBody>
          <a:bodyPr>
            <a:noAutofit/>
          </a:bodyPr>
          <a:lstStyle/>
          <a:p>
            <a:pPr marL="0" indent="0" algn="ctr">
              <a:buNone/>
            </a:pPr>
            <a:r>
              <a:rPr lang="fr-FR" sz="3600" b="1" dirty="0" smtClean="0">
                <a:latin typeface="Verdana" panose="020B0604030504040204" pitchFamily="34" charset="0"/>
                <a:ea typeface="Verdana" panose="020B0604030504040204" pitchFamily="34" charset="0"/>
              </a:rPr>
              <a:t>- Le </a:t>
            </a:r>
            <a:r>
              <a:rPr lang="fr-FR" sz="3600" b="1" dirty="0">
                <a:latin typeface="Verdana" panose="020B0604030504040204" pitchFamily="34" charset="0"/>
                <a:ea typeface="Verdana" panose="020B0604030504040204" pitchFamily="34" charset="0"/>
              </a:rPr>
              <a:t>renforcement de la </a:t>
            </a:r>
            <a:r>
              <a:rPr lang="fr-FR" sz="3600" b="1" dirty="0" smtClean="0">
                <a:latin typeface="Verdana" panose="020B0604030504040204" pitchFamily="34" charset="0"/>
                <a:ea typeface="Verdana" panose="020B0604030504040204" pitchFamily="34" charset="0"/>
              </a:rPr>
              <a:t>santé.</a:t>
            </a:r>
            <a:endParaRPr lang="ar-DZ" sz="3600" b="1" dirty="0" smtClean="0">
              <a:latin typeface="Verdana" panose="020B0604030504040204" pitchFamily="34" charset="0"/>
              <a:ea typeface="Verdana" panose="020B0604030504040204" pitchFamily="34" charset="0"/>
            </a:endParaRPr>
          </a:p>
          <a:p>
            <a:pPr marL="0" indent="0" algn="ctr">
              <a:buNone/>
            </a:pPr>
            <a:r>
              <a:rPr lang="fr-FR" sz="3600" b="1" dirty="0" smtClean="0">
                <a:latin typeface="Verdana" panose="020B0604030504040204" pitchFamily="34" charset="0"/>
                <a:ea typeface="Verdana" panose="020B0604030504040204" pitchFamily="34" charset="0"/>
              </a:rPr>
              <a:t>- </a:t>
            </a:r>
            <a:r>
              <a:rPr lang="fr-FR" sz="3600" b="1" dirty="0">
                <a:latin typeface="Verdana" panose="020B0604030504040204" pitchFamily="34" charset="0"/>
                <a:ea typeface="Verdana" panose="020B0604030504040204" pitchFamily="34" charset="0"/>
              </a:rPr>
              <a:t>La consolidation d’un développement corporel correcte et </a:t>
            </a:r>
            <a:r>
              <a:rPr lang="fr-FR" sz="3600" b="1" dirty="0" smtClean="0">
                <a:latin typeface="Verdana" panose="020B0604030504040204" pitchFamily="34" charset="0"/>
                <a:ea typeface="Verdana" panose="020B0604030504040204" pitchFamily="34" charset="0"/>
              </a:rPr>
              <a:t>harmonieux.</a:t>
            </a:r>
          </a:p>
          <a:p>
            <a:pPr marL="0" indent="0" algn="ctr">
              <a:buNone/>
            </a:pPr>
            <a:r>
              <a:rPr lang="fr-FR" sz="3600" b="1" dirty="0" smtClean="0">
                <a:latin typeface="Verdana" panose="020B0604030504040204" pitchFamily="34" charset="0"/>
                <a:ea typeface="Verdana" panose="020B0604030504040204" pitchFamily="34" charset="0"/>
              </a:rPr>
              <a:t> - La </a:t>
            </a:r>
            <a:r>
              <a:rPr lang="fr-FR" sz="3600" b="1" dirty="0">
                <a:latin typeface="Verdana" panose="020B0604030504040204" pitchFamily="34" charset="0"/>
                <a:ea typeface="Verdana" panose="020B0604030504040204" pitchFamily="34" charset="0"/>
              </a:rPr>
              <a:t>prévention des accidents et des traumatismes de différents </a:t>
            </a:r>
            <a:r>
              <a:rPr lang="fr-FR" sz="3600" b="1" dirty="0" smtClean="0">
                <a:latin typeface="Verdana" panose="020B0604030504040204" pitchFamily="34" charset="0"/>
                <a:ea typeface="Verdana" panose="020B0604030504040204" pitchFamily="34" charset="0"/>
              </a:rPr>
              <a:t>genres.</a:t>
            </a:r>
            <a:endParaRPr lang="fr-FR" sz="3600" b="1" dirty="0">
              <a:latin typeface="Verdana" panose="020B0604030504040204" pitchFamily="34" charset="0"/>
              <a:ea typeface="Verdana" panose="020B0604030504040204" pitchFamily="34" charset="0"/>
            </a:endParaRPr>
          </a:p>
          <a:p>
            <a:pPr marL="0" indent="0" algn="ctr" rtl="1">
              <a:buNone/>
            </a:pPr>
            <a:r>
              <a:rPr lang="ar-DZ" sz="3600" b="1" dirty="0" smtClean="0">
                <a:latin typeface="Verdana" panose="020B0604030504040204" pitchFamily="34" charset="0"/>
                <a:ea typeface="Verdana" panose="020B0604030504040204" pitchFamily="34" charset="0"/>
              </a:rPr>
              <a:t>- تقوية الصحة.</a:t>
            </a:r>
          </a:p>
          <a:p>
            <a:pPr marL="0" indent="0" algn="ctr" rtl="1">
              <a:buNone/>
            </a:pPr>
            <a:r>
              <a:rPr lang="ar-DZ" sz="3600" b="1" dirty="0" smtClean="0">
                <a:latin typeface="Verdana" panose="020B0604030504040204" pitchFamily="34" charset="0"/>
                <a:ea typeface="Verdana" panose="020B0604030504040204" pitchFamily="34" charset="0"/>
              </a:rPr>
              <a:t>- تعزيز </a:t>
            </a:r>
            <a:r>
              <a:rPr lang="ar-DZ" sz="3600" b="1" dirty="0">
                <a:latin typeface="Verdana" panose="020B0604030504040204" pitchFamily="34" charset="0"/>
                <a:ea typeface="Verdana" panose="020B0604030504040204" pitchFamily="34" charset="0"/>
              </a:rPr>
              <a:t>التنمية الجسدية الصحيحة </a:t>
            </a:r>
            <a:r>
              <a:rPr lang="ar-DZ" sz="3600" b="1" dirty="0" smtClean="0">
                <a:latin typeface="Verdana" panose="020B0604030504040204" pitchFamily="34" charset="0"/>
                <a:ea typeface="Verdana" panose="020B0604030504040204" pitchFamily="34" charset="0"/>
              </a:rPr>
              <a:t>والمتناغمة.</a:t>
            </a:r>
          </a:p>
          <a:p>
            <a:pPr marL="0" indent="0" algn="ctr" rtl="1">
              <a:buNone/>
            </a:pPr>
            <a:r>
              <a:rPr lang="ar-DZ" sz="3600" b="1" dirty="0">
                <a:latin typeface="Verdana" panose="020B0604030504040204" pitchFamily="34" charset="0"/>
                <a:ea typeface="Verdana" panose="020B0604030504040204" pitchFamily="34" charset="0"/>
              </a:rPr>
              <a:t>-</a:t>
            </a:r>
            <a:r>
              <a:rPr lang="ar-DZ" sz="3600" b="1" dirty="0" smtClean="0">
                <a:latin typeface="Verdana" panose="020B0604030504040204" pitchFamily="34" charset="0"/>
                <a:ea typeface="Verdana" panose="020B0604030504040204" pitchFamily="34" charset="0"/>
              </a:rPr>
              <a:t> منع </a:t>
            </a:r>
            <a:r>
              <a:rPr lang="ar-DZ" sz="3600" b="1" dirty="0">
                <a:latin typeface="Verdana" panose="020B0604030504040204" pitchFamily="34" charset="0"/>
                <a:ea typeface="Verdana" panose="020B0604030504040204" pitchFamily="34" charset="0"/>
              </a:rPr>
              <a:t>الحوادث والإصابات بمختلف </a:t>
            </a:r>
            <a:r>
              <a:rPr lang="ar-DZ" sz="3600" b="1" dirty="0" smtClean="0">
                <a:latin typeface="Verdana" panose="020B0604030504040204" pitchFamily="34" charset="0"/>
                <a:ea typeface="Verdana" panose="020B0604030504040204" pitchFamily="34" charset="0"/>
              </a:rPr>
              <a:t>أنواعها.</a:t>
            </a:r>
            <a:endParaRPr lang="ar-DZ" sz="3600" b="1" dirty="0">
              <a:latin typeface="Verdana" panose="020B0604030504040204" pitchFamily="34" charset="0"/>
              <a:ea typeface="Verdana" panose="020B0604030504040204" pitchFamily="34" charset="0"/>
            </a:endParaRPr>
          </a:p>
          <a:p>
            <a:pPr marL="0" indent="0" algn="ctr">
              <a:buNone/>
            </a:pPr>
            <a:endParaRPr lang="fr-FR" sz="3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41592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31" y="214999"/>
            <a:ext cx="11859904" cy="890469"/>
          </a:xfrm>
        </p:spPr>
        <p:txBody>
          <a:bodyPr>
            <a:noAutofit/>
          </a:bodyPr>
          <a:lstStyle/>
          <a:p>
            <a:pPr algn="ctr"/>
            <a:r>
              <a:rPr lang="fr-FR" sz="3200" b="1" dirty="0">
                <a:solidFill>
                  <a:srgbClr val="FFFF00"/>
                </a:solidFill>
                <a:latin typeface="Verdana" panose="020B0604030504040204" pitchFamily="34" charset="0"/>
                <a:ea typeface="Verdana" panose="020B0604030504040204" pitchFamily="34" charset="0"/>
              </a:rPr>
              <a:t>Les objectifs socio-éducatives </a:t>
            </a:r>
            <a:r>
              <a:rPr lang="ar-DZ" sz="3200" b="1" dirty="0">
                <a:solidFill>
                  <a:srgbClr val="FFFF00"/>
                </a:solidFill>
                <a:latin typeface="Verdana" panose="020B0604030504040204" pitchFamily="34" charset="0"/>
                <a:ea typeface="Verdana" panose="020B0604030504040204" pitchFamily="34" charset="0"/>
              </a:rPr>
              <a:t>الأهداف الاجتماعية التربوية </a:t>
            </a:r>
            <a:endParaRPr lang="fr-FR" sz="32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2831" y="1105468"/>
            <a:ext cx="11859904" cy="5513696"/>
          </a:xfrm>
        </p:spPr>
        <p:txBody>
          <a:bodyPr>
            <a:noAutofit/>
          </a:bodyPr>
          <a:lstStyle/>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Développer </a:t>
            </a:r>
            <a:r>
              <a:rPr lang="fr-FR" sz="3200" b="1" dirty="0">
                <a:latin typeface="Verdana" panose="020B0604030504040204" pitchFamily="34" charset="0"/>
                <a:ea typeface="Verdana" panose="020B0604030504040204" pitchFamily="34" charset="0"/>
              </a:rPr>
              <a:t>les motivations liées au sentiment de l’intérêt du </a:t>
            </a:r>
            <a:r>
              <a:rPr lang="fr-FR" sz="3200" b="1" dirty="0" smtClean="0">
                <a:latin typeface="Verdana" panose="020B0604030504040204" pitchFamily="34" charset="0"/>
                <a:ea typeface="Verdana" panose="020B0604030504040204" pitchFamily="34" charset="0"/>
              </a:rPr>
              <a:t>groupe. </a:t>
            </a:r>
          </a:p>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Éducation </a:t>
            </a:r>
            <a:r>
              <a:rPr lang="fr-FR" sz="3200" b="1" dirty="0">
                <a:latin typeface="Verdana" panose="020B0604030504040204" pitchFamily="34" charset="0"/>
                <a:ea typeface="Verdana" panose="020B0604030504040204" pitchFamily="34" charset="0"/>
              </a:rPr>
              <a:t>des normes de conduite qui régissent les rapports humains dans le cadre de l’activité sportive </a:t>
            </a:r>
            <a:r>
              <a:rPr lang="fr-FR" sz="3200" b="1" dirty="0" smtClean="0">
                <a:latin typeface="Verdana" panose="020B0604030504040204" pitchFamily="34" charset="0"/>
                <a:ea typeface="Verdana" panose="020B0604030504040204" pitchFamily="34" charset="0"/>
              </a:rPr>
              <a:t>.</a:t>
            </a:r>
          </a:p>
          <a:p>
            <a:pPr algn="ctr">
              <a:buFont typeface="Wingdings" panose="05000000000000000000" pitchFamily="2" charset="2"/>
              <a:buChar char="Ø"/>
            </a:pPr>
            <a:r>
              <a:rPr lang="fr-FR" sz="3200" b="1" dirty="0" smtClean="0">
                <a:latin typeface="Verdana" panose="020B0604030504040204" pitchFamily="34" charset="0"/>
                <a:ea typeface="Verdana" panose="020B0604030504040204" pitchFamily="34" charset="0"/>
              </a:rPr>
              <a:t>L’apprentissage </a:t>
            </a:r>
            <a:r>
              <a:rPr lang="fr-FR" sz="3200" b="1" dirty="0">
                <a:latin typeface="Verdana" panose="020B0604030504040204" pitchFamily="34" charset="0"/>
                <a:ea typeface="Verdana" panose="020B0604030504040204" pitchFamily="34" charset="0"/>
              </a:rPr>
              <a:t>du sentiment de cohérence avec le </a:t>
            </a:r>
            <a:r>
              <a:rPr lang="fr-FR" sz="3200" b="1" dirty="0" smtClean="0">
                <a:latin typeface="Verdana" panose="020B0604030504040204" pitchFamily="34" charset="0"/>
                <a:ea typeface="Verdana" panose="020B0604030504040204" pitchFamily="34" charset="0"/>
              </a:rPr>
              <a:t>groupe.</a:t>
            </a:r>
            <a:endParaRPr lang="fr-FR" sz="3200" b="1" dirty="0">
              <a:latin typeface="Verdana" panose="020B0604030504040204" pitchFamily="34" charset="0"/>
              <a:ea typeface="Verdana" panose="020B0604030504040204" pitchFamily="34" charset="0"/>
            </a:endParaRP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تطوير </a:t>
            </a:r>
            <a:r>
              <a:rPr lang="ar-DZ" sz="3200" b="1" dirty="0">
                <a:latin typeface="Verdana" panose="020B0604030504040204" pitchFamily="34" charset="0"/>
                <a:ea typeface="Verdana" panose="020B0604030504040204" pitchFamily="34" charset="0"/>
              </a:rPr>
              <a:t>الدوافع المرتبطة بالشعور </a:t>
            </a:r>
            <a:r>
              <a:rPr lang="ar-DZ" sz="3200" b="1" dirty="0" smtClean="0">
                <a:latin typeface="Verdana" panose="020B0604030504040204" pitchFamily="34" charset="0"/>
                <a:ea typeface="Verdana" panose="020B0604030504040204" pitchFamily="34" charset="0"/>
              </a:rPr>
              <a:t>والاهتمام بمصلحة </a:t>
            </a:r>
            <a:r>
              <a:rPr lang="ar-DZ" sz="3200" b="1" dirty="0">
                <a:latin typeface="Verdana" panose="020B0604030504040204" pitchFamily="34" charset="0"/>
                <a:ea typeface="Verdana" panose="020B0604030504040204" pitchFamily="34" charset="0"/>
              </a:rPr>
              <a:t>المجموعة</a:t>
            </a:r>
            <a:r>
              <a:rPr lang="ar-DZ" sz="32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تعليم معايير السلوك التي تحكم العلاقات الإنسانية في سياق النشاط الرياضي</a:t>
            </a:r>
            <a:r>
              <a:rPr lang="ar-DZ" sz="3200" b="1" dirty="0" smtClean="0">
                <a:latin typeface="Verdana" panose="020B0604030504040204" pitchFamily="34" charset="0"/>
                <a:ea typeface="Verdana" panose="020B0604030504040204" pitchFamily="34" charset="0"/>
              </a:rPr>
              <a:t>.</a:t>
            </a:r>
            <a:endParaRPr lang="fr-FR" sz="3200" b="1" dirty="0" smtClean="0">
              <a:latin typeface="Verdana" panose="020B0604030504040204" pitchFamily="34" charset="0"/>
              <a:ea typeface="Verdana" panose="020B0604030504040204" pitchFamily="34" charset="0"/>
            </a:endParaRPr>
          </a:p>
          <a:p>
            <a:pPr algn="ctr" rtl="1">
              <a:buFont typeface="Wingdings" panose="05000000000000000000" pitchFamily="2" charset="2"/>
              <a:buChar char="Ø"/>
            </a:pPr>
            <a:r>
              <a:rPr lang="ar-DZ" sz="3200" b="1" dirty="0" smtClean="0">
                <a:latin typeface="Verdana" panose="020B0604030504040204" pitchFamily="34" charset="0"/>
                <a:ea typeface="Verdana" panose="020B0604030504040204" pitchFamily="34" charset="0"/>
              </a:rPr>
              <a:t>تعلم </a:t>
            </a:r>
            <a:r>
              <a:rPr lang="ar-DZ" sz="3200" b="1" dirty="0">
                <a:latin typeface="Verdana" panose="020B0604030504040204" pitchFamily="34" charset="0"/>
                <a:ea typeface="Verdana" panose="020B0604030504040204" pitchFamily="34" charset="0"/>
              </a:rPr>
              <a:t>الشعور بالتماسك مع المجموعة.</a:t>
            </a:r>
          </a:p>
          <a:p>
            <a:pPr algn="ctr">
              <a:buNone/>
            </a:pPr>
            <a:endParaRPr lang="fr-FR"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96447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831" y="160409"/>
            <a:ext cx="12069170" cy="1368846"/>
          </a:xfrm>
        </p:spPr>
        <p:txBody>
          <a:bodyPr>
            <a:noAutofit/>
          </a:bodyPr>
          <a:lstStyle/>
          <a:p>
            <a:pPr algn="ctr"/>
            <a:r>
              <a:rPr lang="fr-FR" sz="2400" b="1" dirty="0" smtClean="0">
                <a:solidFill>
                  <a:srgbClr val="FFFF00"/>
                </a:solidFill>
                <a:latin typeface="Verdana" pitchFamily="34" charset="0"/>
                <a:ea typeface="Verdana" pitchFamily="34" charset="0"/>
                <a:cs typeface="Verdana" pitchFamily="34" charset="0"/>
              </a:rPr>
              <a:t>les </a:t>
            </a:r>
            <a:r>
              <a:rPr lang="fr-FR" sz="2400" b="1" dirty="0">
                <a:solidFill>
                  <a:srgbClr val="FFFF00"/>
                </a:solidFill>
                <a:latin typeface="Verdana" pitchFamily="34" charset="0"/>
                <a:ea typeface="Verdana" pitchFamily="34" charset="0"/>
                <a:cs typeface="Verdana" pitchFamily="34" charset="0"/>
              </a:rPr>
              <a:t>facteurs déterminant l’efficacité de l’entraînement </a:t>
            </a:r>
            <a:r>
              <a:rPr lang="fr-FR" sz="2400" b="1" dirty="0" smtClean="0">
                <a:solidFill>
                  <a:srgbClr val="FFFF00"/>
                </a:solidFill>
                <a:latin typeface="Verdana" pitchFamily="34" charset="0"/>
                <a:ea typeface="Verdana" pitchFamily="34" charset="0"/>
                <a:cs typeface="Verdana" pitchFamily="34" charset="0"/>
              </a:rPr>
              <a:t>sportif</a:t>
            </a:r>
            <a:r>
              <a:rPr lang="ar-DZ" sz="2400" b="1" dirty="0" smtClean="0">
                <a:solidFill>
                  <a:srgbClr val="FFFF00"/>
                </a:solidFill>
                <a:latin typeface="Verdana" pitchFamily="34" charset="0"/>
                <a:ea typeface="Verdana" pitchFamily="34" charset="0"/>
              </a:rPr>
              <a:t/>
            </a:r>
            <a:br>
              <a:rPr lang="ar-DZ" sz="2400" b="1" dirty="0" smtClean="0">
                <a:solidFill>
                  <a:srgbClr val="FFFF00"/>
                </a:solidFill>
                <a:latin typeface="Verdana" pitchFamily="34" charset="0"/>
                <a:ea typeface="Verdana" pitchFamily="34" charset="0"/>
              </a:rPr>
            </a:br>
            <a:r>
              <a:rPr lang="ar-DZ" sz="3200" b="1" dirty="0" smtClean="0">
                <a:solidFill>
                  <a:srgbClr val="FFFF00"/>
                </a:solidFill>
                <a:latin typeface="Verdana" pitchFamily="34" charset="0"/>
                <a:ea typeface="Verdana" pitchFamily="34" charset="0"/>
              </a:rPr>
              <a:t>العوامل المحددة لفعالية التدريب الرياضي</a:t>
            </a:r>
            <a:endParaRPr lang="fr-FR" sz="2400" b="1" dirty="0">
              <a:solidFill>
                <a:srgbClr val="FFFF00"/>
              </a:solidFill>
              <a:latin typeface="Verdana" pitchFamily="34" charset="0"/>
              <a:ea typeface="Verdana" pitchFamily="34" charset="0"/>
              <a:cs typeface="Verdana" pitchFamily="34" charset="0"/>
            </a:endParaRPr>
          </a:p>
        </p:txBody>
      </p:sp>
      <p:sp>
        <p:nvSpPr>
          <p:cNvPr id="3" name="Espace réservé du contenu 2"/>
          <p:cNvSpPr>
            <a:spLocks noGrp="1"/>
          </p:cNvSpPr>
          <p:nvPr>
            <p:ph idx="1"/>
          </p:nvPr>
        </p:nvSpPr>
        <p:spPr>
          <a:xfrm>
            <a:off x="277505" y="1198180"/>
            <a:ext cx="11914495" cy="5328744"/>
          </a:xfrm>
        </p:spPr>
        <p:txBody>
          <a:bodyPr>
            <a:normAutofit fontScale="70000" lnSpcReduction="20000"/>
          </a:bodyPr>
          <a:lstStyle/>
          <a:p>
            <a:pPr marL="742950" indent="-742950" algn="ctr">
              <a:buNone/>
            </a:pPr>
            <a:r>
              <a:rPr lang="fr-FR" sz="2800" b="1" dirty="0">
                <a:latin typeface="Verdana" panose="020B0604030504040204" pitchFamily="34" charset="0"/>
                <a:ea typeface="Verdana" panose="020B0604030504040204" pitchFamily="34" charset="0"/>
              </a:rPr>
              <a:t>Niveau </a:t>
            </a:r>
            <a:r>
              <a:rPr lang="fr-FR" sz="2800" b="1" dirty="0" smtClean="0">
                <a:latin typeface="Verdana" panose="020B0604030504040204" pitchFamily="34" charset="0"/>
                <a:ea typeface="Verdana" panose="020B0604030504040204" pitchFamily="34" charset="0"/>
              </a:rPr>
              <a:t>de</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Connaissance de</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L’entraîneur</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2800" b="1" dirty="0" smtClean="0">
                <a:latin typeface="Verdana" panose="020B0604030504040204" pitchFamily="34" charset="0"/>
                <a:ea typeface="Verdana" panose="020B0604030504040204" pitchFamily="34" charset="0"/>
              </a:rPr>
              <a:t>المستوى المعرفي للمدرب</a:t>
            </a:r>
          </a:p>
          <a:p>
            <a:pPr marL="742950" indent="-742950" algn="ctr">
              <a:buNone/>
            </a:pPr>
            <a:r>
              <a:rPr lang="fr-FR" sz="2800" b="1" dirty="0" smtClean="0">
                <a:latin typeface="Verdana" panose="020B0604030504040204" pitchFamily="34" charset="0"/>
                <a:ea typeface="Verdana" panose="020B0604030504040204" pitchFamily="34" charset="0"/>
              </a:rPr>
              <a:t>Organisation</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du processus</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D’entraînement</a:t>
            </a:r>
            <a:endParaRPr lang="ar-DZ" sz="2800" b="1" dirty="0" smtClean="0">
              <a:latin typeface="Verdana" panose="020B0604030504040204" pitchFamily="34" charset="0"/>
              <a:ea typeface="Verdana" panose="020B0604030504040204" pitchFamily="34" charset="0"/>
            </a:endParaRPr>
          </a:p>
          <a:p>
            <a:pPr algn="ctr">
              <a:buNone/>
            </a:pPr>
            <a:r>
              <a:rPr lang="ar-DZ" sz="2800" b="1" dirty="0" smtClean="0"/>
              <a:t>تنظيم العملية التدريبية</a:t>
            </a:r>
          </a:p>
          <a:p>
            <a:pPr marL="742950" indent="-742950" algn="ctr">
              <a:buNone/>
            </a:pPr>
            <a:r>
              <a:rPr lang="fr-FR" sz="2800" b="1" dirty="0" smtClean="0">
                <a:latin typeface="Verdana" panose="020B0604030504040204" pitchFamily="34" charset="0"/>
                <a:ea typeface="Verdana" panose="020B0604030504040204" pitchFamily="34" charset="0"/>
              </a:rPr>
              <a:t>Suivi</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médical</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2800" b="1" dirty="0" smtClean="0">
                <a:latin typeface="Verdana" panose="020B0604030504040204" pitchFamily="34" charset="0"/>
                <a:ea typeface="Verdana" panose="020B0604030504040204" pitchFamily="34" charset="0"/>
              </a:rPr>
              <a:t>المراقبة الطبية</a:t>
            </a:r>
            <a:endParaRPr lang="fr-FR" sz="2800" b="1" dirty="0">
              <a:latin typeface="Verdana" panose="020B0604030504040204" pitchFamily="34" charset="0"/>
              <a:ea typeface="Verdana" panose="020B0604030504040204" pitchFamily="34" charset="0"/>
            </a:endParaRPr>
          </a:p>
          <a:p>
            <a:pPr marL="742950" indent="-742950" algn="ctr">
              <a:buNone/>
            </a:pPr>
            <a:r>
              <a:rPr lang="fr-FR" sz="2800" b="1" dirty="0">
                <a:latin typeface="Verdana" panose="020B0604030504040204" pitchFamily="34" charset="0"/>
                <a:ea typeface="Verdana" panose="020B0604030504040204" pitchFamily="34" charset="0"/>
              </a:rPr>
              <a:t>Système </a:t>
            </a:r>
            <a:r>
              <a:rPr lang="fr-FR" sz="2800" b="1" dirty="0" smtClean="0">
                <a:latin typeface="Verdana" panose="020B0604030504040204" pitchFamily="34" charset="0"/>
                <a:ea typeface="Verdana" panose="020B0604030504040204" pitchFamily="34" charset="0"/>
              </a:rPr>
              <a:t>de</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compétition</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2800" b="1" dirty="0" smtClean="0">
                <a:latin typeface="Verdana" panose="020B0604030504040204" pitchFamily="34" charset="0"/>
                <a:ea typeface="Verdana" panose="020B0604030504040204" pitchFamily="34" charset="0"/>
              </a:rPr>
              <a:t>نظام المنافسة</a:t>
            </a:r>
            <a:endParaRPr lang="fr-FR" sz="2800" b="1" dirty="0">
              <a:latin typeface="Verdana" panose="020B0604030504040204" pitchFamily="34" charset="0"/>
              <a:ea typeface="Verdana" panose="020B0604030504040204" pitchFamily="34" charset="0"/>
            </a:endParaRPr>
          </a:p>
          <a:p>
            <a:pPr marL="742950" indent="-742950" algn="ctr">
              <a:buNone/>
            </a:pPr>
            <a:r>
              <a:rPr lang="fr-FR" sz="2800" b="1" dirty="0" smtClean="0">
                <a:latin typeface="Verdana" panose="020B0604030504040204" pitchFamily="34" charset="0"/>
                <a:ea typeface="Verdana" panose="020B0604030504040204" pitchFamily="34" charset="0"/>
              </a:rPr>
              <a:t>Suivi</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Scientifique</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de </a:t>
            </a:r>
            <a:r>
              <a:rPr lang="fr-FR" sz="2800" b="1" dirty="0">
                <a:latin typeface="Verdana" panose="020B0604030504040204" pitchFamily="34" charset="0"/>
                <a:ea typeface="Verdana" panose="020B0604030504040204" pitchFamily="34" charset="0"/>
              </a:rPr>
              <a:t>la </a:t>
            </a:r>
            <a:r>
              <a:rPr lang="fr-FR" sz="2800" b="1" dirty="0" smtClean="0">
                <a:latin typeface="Verdana" panose="020B0604030504040204" pitchFamily="34" charset="0"/>
                <a:ea typeface="Verdana" panose="020B0604030504040204" pitchFamily="34" charset="0"/>
              </a:rPr>
              <a:t>préparation</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3400" b="1" dirty="0" smtClean="0"/>
              <a:t>المراقبة العلمية للتحضير</a:t>
            </a:r>
            <a:endParaRPr lang="fr-FR" sz="5700" b="1" dirty="0">
              <a:latin typeface="Verdana" panose="020B0604030504040204" pitchFamily="34" charset="0"/>
              <a:ea typeface="Verdana" panose="020B0604030504040204" pitchFamily="34" charset="0"/>
            </a:endParaRPr>
          </a:p>
          <a:p>
            <a:pPr marL="742950" indent="-742950" algn="ctr">
              <a:buNone/>
            </a:pPr>
            <a:r>
              <a:rPr lang="fr-FR" sz="2800" b="1" dirty="0" smtClean="0">
                <a:latin typeface="Verdana" panose="020B0604030504040204" pitchFamily="34" charset="0"/>
                <a:ea typeface="Verdana" panose="020B0604030504040204" pitchFamily="34" charset="0"/>
              </a:rPr>
              <a:t>Condition</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matérielles</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2800" b="1" dirty="0" smtClean="0">
                <a:latin typeface="Verdana" panose="020B0604030504040204" pitchFamily="34" charset="0"/>
                <a:ea typeface="Verdana" panose="020B0604030504040204" pitchFamily="34" charset="0"/>
              </a:rPr>
              <a:t>الظروف المادية </a:t>
            </a:r>
            <a:endParaRPr lang="fr-FR" sz="2800" b="1" dirty="0">
              <a:latin typeface="Verdana" panose="020B0604030504040204" pitchFamily="34" charset="0"/>
              <a:ea typeface="Verdana" panose="020B0604030504040204" pitchFamily="34" charset="0"/>
            </a:endParaRPr>
          </a:p>
          <a:p>
            <a:pPr marL="742950" indent="-742950" algn="ctr">
              <a:buNone/>
            </a:pPr>
            <a:r>
              <a:rPr lang="fr-FR" sz="2800" b="1" dirty="0" smtClean="0">
                <a:latin typeface="Verdana" panose="020B0604030504040204" pitchFamily="34" charset="0"/>
                <a:ea typeface="Verdana" panose="020B0604030504040204" pitchFamily="34" charset="0"/>
              </a:rPr>
              <a:t>Condition</a:t>
            </a:r>
            <a:r>
              <a:rPr lang="ar-DZ" sz="2800" b="1" dirty="0" smtClean="0">
                <a:latin typeface="Verdana" panose="020B0604030504040204" pitchFamily="34" charset="0"/>
                <a:ea typeface="Verdana" panose="020B0604030504040204" pitchFamily="34" charset="0"/>
              </a:rPr>
              <a:t> </a:t>
            </a:r>
            <a:r>
              <a:rPr lang="fr-FR" sz="2800" b="1" dirty="0" smtClean="0">
                <a:latin typeface="Verdana" panose="020B0604030504040204" pitchFamily="34" charset="0"/>
                <a:ea typeface="Verdana" panose="020B0604030504040204" pitchFamily="34" charset="0"/>
              </a:rPr>
              <a:t>de vie</a:t>
            </a:r>
            <a:endParaRPr lang="ar-DZ" sz="2800" b="1" dirty="0" smtClean="0">
              <a:latin typeface="Verdana" panose="020B0604030504040204" pitchFamily="34" charset="0"/>
              <a:ea typeface="Verdana" panose="020B0604030504040204" pitchFamily="34" charset="0"/>
            </a:endParaRPr>
          </a:p>
          <a:p>
            <a:pPr marL="742950" indent="-742950" algn="ctr">
              <a:buNone/>
            </a:pPr>
            <a:r>
              <a:rPr lang="ar-DZ" sz="2800" b="1" dirty="0" smtClean="0">
                <a:latin typeface="Verdana" panose="020B0604030504040204" pitchFamily="34" charset="0"/>
                <a:ea typeface="Verdana" panose="020B0604030504040204" pitchFamily="34" charset="0"/>
              </a:rPr>
              <a:t>الظروف المعيشية </a:t>
            </a:r>
            <a:endParaRPr lang="fr-FR"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5413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0650"/>
            <a:ext cx="11327641" cy="1280135"/>
          </a:xfrm>
        </p:spPr>
        <p:txBody>
          <a:bodyPr>
            <a:normAutofit/>
          </a:bodyPr>
          <a:lstStyle/>
          <a:p>
            <a:pPr algn="ctr"/>
            <a:r>
              <a:rPr lang="fr-FR" sz="3200" b="1" dirty="0" smtClean="0">
                <a:solidFill>
                  <a:schemeClr val="tx1"/>
                </a:solidFill>
                <a:latin typeface="Verdana" panose="020B0604030504040204" pitchFamily="34" charset="0"/>
                <a:ea typeface="Verdana" panose="020B0604030504040204" pitchFamily="34" charset="0"/>
              </a:rPr>
              <a:t>4- Le contenu </a:t>
            </a:r>
            <a:r>
              <a:rPr lang="fr-FR" sz="2800" b="1" dirty="0" smtClean="0">
                <a:solidFill>
                  <a:schemeClr val="tx1"/>
                </a:solidFill>
                <a:latin typeface="Verdana" panose="020B0604030504040204" pitchFamily="34" charset="0"/>
                <a:ea typeface="Verdana" panose="020B0604030504040204" pitchFamily="34" charset="0"/>
              </a:rPr>
              <a:t>de</a:t>
            </a:r>
            <a:r>
              <a:rPr lang="fr-FR" sz="3200" b="1" dirty="0" smtClean="0">
                <a:solidFill>
                  <a:schemeClr val="tx1"/>
                </a:solidFill>
                <a:latin typeface="Verdana" panose="020B0604030504040204" pitchFamily="34" charset="0"/>
                <a:ea typeface="Verdana" panose="020B0604030504040204" pitchFamily="34" charset="0"/>
              </a:rPr>
              <a:t> l’entraînement sportif</a:t>
            </a:r>
            <a:r>
              <a:rPr lang="ar-DZ" sz="3200" b="1" dirty="0" smtClean="0">
                <a:solidFill>
                  <a:schemeClr val="tx1"/>
                </a:solidFill>
                <a:latin typeface="Verdana" panose="020B0604030504040204" pitchFamily="34" charset="0"/>
                <a:ea typeface="Verdana" panose="020B0604030504040204" pitchFamily="34" charset="0"/>
              </a:rPr>
              <a:t/>
            </a:r>
            <a:br>
              <a:rPr lang="ar-DZ" sz="3200" b="1" dirty="0" smtClean="0">
                <a:solidFill>
                  <a:schemeClr val="tx1"/>
                </a:solidFill>
                <a:latin typeface="Verdana" panose="020B0604030504040204" pitchFamily="34" charset="0"/>
                <a:ea typeface="Verdana" panose="020B0604030504040204" pitchFamily="34" charset="0"/>
              </a:rPr>
            </a:br>
            <a:r>
              <a:rPr lang="ar-DZ" sz="3200" b="1" dirty="0" smtClean="0">
                <a:solidFill>
                  <a:schemeClr val="tx1"/>
                </a:solidFill>
                <a:latin typeface="Verdana" panose="020B0604030504040204" pitchFamily="34" charset="0"/>
                <a:ea typeface="Verdana" panose="020B0604030504040204" pitchFamily="34" charset="0"/>
              </a:rPr>
              <a:t>محتوى التدريب الرياضي </a:t>
            </a:r>
            <a:endParaRPr lang="fr-FR" sz="3200" b="1" dirty="0">
              <a:solidFill>
                <a:schemeClr val="tx1"/>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36477" y="1815152"/>
            <a:ext cx="11900847" cy="4189863"/>
          </a:xfrm>
        </p:spPr>
        <p:txBody>
          <a:bodyPr>
            <a:normAutofit/>
          </a:bodyPr>
          <a:lstStyle/>
          <a:p>
            <a:pPr algn="ctr">
              <a:lnSpc>
                <a:spcPct val="150000"/>
              </a:lnSpc>
            </a:pPr>
            <a:r>
              <a:rPr lang="fr-FR" sz="4000" b="1" dirty="0" smtClean="0">
                <a:solidFill>
                  <a:srgbClr val="00B050"/>
                </a:solidFill>
                <a:latin typeface="Verdana" panose="020B0604030504040204" pitchFamily="34" charset="0"/>
                <a:ea typeface="Verdana" panose="020B0604030504040204" pitchFamily="34" charset="0"/>
              </a:rPr>
              <a:t>Exercices de développement général</a:t>
            </a:r>
            <a:endParaRPr lang="ar-DZ" sz="4000" b="1" dirty="0" smtClean="0">
              <a:solidFill>
                <a:srgbClr val="00B050"/>
              </a:solidFill>
              <a:latin typeface="Verdana" panose="020B0604030504040204" pitchFamily="34" charset="0"/>
              <a:ea typeface="Verdana" panose="020B0604030504040204" pitchFamily="34" charset="0"/>
            </a:endParaRPr>
          </a:p>
          <a:p>
            <a:pPr algn="ctr">
              <a:lnSpc>
                <a:spcPct val="150000"/>
              </a:lnSpc>
            </a:pPr>
            <a:r>
              <a:rPr lang="fr-FR" sz="4000" b="1" dirty="0" smtClean="0">
                <a:solidFill>
                  <a:srgbClr val="FFC000"/>
                </a:solidFill>
                <a:latin typeface="Verdana" panose="020B0604030504040204" pitchFamily="34" charset="0"/>
                <a:ea typeface="Verdana" panose="020B0604030504040204" pitchFamily="34" charset="0"/>
              </a:rPr>
              <a:t>Exercices de développement spécifique</a:t>
            </a:r>
            <a:endParaRPr lang="ar-DZ" sz="4000" b="1" dirty="0" smtClean="0">
              <a:solidFill>
                <a:srgbClr val="FFC000"/>
              </a:solidFill>
              <a:latin typeface="Verdana" panose="020B0604030504040204" pitchFamily="34" charset="0"/>
              <a:ea typeface="Verdana" panose="020B0604030504040204" pitchFamily="34" charset="0"/>
            </a:endParaRPr>
          </a:p>
          <a:p>
            <a:pPr algn="ctr">
              <a:lnSpc>
                <a:spcPct val="150000"/>
              </a:lnSpc>
            </a:pPr>
            <a:r>
              <a:rPr lang="fr-FR" sz="4000" b="1" dirty="0" smtClean="0">
                <a:solidFill>
                  <a:srgbClr val="FF0000"/>
                </a:solidFill>
                <a:latin typeface="Verdana" panose="020B0604030504040204" pitchFamily="34" charset="0"/>
                <a:ea typeface="Verdana" panose="020B0604030504040204" pitchFamily="34" charset="0"/>
              </a:rPr>
              <a:t>Exercices de compétition</a:t>
            </a:r>
            <a:endParaRPr lang="fr-FR" sz="40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37578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955" y="1012276"/>
            <a:ext cx="11232107" cy="898410"/>
          </a:xfrm>
        </p:spPr>
        <p:txBody>
          <a:bodyPr>
            <a:normAutofit/>
          </a:bodyPr>
          <a:lstStyle/>
          <a:p>
            <a:pPr algn="ctr"/>
            <a:r>
              <a:rPr lang="fr-FR" sz="4000" b="1" dirty="0" smtClean="0">
                <a:solidFill>
                  <a:srgbClr val="FFFF00"/>
                </a:solidFill>
                <a:latin typeface="Verdana" panose="020B0604030504040204" pitchFamily="34" charset="0"/>
                <a:ea typeface="Verdana" panose="020B0604030504040204" pitchFamily="34" charset="0"/>
              </a:rPr>
              <a:t>5- Les types de préparation sportif </a:t>
            </a:r>
            <a:endParaRPr lang="fr-FR" sz="4000" b="1" dirty="0">
              <a:solidFill>
                <a:srgbClr val="FFFF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72956" y="2156346"/>
            <a:ext cx="11614244" cy="3848669"/>
          </a:xfrm>
        </p:spPr>
        <p:txBody>
          <a:bodyPr>
            <a:normAutofit/>
          </a:bodyPr>
          <a:lstStyle/>
          <a:p>
            <a:pPr algn="ctr"/>
            <a:r>
              <a:rPr lang="fr-FR" sz="3600" b="1" dirty="0" smtClean="0">
                <a:solidFill>
                  <a:srgbClr val="FF0000"/>
                </a:solidFill>
                <a:latin typeface="Verdana" panose="020B0604030504040204" pitchFamily="34" charset="0"/>
                <a:ea typeface="Verdana" panose="020B0604030504040204" pitchFamily="34" charset="0"/>
              </a:rPr>
              <a:t>La préparation physique </a:t>
            </a:r>
          </a:p>
          <a:p>
            <a:pPr algn="ctr"/>
            <a:r>
              <a:rPr lang="fr-FR" sz="3600" b="1" dirty="0" smtClean="0">
                <a:solidFill>
                  <a:srgbClr val="92D050"/>
                </a:solidFill>
                <a:latin typeface="Verdana" panose="020B0604030504040204" pitchFamily="34" charset="0"/>
                <a:ea typeface="Verdana" panose="020B0604030504040204" pitchFamily="34" charset="0"/>
              </a:rPr>
              <a:t>La préparation technique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rgbClr val="00B0F0"/>
                </a:solidFill>
                <a:latin typeface="Verdana" panose="020B0604030504040204" pitchFamily="34" charset="0"/>
                <a:ea typeface="Verdana" panose="020B0604030504040204" pitchFamily="34" charset="0"/>
              </a:rPr>
              <a:t>La préparation mentale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chemeClr val="accent2"/>
                </a:solidFill>
                <a:latin typeface="Verdana" panose="020B0604030504040204" pitchFamily="34" charset="0"/>
                <a:ea typeface="Verdana" panose="020B0604030504040204" pitchFamily="34" charset="0"/>
              </a:rPr>
              <a:t>La préparation tactique</a:t>
            </a:r>
          </a:p>
          <a:p>
            <a:pPr algn="ctr"/>
            <a:r>
              <a:rPr lang="fr-FR" sz="3600" b="1" dirty="0" smtClean="0">
                <a:latin typeface="Verdana" panose="020B0604030504040204" pitchFamily="34" charset="0"/>
                <a:ea typeface="Verdana" panose="020B0604030504040204" pitchFamily="34" charset="0"/>
              </a:rPr>
              <a:t> </a:t>
            </a:r>
            <a:r>
              <a:rPr lang="fr-FR" sz="3600" b="1" dirty="0" smtClean="0">
                <a:solidFill>
                  <a:srgbClr val="002060"/>
                </a:solidFill>
                <a:latin typeface="Verdana" panose="020B0604030504040204" pitchFamily="34" charset="0"/>
                <a:ea typeface="Verdana" panose="020B0604030504040204" pitchFamily="34" charset="0"/>
              </a:rPr>
              <a:t>La préparation psychomotrice</a:t>
            </a:r>
            <a:endParaRPr lang="fr-FR" sz="3600" b="1"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2258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028" y="0"/>
            <a:ext cx="10515600" cy="703821"/>
          </a:xfrm>
        </p:spPr>
        <p:txBody>
          <a:bodyPr/>
          <a:lstStyle/>
          <a:p>
            <a:pPr algn="ctr"/>
            <a:r>
              <a:rPr lang="fr-FR" sz="3200" b="1" dirty="0" smtClean="0">
                <a:solidFill>
                  <a:srgbClr val="92D050"/>
                </a:solidFill>
                <a:latin typeface="Verdana" panose="020B0604030504040204" pitchFamily="34" charset="0"/>
                <a:ea typeface="Verdana" panose="020B0604030504040204" pitchFamily="34" charset="0"/>
              </a:rPr>
              <a:t>Ressources pédagogiques</a:t>
            </a:r>
            <a:r>
              <a:rPr lang="ar-DZ" sz="3200" b="1" dirty="0" smtClean="0">
                <a:solidFill>
                  <a:srgbClr val="92D050"/>
                </a:solidFill>
                <a:latin typeface="Verdana" panose="020B0604030504040204" pitchFamily="34" charset="0"/>
                <a:ea typeface="Verdana" panose="020B0604030504040204" pitchFamily="34" charset="0"/>
              </a:rPr>
              <a:t>موارد بيداغوجية </a:t>
            </a:r>
            <a:endParaRPr lang="fr-FR" sz="3200" b="1" dirty="0">
              <a:solidFill>
                <a:srgbClr val="92D05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54546" y="811369"/>
            <a:ext cx="11848564" cy="5950039"/>
          </a:xfrm>
        </p:spPr>
        <p:txBody>
          <a:bodyPr>
            <a:noAutofit/>
          </a:bodyPr>
          <a:lstStyle/>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Bompa, CA. Buzzichelli. Periodization Theory and Methodology of Training. Ed. Human Kinetics, 2019</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P. Cerretelli, Traité de Physiologie et du sport, traduction H. Monod, Masson, 2002</a:t>
            </a:r>
            <a:r>
              <a:rPr lang="fr-FR" b="1" dirty="0">
                <a:latin typeface="Verdana" panose="020B0604030504040204" pitchFamily="34" charset="0"/>
                <a:ea typeface="Verdana" panose="020B0604030504040204" pitchFamily="34" charset="0"/>
              </a:rPr>
              <a:t>.</a:t>
            </a:r>
            <a:endParaRPr lang="fr-FR" b="1" dirty="0" smtClean="0">
              <a:latin typeface="Verdana" panose="020B0604030504040204" pitchFamily="34" charset="0"/>
              <a:ea typeface="Verdana" panose="020B0604030504040204" pitchFamily="34" charset="0"/>
            </a:endParaRP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Laursen, M. Buchheit, Science and Application of High-</a:t>
            </a:r>
            <a:r>
              <a:rPr lang="fr-FR" b="1" dirty="0" err="1" smtClean="0">
                <a:latin typeface="Verdana" panose="020B0604030504040204" pitchFamily="34" charset="0"/>
                <a:ea typeface="Verdana" panose="020B0604030504040204" pitchFamily="34" charset="0"/>
              </a:rPr>
              <a:t>Intensity</a:t>
            </a:r>
            <a:r>
              <a:rPr lang="fr-FR" b="1" dirty="0" smtClean="0">
                <a:latin typeface="Verdana" panose="020B0604030504040204" pitchFamily="34" charset="0"/>
                <a:ea typeface="Verdana" panose="020B0604030504040204" pitchFamily="34" charset="0"/>
              </a:rPr>
              <a:t> Interval Training: Solutions to the Programming Puzzle (Anglais). Ed. Human Kinetics, 2019.</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V. Platonov. L'entraînement sportif : théorie et méthodologie. Ed. EPS, 1986.</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Poortmans et N. Boisseau, Biochimie des activités physiques, De Boeck, 2017.</a:t>
            </a:r>
          </a:p>
          <a:p>
            <a:pPr marL="514350" indent="-514350">
              <a:lnSpc>
                <a:spcPct val="150000"/>
              </a:lnSpc>
              <a:buFont typeface="+mj-lt"/>
              <a:buAutoNum type="arabicPeriod"/>
            </a:pPr>
            <a:r>
              <a:rPr lang="fr-FR" b="1" dirty="0" smtClean="0">
                <a:latin typeface="Verdana" panose="020B0604030504040204" pitchFamily="34" charset="0"/>
                <a:ea typeface="Verdana" panose="020B0604030504040204" pitchFamily="34" charset="0"/>
              </a:rPr>
              <a:t>J. Weineck. Manuel d’entraînement. Ed. Vigot, 1986.</a:t>
            </a:r>
          </a:p>
          <a:p>
            <a:pPr marL="514350" indent="-514350">
              <a:lnSpc>
                <a:spcPct val="150000"/>
              </a:lnSpc>
              <a:buFont typeface="+mj-lt"/>
              <a:buAutoNum type="arabicPeriod"/>
            </a:pPr>
            <a:endParaRPr lang="fr-FR"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19542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6696"/>
          </a:xfrm>
        </p:spPr>
        <p:txBody>
          <a:bodyPr/>
          <a:lstStyle/>
          <a:p>
            <a:pPr algn="ctr"/>
            <a:r>
              <a:rPr lang="fr-FR" b="1" dirty="0" smtClean="0">
                <a:solidFill>
                  <a:srgbClr val="FF0000"/>
                </a:solidFill>
                <a:latin typeface="Verdana" panose="020B0604030504040204" pitchFamily="34" charset="0"/>
                <a:ea typeface="Verdana" panose="020B0604030504040204" pitchFamily="34" charset="0"/>
              </a:rPr>
              <a:t>1- Définitions -</a:t>
            </a:r>
            <a:r>
              <a:rPr lang="ar-DZ" b="1" dirty="0" smtClean="0">
                <a:solidFill>
                  <a:srgbClr val="FF0000"/>
                </a:solidFill>
                <a:latin typeface="Verdana" panose="020B0604030504040204" pitchFamily="34" charset="0"/>
                <a:ea typeface="Verdana" panose="020B0604030504040204" pitchFamily="34" charset="0"/>
              </a:rPr>
              <a:t>تعاريف </a:t>
            </a:r>
            <a:endParaRPr lang="fr-FR" b="1" dirty="0">
              <a:solidFill>
                <a:srgbClr val="FF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77420" y="1347953"/>
            <a:ext cx="11805313" cy="5107437"/>
          </a:xfrm>
        </p:spPr>
        <p:txBody>
          <a:bodyPr>
            <a:normAutofit fontScale="92500" lnSpcReduction="20000"/>
          </a:bodyPr>
          <a:lstStyle/>
          <a:p>
            <a:pPr marL="0" indent="0" algn="ctr">
              <a:lnSpc>
                <a:spcPct val="150000"/>
              </a:lnSpc>
              <a:buNone/>
            </a:pPr>
            <a:r>
              <a:rPr lang="fr-FR" sz="4800" b="1" dirty="0" smtClean="0">
                <a:solidFill>
                  <a:srgbClr val="00B050"/>
                </a:solidFill>
                <a:latin typeface="Verdana" panose="020B0604030504040204" pitchFamily="34" charset="0"/>
                <a:ea typeface="Verdana" panose="020B0604030504040204" pitchFamily="34" charset="0"/>
              </a:rPr>
              <a:t>Théorie </a:t>
            </a:r>
            <a:r>
              <a:rPr lang="ar-DZ" sz="4800" b="1" dirty="0" smtClean="0">
                <a:solidFill>
                  <a:srgbClr val="00B050"/>
                </a:solidFill>
                <a:latin typeface="Verdana" panose="020B0604030504040204" pitchFamily="34" charset="0"/>
                <a:ea typeface="Verdana" panose="020B0604030504040204" pitchFamily="34" charset="0"/>
              </a:rPr>
              <a:t>النظرية</a:t>
            </a:r>
            <a:endParaRPr lang="fr-FR" sz="4800" b="1" dirty="0">
              <a:solidFill>
                <a:srgbClr val="00B050"/>
              </a:solidFill>
              <a:latin typeface="Verdana" panose="020B0604030504040204" pitchFamily="34" charset="0"/>
              <a:ea typeface="Verdana" panose="020B0604030504040204" pitchFamily="34" charset="0"/>
            </a:endParaRPr>
          </a:p>
          <a:p>
            <a:pPr marL="0" indent="0" algn="ctr">
              <a:lnSpc>
                <a:spcPct val="150000"/>
              </a:lnSpc>
              <a:buNone/>
            </a:pPr>
            <a:r>
              <a:rPr lang="fr-FR" sz="4800" b="1" dirty="0" smtClean="0">
                <a:solidFill>
                  <a:srgbClr val="00B0F0"/>
                </a:solidFill>
                <a:latin typeface="Verdana" panose="020B0604030504040204" pitchFamily="34" charset="0"/>
                <a:ea typeface="Verdana" panose="020B0604030504040204" pitchFamily="34" charset="0"/>
              </a:rPr>
              <a:t>Méthode</a:t>
            </a:r>
            <a:r>
              <a:rPr lang="ar-DZ" sz="4800" b="1" dirty="0" smtClean="0">
                <a:solidFill>
                  <a:srgbClr val="00B0F0"/>
                </a:solidFill>
                <a:latin typeface="Verdana" panose="020B0604030504040204" pitchFamily="34" charset="0"/>
                <a:ea typeface="Verdana" panose="020B0604030504040204" pitchFamily="34" charset="0"/>
              </a:rPr>
              <a:t>الطريقة </a:t>
            </a:r>
          </a:p>
          <a:p>
            <a:pPr marL="0" indent="0" algn="ctr">
              <a:lnSpc>
                <a:spcPct val="150000"/>
              </a:lnSpc>
              <a:buNone/>
            </a:pPr>
            <a:r>
              <a:rPr lang="fr-FR" sz="4800" b="1" dirty="0" smtClean="0">
                <a:solidFill>
                  <a:srgbClr val="C00000"/>
                </a:solidFill>
                <a:latin typeface="Verdana" panose="020B0604030504040204" pitchFamily="34" charset="0"/>
                <a:ea typeface="Verdana" panose="020B0604030504040204" pitchFamily="34" charset="0"/>
              </a:rPr>
              <a:t>Méthodologie</a:t>
            </a:r>
            <a:r>
              <a:rPr lang="ar-DZ" sz="4800" b="1" dirty="0" smtClean="0">
                <a:solidFill>
                  <a:srgbClr val="C00000"/>
                </a:solidFill>
                <a:latin typeface="Verdana" panose="020B0604030504040204" pitchFamily="34" charset="0"/>
                <a:ea typeface="Verdana" panose="020B0604030504040204" pitchFamily="34" charset="0"/>
              </a:rPr>
              <a:t>المنهجية </a:t>
            </a:r>
            <a:endParaRPr lang="fr-FR" sz="4800" b="1" dirty="0">
              <a:solidFill>
                <a:srgbClr val="C00000"/>
              </a:solidFill>
              <a:latin typeface="Verdana" panose="020B0604030504040204" pitchFamily="34" charset="0"/>
              <a:ea typeface="Verdana" panose="020B0604030504040204" pitchFamily="34" charset="0"/>
            </a:endParaRPr>
          </a:p>
          <a:p>
            <a:pPr marL="0" indent="0" algn="ctr">
              <a:lnSpc>
                <a:spcPct val="150000"/>
              </a:lnSpc>
              <a:buNone/>
            </a:pPr>
            <a:r>
              <a:rPr lang="fr-FR" sz="4800" b="1" dirty="0">
                <a:solidFill>
                  <a:schemeClr val="accent2"/>
                </a:solidFill>
                <a:latin typeface="Verdana" panose="020B0604030504040204" pitchFamily="34" charset="0"/>
                <a:ea typeface="Verdana" panose="020B0604030504040204" pitchFamily="34" charset="0"/>
              </a:rPr>
              <a:t>Didactique</a:t>
            </a:r>
            <a:r>
              <a:rPr lang="ar-DZ" sz="4800" b="1" dirty="0">
                <a:solidFill>
                  <a:schemeClr val="accent2"/>
                </a:solidFill>
                <a:latin typeface="Verdana" panose="020B0604030504040204" pitchFamily="34" charset="0"/>
                <a:ea typeface="Verdana" panose="020B0604030504040204" pitchFamily="34" charset="0"/>
              </a:rPr>
              <a:t> التعليمية </a:t>
            </a:r>
            <a:endParaRPr lang="fr-FR" sz="4800" b="1" dirty="0" smtClean="0">
              <a:solidFill>
                <a:schemeClr val="accent2"/>
              </a:solidFill>
              <a:latin typeface="Verdana" panose="020B0604030504040204" pitchFamily="34" charset="0"/>
              <a:ea typeface="Verdana" panose="020B0604030504040204" pitchFamily="34" charset="0"/>
            </a:endParaRPr>
          </a:p>
          <a:p>
            <a:pPr marL="0" indent="0" algn="ctr">
              <a:lnSpc>
                <a:spcPct val="150000"/>
              </a:lnSpc>
              <a:buNone/>
            </a:pPr>
            <a:r>
              <a:rPr lang="fr-FR" sz="4800" b="1" dirty="0" smtClean="0">
                <a:solidFill>
                  <a:srgbClr val="002060"/>
                </a:solidFill>
                <a:latin typeface="Verdana" panose="020B0604030504040204" pitchFamily="34" charset="0"/>
                <a:ea typeface="Verdana" panose="020B0604030504040204" pitchFamily="34" charset="0"/>
              </a:rPr>
              <a:t>Entraînement sportif</a:t>
            </a:r>
            <a:r>
              <a:rPr lang="ar-DZ" sz="4800" b="1" dirty="0" smtClean="0">
                <a:solidFill>
                  <a:srgbClr val="002060"/>
                </a:solidFill>
                <a:latin typeface="Verdana" panose="020B0604030504040204" pitchFamily="34" charset="0"/>
                <a:ea typeface="Verdana" panose="020B0604030504040204" pitchFamily="34" charset="0"/>
              </a:rPr>
              <a:t>التدريب الرياضي </a:t>
            </a:r>
            <a:endParaRPr lang="fr-FR" sz="4800" b="1" dirty="0" smtClean="0">
              <a:solidFill>
                <a:srgbClr val="002060"/>
              </a:solidFill>
              <a:latin typeface="Verdana" panose="020B0604030504040204" pitchFamily="34" charset="0"/>
              <a:ea typeface="Verdana" panose="020B0604030504040204" pitchFamily="34" charset="0"/>
            </a:endParaRPr>
          </a:p>
          <a:p>
            <a:pPr marL="0" indent="0" algn="ctr">
              <a:lnSpc>
                <a:spcPct val="150000"/>
              </a:lnSpc>
              <a:buNone/>
            </a:pPr>
            <a:endParaRPr lang="fr-FR" sz="4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907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278" y="119466"/>
            <a:ext cx="10515600" cy="631161"/>
          </a:xfrm>
        </p:spPr>
        <p:txBody>
          <a:bodyPr/>
          <a:lstStyle/>
          <a:p>
            <a:pPr algn="ctr"/>
            <a:r>
              <a:rPr lang="fr-FR" sz="3600" b="1" dirty="0">
                <a:solidFill>
                  <a:srgbClr val="00B050"/>
                </a:solidFill>
                <a:latin typeface="Verdana" panose="020B0604030504040204" pitchFamily="34" charset="0"/>
                <a:ea typeface="Verdana" panose="020B0604030504040204" pitchFamily="34" charset="0"/>
              </a:rPr>
              <a:t>THEORIE   </a:t>
            </a:r>
            <a:r>
              <a:rPr lang="ar-DZ" sz="3600" b="1" dirty="0">
                <a:solidFill>
                  <a:srgbClr val="00B050"/>
                </a:solidFill>
                <a:latin typeface="Verdana" panose="020B0604030504040204" pitchFamily="34" charset="0"/>
                <a:ea typeface="Verdana" panose="020B0604030504040204" pitchFamily="34" charset="0"/>
              </a:rPr>
              <a:t>النظرية</a:t>
            </a:r>
            <a:endParaRPr lang="fr-FR" sz="3600" b="1" dirty="0">
              <a:solidFill>
                <a:srgbClr val="00B05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36478" y="750627"/>
            <a:ext cx="11887200" cy="5991367"/>
          </a:xfrm>
        </p:spPr>
        <p:txBody>
          <a:bodyPr>
            <a:normAutofit fontScale="92500" lnSpcReduction="20000"/>
          </a:bodyPr>
          <a:lstStyle/>
          <a:p>
            <a:pPr marL="0" indent="0" algn="ctr">
              <a:lnSpc>
                <a:spcPct val="150000"/>
              </a:lnSpc>
              <a:buNone/>
            </a:pPr>
            <a:r>
              <a:rPr lang="fr-FR" sz="2400" b="1" dirty="0" smtClean="0">
                <a:solidFill>
                  <a:srgbClr val="FF0000"/>
                </a:solidFill>
                <a:latin typeface="Verdana" panose="020B0604030504040204" pitchFamily="34" charset="0"/>
                <a:ea typeface="Verdana" panose="020B0604030504040204" pitchFamily="34" charset="0"/>
              </a:rPr>
              <a:t>Larousse:</a:t>
            </a:r>
            <a:endParaRPr lang="fr-FR" sz="2400" b="1" dirty="0">
              <a:solidFill>
                <a:srgbClr val="FF0000"/>
              </a:solidFill>
              <a:latin typeface="Verdana" panose="020B0604030504040204" pitchFamily="34" charset="0"/>
              <a:ea typeface="Verdana" panose="020B0604030504040204" pitchFamily="34" charset="0"/>
            </a:endParaRPr>
          </a:p>
          <a:p>
            <a:pPr marL="0" indent="0" algn="ctr">
              <a:lnSpc>
                <a:spcPct val="150000"/>
              </a:lnSpc>
              <a:buNone/>
            </a:pPr>
            <a:r>
              <a:rPr lang="fr-FR" sz="2400" b="1" dirty="0">
                <a:latin typeface="Verdana" panose="020B0604030504040204" pitchFamily="34" charset="0"/>
                <a:ea typeface="Verdana" panose="020B0604030504040204" pitchFamily="34" charset="0"/>
              </a:rPr>
              <a:t>• Ensemble de notions, d'idées, de concepts abstraits appliqués à un domaine particulier.</a:t>
            </a:r>
          </a:p>
          <a:p>
            <a:pPr marL="0" indent="0" algn="ctr">
              <a:lnSpc>
                <a:spcPct val="150000"/>
              </a:lnSpc>
              <a:buNone/>
            </a:pPr>
            <a:r>
              <a:rPr lang="fr-FR" sz="2400" b="1" dirty="0">
                <a:latin typeface="Verdana" panose="020B0604030504040204" pitchFamily="34" charset="0"/>
                <a:ea typeface="Verdana" panose="020B0604030504040204" pitchFamily="34" charset="0"/>
              </a:rPr>
              <a:t>• Ensemble de notions, de connaissances abstraites organisées en système (avec une finalité didactique).</a:t>
            </a:r>
          </a:p>
          <a:p>
            <a:pPr marL="0" indent="0" algn="ctr">
              <a:lnSpc>
                <a:spcPct val="150000"/>
              </a:lnSpc>
              <a:buNone/>
            </a:pPr>
            <a:r>
              <a:rPr lang="fr-FR" sz="2400" b="1" dirty="0">
                <a:latin typeface="Verdana" panose="020B0604030504040204" pitchFamily="34" charset="0"/>
                <a:ea typeface="Verdana" panose="020B0604030504040204" pitchFamily="34" charset="0"/>
              </a:rPr>
              <a:t>• Ensemble de lois formant un système cohérent et servant de base à une science, ou rendant compte de certains faits</a:t>
            </a:r>
            <a:r>
              <a:rPr lang="fr-FR" sz="2400" b="1" dirty="0" smtClean="0">
                <a:latin typeface="Verdana" panose="020B0604030504040204" pitchFamily="34" charset="0"/>
                <a:ea typeface="Verdana" panose="020B0604030504040204" pitchFamily="34" charset="0"/>
              </a:rPr>
              <a:t>.</a:t>
            </a:r>
            <a:endParaRPr lang="ar-DZ" sz="2400" b="1" dirty="0" smtClean="0">
              <a:latin typeface="Verdana" panose="020B0604030504040204" pitchFamily="34" charset="0"/>
              <a:ea typeface="Verdana" panose="020B0604030504040204" pitchFamily="34" charset="0"/>
            </a:endParaRPr>
          </a:p>
          <a:p>
            <a:pPr marL="0" indent="0" algn="ctr" rtl="1">
              <a:lnSpc>
                <a:spcPct val="150000"/>
              </a:lnSpc>
              <a:buNone/>
            </a:pPr>
            <a:r>
              <a:rPr lang="ar-DZ" sz="2400" b="1" dirty="0" smtClean="0">
                <a:solidFill>
                  <a:srgbClr val="FF0000"/>
                </a:solidFill>
                <a:latin typeface="Verdana" panose="020B0604030504040204" pitchFamily="34" charset="0"/>
                <a:ea typeface="Verdana" panose="020B0604030504040204" pitchFamily="34" charset="0"/>
              </a:rPr>
              <a:t>حسب معجم لاروس :</a:t>
            </a:r>
            <a:endParaRPr lang="fr-FR" sz="2400" b="1" dirty="0">
              <a:solidFill>
                <a:srgbClr val="FF0000"/>
              </a:solidFill>
              <a:latin typeface="Verdana" panose="020B0604030504040204" pitchFamily="34" charset="0"/>
              <a:ea typeface="Verdana" panose="020B0604030504040204" pitchFamily="34" charset="0"/>
            </a:endParaRPr>
          </a:p>
          <a:p>
            <a:pPr marL="0" indent="0" algn="ctr" rtl="1">
              <a:lnSpc>
                <a:spcPct val="150000"/>
              </a:lnSpc>
              <a:buNone/>
            </a:pPr>
            <a:r>
              <a:rPr lang="ar-DZ" sz="2400" b="1" dirty="0">
                <a:latin typeface="Verdana" panose="020B0604030504040204" pitchFamily="34" charset="0"/>
                <a:ea typeface="Verdana" panose="020B0604030504040204" pitchFamily="34" charset="0"/>
              </a:rPr>
              <a:t>مجموعة من المفاهيم </a:t>
            </a:r>
            <a:r>
              <a:rPr lang="ar-DZ" sz="2400" b="1" dirty="0" smtClean="0">
                <a:latin typeface="Verdana" panose="020B0604030504040204" pitchFamily="34" charset="0"/>
                <a:ea typeface="Verdana" panose="020B0604030504040204" pitchFamily="34" charset="0"/>
              </a:rPr>
              <a:t>والأفكار، «المفاهيم </a:t>
            </a:r>
            <a:r>
              <a:rPr lang="ar-DZ" sz="2400" b="1" dirty="0">
                <a:latin typeface="Verdana" panose="020B0604030504040204" pitchFamily="34" charset="0"/>
                <a:ea typeface="Verdana" panose="020B0604030504040204" pitchFamily="34" charset="0"/>
              </a:rPr>
              <a:t>المجردة المطبقة على مجال </a:t>
            </a:r>
            <a:r>
              <a:rPr lang="ar-DZ" sz="2400" b="1" dirty="0" smtClean="0">
                <a:latin typeface="Verdana" panose="020B0604030504040204" pitchFamily="34" charset="0"/>
                <a:ea typeface="Verdana" panose="020B0604030504040204" pitchFamily="34" charset="0"/>
              </a:rPr>
              <a:t>معين».</a:t>
            </a:r>
            <a:endParaRPr lang="ar-DZ" sz="2400" b="1" dirty="0">
              <a:latin typeface="Verdana" panose="020B0604030504040204" pitchFamily="34" charset="0"/>
              <a:ea typeface="Verdana" panose="020B0604030504040204" pitchFamily="34" charset="0"/>
            </a:endParaRPr>
          </a:p>
          <a:p>
            <a:pPr marL="0" indent="0" algn="ctr" rtl="1">
              <a:lnSpc>
                <a:spcPct val="150000"/>
              </a:lnSpc>
              <a:buNone/>
            </a:pPr>
            <a:r>
              <a:rPr lang="ar-DZ" sz="2400" b="1" dirty="0">
                <a:latin typeface="Verdana" panose="020B0604030504040204" pitchFamily="34" charset="0"/>
                <a:ea typeface="Verdana" panose="020B0604030504040204" pitchFamily="34" charset="0"/>
              </a:rPr>
              <a:t>• مجموعة من المفاهيم ، المعرفة المجردة المنظمة في نظام (لغرض تعليمي).</a:t>
            </a:r>
          </a:p>
          <a:p>
            <a:pPr marL="0" indent="0" algn="ctr" rtl="1">
              <a:lnSpc>
                <a:spcPct val="150000"/>
              </a:lnSpc>
              <a:buNone/>
            </a:pPr>
            <a:r>
              <a:rPr lang="ar-DZ" sz="2400" b="1" dirty="0">
                <a:latin typeface="Verdana" panose="020B0604030504040204" pitchFamily="34" charset="0"/>
                <a:ea typeface="Verdana" panose="020B0604030504040204" pitchFamily="34" charset="0"/>
              </a:rPr>
              <a:t>• مجموعة من القوانين التي تشكل نظامًا متماسكًا وتعمل كأساس للعلم أو لحساب حقائق </a:t>
            </a:r>
            <a:r>
              <a:rPr lang="ar-DZ" sz="2400" b="1" dirty="0" smtClean="0">
                <a:latin typeface="Verdana" panose="020B0604030504040204" pitchFamily="34" charset="0"/>
                <a:ea typeface="Verdana" panose="020B0604030504040204" pitchFamily="34" charset="0"/>
              </a:rPr>
              <a:t>معينة.</a:t>
            </a:r>
            <a:endParaRPr lang="ar-DZ" sz="2400" b="1" dirty="0">
              <a:latin typeface="Verdana" panose="020B0604030504040204" pitchFamily="34" charset="0"/>
              <a:ea typeface="Verdana" panose="020B0604030504040204" pitchFamily="34" charset="0"/>
            </a:endParaRPr>
          </a:p>
          <a:p>
            <a:pPr marL="0" indent="0" algn="ctr">
              <a:lnSpc>
                <a:spcPct val="150000"/>
              </a:lnSpc>
              <a:buNone/>
            </a:pP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894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904" y="160410"/>
            <a:ext cx="10515600" cy="603865"/>
          </a:xfrm>
        </p:spPr>
        <p:txBody>
          <a:bodyPr/>
          <a:lstStyle/>
          <a:p>
            <a:pPr algn="ctr"/>
            <a:r>
              <a:rPr lang="fr-FR" sz="3600" b="1" dirty="0" smtClean="0">
                <a:solidFill>
                  <a:srgbClr val="00B0F0"/>
                </a:solidFill>
                <a:latin typeface="Verdana" panose="020B0604030504040204" pitchFamily="34" charset="0"/>
                <a:ea typeface="Verdana" panose="020B0604030504040204" pitchFamily="34" charset="0"/>
              </a:rPr>
              <a:t>METHODE</a:t>
            </a:r>
            <a:r>
              <a:rPr lang="ar-DZ" sz="3600" b="1" dirty="0" smtClean="0">
                <a:solidFill>
                  <a:srgbClr val="00B0F0"/>
                </a:solidFill>
                <a:latin typeface="Verdana" panose="020B0604030504040204" pitchFamily="34" charset="0"/>
                <a:ea typeface="Verdana" panose="020B0604030504040204" pitchFamily="34" charset="0"/>
              </a:rPr>
              <a:t>الطريقة </a:t>
            </a:r>
            <a:endParaRPr lang="fr-FR" sz="3600" b="1" dirty="0">
              <a:solidFill>
                <a:srgbClr val="00B0F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04632" y="897576"/>
            <a:ext cx="11928144" cy="5960424"/>
          </a:xfrm>
        </p:spPr>
        <p:txBody>
          <a:bodyPr>
            <a:noAutofit/>
          </a:bodyPr>
          <a:lstStyle/>
          <a:p>
            <a:pPr marL="0" indent="0" algn="ctr">
              <a:buNone/>
            </a:pPr>
            <a:r>
              <a:rPr lang="fr-FR" sz="2400" b="1" dirty="0" smtClean="0">
                <a:solidFill>
                  <a:srgbClr val="00B0F0"/>
                </a:solidFill>
                <a:latin typeface="Verdana" panose="020B0604030504040204" pitchFamily="34" charset="0"/>
                <a:ea typeface="Verdana" panose="020B0604030504040204" pitchFamily="34" charset="0"/>
              </a:rPr>
              <a:t>Méthode: </a:t>
            </a:r>
            <a:endParaRPr lang="ar-DZ" sz="2400" b="1" dirty="0" smtClean="0">
              <a:solidFill>
                <a:srgbClr val="00B0F0"/>
              </a:solidFill>
              <a:latin typeface="Verdana" panose="020B0604030504040204" pitchFamily="34" charset="0"/>
              <a:ea typeface="Verdana" panose="020B0604030504040204" pitchFamily="34" charset="0"/>
            </a:endParaRPr>
          </a:p>
          <a:p>
            <a:pPr marL="0" indent="0" algn="ctr">
              <a:buNone/>
            </a:pPr>
            <a:r>
              <a:rPr lang="fr-FR" sz="2400" b="1" dirty="0" smtClean="0">
                <a:solidFill>
                  <a:srgbClr val="FF0000"/>
                </a:solidFill>
                <a:latin typeface="Verdana" panose="020B0604030504040204" pitchFamily="34" charset="0"/>
                <a:ea typeface="Verdana" panose="020B0604030504040204" pitchFamily="34" charset="0"/>
              </a:rPr>
              <a:t>Sens 1: </a:t>
            </a:r>
            <a:r>
              <a:rPr lang="fr-FR" sz="2400" b="1" dirty="0">
                <a:latin typeface="Verdana" panose="020B0604030504040204" pitchFamily="34" charset="0"/>
                <a:ea typeface="Verdana" panose="020B0604030504040204" pitchFamily="34" charset="0"/>
              </a:rPr>
              <a:t>Démarche organisée rationnellement pour aboutir à un résultat.</a:t>
            </a:r>
          </a:p>
          <a:p>
            <a:pPr marL="0" indent="0" algn="ctr">
              <a:buNone/>
            </a:pPr>
            <a:r>
              <a:rPr lang="fr-FR" sz="2400" b="1" dirty="0">
                <a:solidFill>
                  <a:srgbClr val="FF0000"/>
                </a:solidFill>
                <a:latin typeface="Verdana" panose="020B0604030504040204" pitchFamily="34" charset="0"/>
                <a:ea typeface="Verdana" panose="020B0604030504040204" pitchFamily="34" charset="0"/>
              </a:rPr>
              <a:t>Sens </a:t>
            </a:r>
            <a:r>
              <a:rPr lang="fr-FR" sz="2400" b="1" dirty="0" smtClean="0">
                <a:solidFill>
                  <a:srgbClr val="FF0000"/>
                </a:solidFill>
                <a:latin typeface="Verdana" panose="020B0604030504040204" pitchFamily="34" charset="0"/>
                <a:ea typeface="Verdana" panose="020B0604030504040204" pitchFamily="34" charset="0"/>
              </a:rPr>
              <a:t>2:</a:t>
            </a:r>
            <a:r>
              <a:rPr lang="fr-FR" sz="2400" b="1" dirty="0" smtClean="0">
                <a:latin typeface="Verdana" panose="020B0604030504040204" pitchFamily="34" charset="0"/>
                <a:ea typeface="Verdana" panose="020B0604030504040204" pitchFamily="34" charset="0"/>
              </a:rPr>
              <a:t>Ouvrage </a:t>
            </a:r>
            <a:r>
              <a:rPr lang="fr-FR" sz="2400" b="1" dirty="0">
                <a:latin typeface="Verdana" panose="020B0604030504040204" pitchFamily="34" charset="0"/>
                <a:ea typeface="Verdana" panose="020B0604030504040204" pitchFamily="34" charset="0"/>
              </a:rPr>
              <a:t>qui contient les principes élémentaires d'une science, d'un art.</a:t>
            </a:r>
          </a:p>
          <a:p>
            <a:pPr marL="0" indent="0" algn="ctr">
              <a:buNone/>
            </a:pPr>
            <a:r>
              <a:rPr lang="fr-FR" sz="2400" b="1" dirty="0">
                <a:latin typeface="Verdana" panose="020B0604030504040204" pitchFamily="34" charset="0"/>
                <a:ea typeface="Verdana" panose="020B0604030504040204" pitchFamily="34" charset="0"/>
              </a:rPr>
              <a:t>Ex Une méthode d’enseignement, une méthode d'entrainement.</a:t>
            </a:r>
          </a:p>
          <a:p>
            <a:pPr marL="0" indent="0" algn="ctr">
              <a:buNone/>
            </a:pPr>
            <a:r>
              <a:rPr lang="fr-FR" sz="2400" b="1" dirty="0">
                <a:latin typeface="Verdana" panose="020B0604030504040204" pitchFamily="34" charset="0"/>
                <a:ea typeface="Verdana" panose="020B0604030504040204" pitchFamily="34" charset="0"/>
              </a:rPr>
              <a:t>"Avec de la méthode et de la logique on peut arriver à tout aussi bien qu'à rien</a:t>
            </a:r>
            <a:r>
              <a:rPr lang="fr-FR" sz="2400" b="1" dirty="0" smtClean="0">
                <a:latin typeface="Verdana" panose="020B0604030504040204" pitchFamily="34" charset="0"/>
                <a:ea typeface="Verdana" panose="020B0604030504040204" pitchFamily="34" charset="0"/>
              </a:rPr>
              <a:t>."</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00B0F0"/>
                </a:solidFill>
                <a:latin typeface="Verdana" panose="020B0604030504040204" pitchFamily="34" charset="0"/>
                <a:ea typeface="Verdana" panose="020B0604030504040204" pitchFamily="34" charset="0"/>
              </a:rPr>
              <a:t> الطريقة:</a:t>
            </a:r>
          </a:p>
          <a:p>
            <a:pPr marL="0" indent="0" algn="ctr" rtl="1">
              <a:buNone/>
            </a:pPr>
            <a:r>
              <a:rPr lang="ar-DZ" sz="2400" b="1" dirty="0" smtClean="0">
                <a:solidFill>
                  <a:srgbClr val="FF0000"/>
                </a:solidFill>
                <a:latin typeface="Verdana" panose="020B0604030504040204" pitchFamily="34" charset="0"/>
                <a:ea typeface="Verdana" panose="020B0604030504040204" pitchFamily="34" charset="0"/>
              </a:rPr>
              <a:t>المعنى </a:t>
            </a:r>
            <a:r>
              <a:rPr lang="ar-DZ" sz="2400" b="1" dirty="0">
                <a:solidFill>
                  <a:srgbClr val="FF0000"/>
                </a:solidFill>
                <a:latin typeface="Verdana" panose="020B0604030504040204" pitchFamily="34" charset="0"/>
                <a:ea typeface="Verdana" panose="020B0604030504040204" pitchFamily="34" charset="0"/>
              </a:rPr>
              <a:t>1</a:t>
            </a:r>
            <a:r>
              <a:rPr lang="ar-DZ" sz="2400" b="1" dirty="0">
                <a:latin typeface="Verdana" panose="020B0604030504040204" pitchFamily="34" charset="0"/>
                <a:ea typeface="Verdana" panose="020B0604030504040204" pitchFamily="34" charset="0"/>
              </a:rPr>
              <a:t> عملية منظمة بشكل عقلاني لتحقيق </a:t>
            </a:r>
            <a:r>
              <a:rPr lang="ar-DZ" sz="2400" b="1" dirty="0" smtClean="0">
                <a:latin typeface="Verdana" panose="020B0604030504040204" pitchFamily="34" charset="0"/>
                <a:ea typeface="Verdana" panose="020B0604030504040204" pitchFamily="34" charset="0"/>
              </a:rPr>
              <a:t>نتيجة.</a:t>
            </a:r>
            <a:endParaRPr lang="fr-FR" sz="2400" b="1" dirty="0" smtClean="0">
              <a:latin typeface="Verdana" panose="020B0604030504040204" pitchFamily="34" charset="0"/>
              <a:ea typeface="Verdana" panose="020B0604030504040204" pitchFamily="34" charset="0"/>
            </a:endParaRPr>
          </a:p>
          <a:p>
            <a:pPr marL="0" indent="0" algn="ctr" rtl="1">
              <a:buNone/>
            </a:pPr>
            <a:r>
              <a:rPr lang="ar-DZ" sz="2400" b="1" dirty="0" smtClean="0">
                <a:solidFill>
                  <a:srgbClr val="FF0000"/>
                </a:solidFill>
                <a:latin typeface="Verdana" panose="020B0604030504040204" pitchFamily="34" charset="0"/>
                <a:ea typeface="Verdana" panose="020B0604030504040204" pitchFamily="34" charset="0"/>
              </a:rPr>
              <a:t>المعنى </a:t>
            </a:r>
            <a:r>
              <a:rPr lang="ar-DZ" sz="2400" b="1" dirty="0">
                <a:solidFill>
                  <a:srgbClr val="FF0000"/>
                </a:solidFill>
                <a:latin typeface="Verdana" panose="020B0604030504040204" pitchFamily="34" charset="0"/>
                <a:ea typeface="Verdana" panose="020B0604030504040204" pitchFamily="34" charset="0"/>
              </a:rPr>
              <a:t>2</a:t>
            </a:r>
            <a:r>
              <a:rPr lang="ar-DZ" sz="2400" b="1" dirty="0">
                <a:latin typeface="Verdana" panose="020B0604030504040204" pitchFamily="34" charset="0"/>
                <a:ea typeface="Verdana" panose="020B0604030504040204" pitchFamily="34" charset="0"/>
              </a:rPr>
              <a:t> كتاب يحتوي على المبادئ الأساسية لعلم أو فن</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92D050"/>
                </a:solidFill>
                <a:latin typeface="Verdana" panose="020B0604030504040204" pitchFamily="34" charset="0"/>
                <a:ea typeface="Verdana" panose="020B0604030504040204" pitchFamily="34" charset="0"/>
              </a:rPr>
              <a:t>مثال</a:t>
            </a:r>
            <a:r>
              <a:rPr lang="ar-DZ" sz="2400" b="1" dirty="0">
                <a:latin typeface="Verdana" panose="020B0604030504040204" pitchFamily="34" charset="0"/>
                <a:ea typeface="Verdana" panose="020B0604030504040204" pitchFamily="34" charset="0"/>
              </a:rPr>
              <a:t>: طريقة تدريس ، طريقة تدريب</a:t>
            </a:r>
            <a:r>
              <a:rPr lang="ar-DZ" sz="2400" b="1" dirty="0" smtClean="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11316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0044" y="0"/>
            <a:ext cx="10515600" cy="863174"/>
          </a:xfrm>
        </p:spPr>
        <p:txBody>
          <a:bodyPr/>
          <a:lstStyle/>
          <a:p>
            <a:pPr algn="ctr"/>
            <a:r>
              <a:rPr lang="fr-FR" sz="3600" b="1" dirty="0" smtClean="0">
                <a:solidFill>
                  <a:srgbClr val="C00000"/>
                </a:solidFill>
                <a:latin typeface="Verdana" panose="020B0604030504040204" pitchFamily="34" charset="0"/>
                <a:ea typeface="Verdana" panose="020B0604030504040204" pitchFamily="34" charset="0"/>
              </a:rPr>
              <a:t>METHODOLOGIE</a:t>
            </a:r>
            <a:r>
              <a:rPr lang="ar-DZ" sz="3600" b="1" dirty="0" smtClean="0">
                <a:solidFill>
                  <a:srgbClr val="C00000"/>
                </a:solidFill>
                <a:latin typeface="Verdana" panose="020B0604030504040204" pitchFamily="34" charset="0"/>
                <a:ea typeface="Verdana" panose="020B0604030504040204" pitchFamily="34" charset="0"/>
              </a:rPr>
              <a:t>المنهجية </a:t>
            </a:r>
            <a:endParaRPr lang="fr-FR" sz="3600" b="1" dirty="0">
              <a:solidFill>
                <a:srgbClr val="C0000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63857" y="739805"/>
            <a:ext cx="11928143" cy="5704762"/>
          </a:xfrm>
        </p:spPr>
        <p:txBody>
          <a:bodyPr>
            <a:noAutofit/>
          </a:bodyPr>
          <a:lstStyle/>
          <a:p>
            <a:pPr marL="0" indent="0" algn="ctr">
              <a:buNone/>
            </a:pPr>
            <a:r>
              <a:rPr lang="fr-FR" sz="2800" b="1" dirty="0" smtClean="0">
                <a:solidFill>
                  <a:srgbClr val="00B0F0"/>
                </a:solidFill>
                <a:latin typeface="Verdana" panose="020B0604030504040204" pitchFamily="34" charset="0"/>
                <a:ea typeface="Verdana" panose="020B0604030504040204" pitchFamily="34" charset="0"/>
              </a:rPr>
              <a:t>Méthodologie</a:t>
            </a:r>
            <a:r>
              <a:rPr lang="fr-FR" sz="2800" b="1" dirty="0" smtClean="0">
                <a:solidFill>
                  <a:srgbClr val="0070C0"/>
                </a:solidFill>
                <a:latin typeface="Verdana" panose="020B0604030504040204" pitchFamily="34" charset="0"/>
                <a:ea typeface="Verdana" panose="020B0604030504040204" pitchFamily="34" charset="0"/>
              </a:rPr>
              <a:t>:</a:t>
            </a:r>
            <a:r>
              <a:rPr lang="fr-FR" sz="2800" b="1" dirty="0" smtClean="0">
                <a:latin typeface="Verdana" panose="020B0604030504040204" pitchFamily="34" charset="0"/>
                <a:ea typeface="Verdana" panose="020B0604030504040204" pitchFamily="34" charset="0"/>
              </a:rPr>
              <a:t> </a:t>
            </a:r>
            <a:endParaRPr lang="ar-DZ" sz="2800" b="1" dirty="0" smtClean="0">
              <a:latin typeface="Verdana" panose="020B0604030504040204" pitchFamily="34" charset="0"/>
              <a:ea typeface="Verdana" panose="020B0604030504040204" pitchFamily="34" charset="0"/>
            </a:endParaRPr>
          </a:p>
          <a:p>
            <a:pPr marL="0" indent="0" algn="ctr">
              <a:buNone/>
            </a:pPr>
            <a:r>
              <a:rPr lang="fr-FR" sz="2800" b="1" dirty="0" smtClean="0">
                <a:latin typeface="Verdana" panose="020B0604030504040204" pitchFamily="34" charset="0"/>
                <a:ea typeface="Verdana" panose="020B0604030504040204" pitchFamily="34" charset="0"/>
              </a:rPr>
              <a:t>• </a:t>
            </a:r>
            <a:r>
              <a:rPr lang="fr-FR" sz="2800" b="1" dirty="0">
                <a:latin typeface="Verdana" panose="020B0604030504040204" pitchFamily="34" charset="0"/>
                <a:ea typeface="Verdana" panose="020B0604030504040204" pitchFamily="34" charset="0"/>
              </a:rPr>
              <a:t>Ensemble des méthodes et des techniques d'un domaine particulier.</a:t>
            </a:r>
          </a:p>
          <a:p>
            <a:pPr marL="0" indent="0" algn="ctr">
              <a:buNone/>
            </a:pPr>
            <a:r>
              <a:rPr lang="fr-FR" sz="2800" b="1" dirty="0">
                <a:latin typeface="Verdana" panose="020B0604030504040204" pitchFamily="34" charset="0"/>
                <a:ea typeface="Verdana" panose="020B0604030504040204" pitchFamily="34" charset="0"/>
              </a:rPr>
              <a:t>• Branche de la logique étudiant les méthodes des différentes </a:t>
            </a:r>
            <a:r>
              <a:rPr lang="fr-FR" sz="2800" b="1" dirty="0" smtClean="0">
                <a:latin typeface="Verdana" panose="020B0604030504040204" pitchFamily="34" charset="0"/>
                <a:ea typeface="Verdana" panose="020B0604030504040204" pitchFamily="34" charset="0"/>
              </a:rPr>
              <a:t>sciences.</a:t>
            </a:r>
            <a:endParaRPr lang="fr-FR" sz="2800" b="1" dirty="0">
              <a:latin typeface="Verdana" panose="020B0604030504040204" pitchFamily="34" charset="0"/>
              <a:ea typeface="Verdana" panose="020B0604030504040204" pitchFamily="34" charset="0"/>
            </a:endParaRPr>
          </a:p>
          <a:p>
            <a:pPr marL="0" indent="0" algn="ctr">
              <a:buNone/>
            </a:pPr>
            <a:r>
              <a:rPr lang="fr-FR" sz="2800" b="1" dirty="0">
                <a:latin typeface="Verdana" panose="020B0604030504040204" pitchFamily="34" charset="0"/>
                <a:ea typeface="Verdana" panose="020B0604030504040204" pitchFamily="34" charset="0"/>
              </a:rPr>
              <a:t>• Partie d'une science qui étudie les méthodes auxquelles elle a </a:t>
            </a:r>
            <a:r>
              <a:rPr lang="fr-FR" sz="2800" b="1" dirty="0" smtClean="0">
                <a:latin typeface="Verdana" panose="020B0604030504040204" pitchFamily="34" charset="0"/>
                <a:ea typeface="Verdana" panose="020B0604030504040204" pitchFamily="34" charset="0"/>
              </a:rPr>
              <a:t>recours.</a:t>
            </a:r>
            <a:endParaRPr lang="ar-DZ" sz="2800" b="1" dirty="0" smtClean="0">
              <a:latin typeface="Verdana" panose="020B0604030504040204" pitchFamily="34" charset="0"/>
              <a:ea typeface="Verdana" panose="020B0604030504040204" pitchFamily="34" charset="0"/>
            </a:endParaRPr>
          </a:p>
          <a:p>
            <a:pPr marL="0" indent="0" algn="ctr" rtl="1">
              <a:buNone/>
            </a:pPr>
            <a:r>
              <a:rPr lang="ar-DZ" sz="2800" b="1" dirty="0" smtClean="0">
                <a:solidFill>
                  <a:srgbClr val="00B0F0"/>
                </a:solidFill>
                <a:latin typeface="Verdana" panose="020B0604030504040204" pitchFamily="34" charset="0"/>
                <a:ea typeface="Verdana" panose="020B0604030504040204" pitchFamily="34" charset="0"/>
              </a:rPr>
              <a:t>المنهجية: </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مجموعة </a:t>
            </a:r>
            <a:r>
              <a:rPr lang="ar-DZ" sz="2800" b="1" dirty="0">
                <a:latin typeface="Verdana" panose="020B0604030504040204" pitchFamily="34" charset="0"/>
                <a:ea typeface="Verdana" panose="020B0604030504040204" pitchFamily="34" charset="0"/>
              </a:rPr>
              <a:t>من الأساليب والتقنيات في مجال معين</a:t>
            </a:r>
            <a:r>
              <a:rPr lang="ar-DZ" sz="28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فرع من المنطق يهتم </a:t>
            </a:r>
            <a:r>
              <a:rPr lang="ar-DZ" sz="2800" b="1" dirty="0">
                <a:latin typeface="Verdana" panose="020B0604030504040204" pitchFamily="34" charset="0"/>
                <a:ea typeface="Verdana" panose="020B0604030504040204" pitchFamily="34" charset="0"/>
              </a:rPr>
              <a:t>بدراسة طرق العلوم </a:t>
            </a:r>
            <a:r>
              <a:rPr lang="ar-DZ" sz="2800" b="1" dirty="0" smtClean="0">
                <a:latin typeface="Verdana" panose="020B0604030504040204" pitchFamily="34" charset="0"/>
                <a:ea typeface="Verdana" panose="020B0604030504040204" pitchFamily="34" charset="0"/>
              </a:rPr>
              <a:t>المختلفة.</a:t>
            </a:r>
          </a:p>
          <a:p>
            <a:pPr algn="ctr" rtl="1">
              <a:buFont typeface="Wingdings" panose="05000000000000000000" pitchFamily="2" charset="2"/>
              <a:buChar char="ü"/>
            </a:pPr>
            <a:r>
              <a:rPr lang="ar-DZ" sz="2800" b="1" dirty="0" smtClean="0">
                <a:latin typeface="Verdana" panose="020B0604030504040204" pitchFamily="34" charset="0"/>
                <a:ea typeface="Verdana" panose="020B0604030504040204" pitchFamily="34" charset="0"/>
              </a:rPr>
              <a:t>جزء </a:t>
            </a:r>
            <a:r>
              <a:rPr lang="ar-DZ" sz="2800" b="1" dirty="0">
                <a:latin typeface="Verdana" panose="020B0604030504040204" pitchFamily="34" charset="0"/>
                <a:ea typeface="Verdana" panose="020B0604030504040204" pitchFamily="34" charset="0"/>
              </a:rPr>
              <a:t>من </a:t>
            </a:r>
            <a:r>
              <a:rPr lang="ar-DZ" sz="2800" b="1" dirty="0" smtClean="0">
                <a:latin typeface="Verdana" panose="020B0604030504040204" pitchFamily="34" charset="0"/>
                <a:ea typeface="Verdana" panose="020B0604030504040204" pitchFamily="34" charset="0"/>
              </a:rPr>
              <a:t>العلم الذي </a:t>
            </a:r>
            <a:r>
              <a:rPr lang="ar-DZ" sz="2800" b="1" dirty="0">
                <a:latin typeface="Verdana" panose="020B0604030504040204" pitchFamily="34" charset="0"/>
                <a:ea typeface="Verdana" panose="020B0604030504040204" pitchFamily="34" charset="0"/>
              </a:rPr>
              <a:t>يدرس الأساليب التي </a:t>
            </a:r>
            <a:r>
              <a:rPr lang="ar-DZ" sz="2800" b="1" dirty="0" smtClean="0">
                <a:latin typeface="Verdana" panose="020B0604030504040204" pitchFamily="34" charset="0"/>
                <a:ea typeface="Verdana" panose="020B0604030504040204" pitchFamily="34" charset="0"/>
              </a:rPr>
              <a:t>يستخدمها.</a:t>
            </a:r>
            <a:endParaRPr lang="fr-FR"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4057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5000"/>
            <a:ext cx="10515600" cy="781287"/>
          </a:xfrm>
        </p:spPr>
        <p:txBody>
          <a:bodyPr/>
          <a:lstStyle/>
          <a:p>
            <a:pPr algn="ctr"/>
            <a:r>
              <a:rPr lang="fr-FR" b="1" dirty="0" smtClean="0">
                <a:solidFill>
                  <a:schemeClr val="accent2"/>
                </a:solidFill>
                <a:latin typeface="Verdana" panose="020B0604030504040204" pitchFamily="34" charset="0"/>
                <a:ea typeface="Verdana" panose="020B0604030504040204" pitchFamily="34" charset="0"/>
              </a:rPr>
              <a:t>DIDACTIQUE</a:t>
            </a:r>
            <a:r>
              <a:rPr lang="ar-DZ" b="1" dirty="0" smtClean="0">
                <a:solidFill>
                  <a:schemeClr val="accent2"/>
                </a:solidFill>
                <a:latin typeface="Verdana" panose="020B0604030504040204" pitchFamily="34" charset="0"/>
                <a:ea typeface="Verdana" panose="020B0604030504040204" pitchFamily="34" charset="0"/>
              </a:rPr>
              <a:t>التعليمية </a:t>
            </a:r>
            <a:endParaRPr lang="fr-FR" b="1" dirty="0">
              <a:solidFill>
                <a:schemeClr val="accent2"/>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125104" y="996286"/>
            <a:ext cx="11941791" cy="5732059"/>
          </a:xfrm>
        </p:spPr>
        <p:txBody>
          <a:bodyPr>
            <a:noAutofit/>
          </a:bodyPr>
          <a:lstStyle/>
          <a:p>
            <a:pPr marL="0" indent="0" algn="ctr">
              <a:buNone/>
            </a:pPr>
            <a:r>
              <a:rPr lang="fr-FR" sz="2400" b="1" dirty="0" smtClean="0">
                <a:solidFill>
                  <a:srgbClr val="00B0F0"/>
                </a:solidFill>
                <a:latin typeface="Verdana" panose="020B0604030504040204" pitchFamily="34" charset="0"/>
                <a:ea typeface="Verdana" panose="020B0604030504040204" pitchFamily="34" charset="0"/>
              </a:rPr>
              <a:t>Didactique</a:t>
            </a:r>
            <a:r>
              <a:rPr lang="fr-FR" sz="2400" b="1" dirty="0" smtClean="0">
                <a:latin typeface="Verdana" panose="020B0604030504040204" pitchFamily="34" charset="0"/>
                <a:ea typeface="Verdana" panose="020B0604030504040204" pitchFamily="34" charset="0"/>
              </a:rPr>
              <a:t>: </a:t>
            </a:r>
            <a:endParaRPr lang="fr-FR" sz="2400" b="1" dirty="0">
              <a:latin typeface="Verdana" panose="020B0604030504040204" pitchFamily="34" charset="0"/>
              <a:ea typeface="Verdana" panose="020B0604030504040204" pitchFamily="34" charset="0"/>
            </a:endParaRPr>
          </a:p>
          <a:p>
            <a:pPr marL="0" indent="0" algn="ctr">
              <a:buNone/>
            </a:pPr>
            <a:r>
              <a:rPr lang="fr-FR" sz="2400" b="1" dirty="0">
                <a:latin typeface="Verdana" panose="020B0604030504040204" pitchFamily="34" charset="0"/>
                <a:ea typeface="Verdana" panose="020B0604030504040204" pitchFamily="34" charset="0"/>
              </a:rPr>
              <a:t>Théorie et méthodes visant à enseigner.</a:t>
            </a:r>
          </a:p>
          <a:p>
            <a:pPr marL="0" indent="0" algn="ctr">
              <a:buNone/>
            </a:pPr>
            <a:r>
              <a:rPr lang="fr-FR" sz="2400" b="1" dirty="0">
                <a:latin typeface="Verdana" panose="020B0604030504040204" pitchFamily="34" charset="0"/>
                <a:ea typeface="Verdana" panose="020B0604030504040204" pitchFamily="34" charset="0"/>
              </a:rPr>
              <a:t>La didactique est l'étude des questions posées par l'enseignement et l'acquisition des connaissances dans les différentes disciplines scolaires.</a:t>
            </a:r>
          </a:p>
          <a:p>
            <a:pPr marL="0" indent="0" algn="ctr">
              <a:buNone/>
            </a:pPr>
            <a:r>
              <a:rPr lang="fr-FR" sz="2400" b="1" dirty="0">
                <a:latin typeface="Verdana" panose="020B0604030504040204" pitchFamily="34" charset="0"/>
                <a:ea typeface="Verdana" panose="020B0604030504040204" pitchFamily="34" charset="0"/>
              </a:rPr>
              <a:t>C’est ainsi que se sont développées, depuis le début des années 70, des didactiques des mathématiques, des sciences, du français, des langues, des SVT, de l'EPS, etc</a:t>
            </a:r>
            <a:r>
              <a:rPr lang="fr-FR"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solidFill>
                  <a:srgbClr val="00B0F0"/>
                </a:solidFill>
                <a:latin typeface="Verdana" panose="020B0604030504040204" pitchFamily="34" charset="0"/>
                <a:ea typeface="Verdana" panose="020B0604030504040204" pitchFamily="34" charset="0"/>
              </a:rPr>
              <a:t>التعليمية</a:t>
            </a:r>
            <a:r>
              <a:rPr lang="ar-DZ" sz="2400" b="1" dirty="0" smtClean="0">
                <a:latin typeface="Verdana" panose="020B0604030504040204" pitchFamily="34" charset="0"/>
                <a:ea typeface="Verdana" panose="020B0604030504040204" pitchFamily="34" charset="0"/>
              </a:rPr>
              <a:t> :</a:t>
            </a:r>
          </a:p>
          <a:p>
            <a:pPr algn="ctr" rtl="1">
              <a:buFont typeface="Wingdings" panose="05000000000000000000" pitchFamily="2" charset="2"/>
              <a:buChar char="ü"/>
            </a:pPr>
            <a:r>
              <a:rPr lang="ar-DZ" sz="2400" b="1" dirty="0" smtClean="0">
                <a:latin typeface="Verdana" panose="020B0604030504040204" pitchFamily="34" charset="0"/>
                <a:ea typeface="Verdana" panose="020B0604030504040204" pitchFamily="34" charset="0"/>
              </a:rPr>
              <a:t> نظرية وطرق تهدف إلى </a:t>
            </a:r>
            <a:r>
              <a:rPr lang="ar-DZ" sz="2400" b="1" dirty="0">
                <a:latin typeface="Verdana" panose="020B0604030504040204" pitchFamily="34" charset="0"/>
                <a:ea typeface="Verdana" panose="020B0604030504040204" pitchFamily="34" charset="0"/>
              </a:rPr>
              <a:t>التدريس</a:t>
            </a:r>
            <a:r>
              <a:rPr lang="ar-DZ" sz="2400" b="1" dirty="0" smtClean="0">
                <a:latin typeface="Verdana" panose="020B0604030504040204" pitchFamily="34" charset="0"/>
                <a:ea typeface="Verdana" panose="020B0604030504040204" pitchFamily="34" charset="0"/>
              </a:rPr>
              <a:t>.</a:t>
            </a:r>
          </a:p>
          <a:p>
            <a:pPr algn="ctr" rtl="1">
              <a:buFont typeface="Wingdings" panose="05000000000000000000" pitchFamily="2" charset="2"/>
              <a:buChar char="ü"/>
            </a:pPr>
            <a:r>
              <a:rPr lang="ar-DZ" sz="2400" b="1" dirty="0" smtClean="0">
                <a:latin typeface="Verdana" panose="020B0604030504040204" pitchFamily="34" charset="0"/>
                <a:ea typeface="Verdana" panose="020B0604030504040204" pitchFamily="34" charset="0"/>
              </a:rPr>
              <a:t>التعليمية </a:t>
            </a:r>
            <a:r>
              <a:rPr lang="ar-DZ" sz="2400" b="1" dirty="0">
                <a:latin typeface="Verdana" panose="020B0604030504040204" pitchFamily="34" charset="0"/>
                <a:ea typeface="Verdana" panose="020B0604030504040204" pitchFamily="34" charset="0"/>
              </a:rPr>
              <a:t>هو دراسة الأسئلة التي </a:t>
            </a:r>
            <a:r>
              <a:rPr lang="ar-DZ" sz="2400" b="1" dirty="0" smtClean="0">
                <a:latin typeface="Verdana" panose="020B0604030504040204" pitchFamily="34" charset="0"/>
                <a:ea typeface="Verdana" panose="020B0604030504040204" pitchFamily="34" charset="0"/>
              </a:rPr>
              <a:t>تطرحها العملية التدريسية </a:t>
            </a:r>
            <a:r>
              <a:rPr lang="ar-DZ" sz="2400" b="1" dirty="0">
                <a:latin typeface="Verdana" panose="020B0604030504040204" pitchFamily="34" charset="0"/>
                <a:ea typeface="Verdana" panose="020B0604030504040204" pitchFamily="34" charset="0"/>
              </a:rPr>
              <a:t>واكتساب </a:t>
            </a:r>
            <a:r>
              <a:rPr lang="ar-DZ" sz="2400" b="1" dirty="0" smtClean="0">
                <a:latin typeface="Verdana" panose="020B0604030504040204" pitchFamily="34" charset="0"/>
                <a:ea typeface="Verdana" panose="020B0604030504040204" pitchFamily="34" charset="0"/>
              </a:rPr>
              <a:t>المعارف </a:t>
            </a:r>
            <a:r>
              <a:rPr lang="ar-DZ" sz="2400" b="1" dirty="0">
                <a:latin typeface="Verdana" panose="020B0604030504040204" pitchFamily="34" charset="0"/>
                <a:ea typeface="Verdana" panose="020B0604030504040204" pitchFamily="34" charset="0"/>
              </a:rPr>
              <a:t>في المواد الدراسية المختلفة</a:t>
            </a:r>
            <a:r>
              <a:rPr lang="ar-DZ" sz="2400" b="1" dirty="0" smtClean="0">
                <a:latin typeface="Verdana" panose="020B0604030504040204" pitchFamily="34" charset="0"/>
                <a:ea typeface="Verdana" panose="020B0604030504040204" pitchFamily="34" charset="0"/>
              </a:rPr>
              <a:t>.</a:t>
            </a:r>
          </a:p>
          <a:p>
            <a:pPr marL="0" indent="0" algn="ctr" rtl="1">
              <a:buNone/>
            </a:pPr>
            <a:r>
              <a:rPr lang="ar-DZ" sz="2400" b="1" dirty="0" smtClean="0">
                <a:latin typeface="Verdana" panose="020B0604030504040204" pitchFamily="34" charset="0"/>
                <a:ea typeface="Verdana" panose="020B0604030504040204" pitchFamily="34" charset="0"/>
              </a:rPr>
              <a:t> </a:t>
            </a:r>
            <a:r>
              <a:rPr lang="ar-DZ" sz="2400" b="1" dirty="0">
                <a:latin typeface="Verdana" panose="020B0604030504040204" pitchFamily="34" charset="0"/>
                <a:ea typeface="Verdana" panose="020B0604030504040204" pitchFamily="34" charset="0"/>
              </a:rPr>
              <a:t>منذ أوائل السبعينيات ، تطورت </a:t>
            </a:r>
            <a:r>
              <a:rPr lang="ar-DZ" sz="2400" b="1" dirty="0" smtClean="0">
                <a:latin typeface="Verdana" panose="020B0604030504040204" pitchFamily="34" charset="0"/>
                <a:ea typeface="Verdana" panose="020B0604030504040204" pitchFamily="34" charset="0"/>
              </a:rPr>
              <a:t> تعليمية </a:t>
            </a:r>
            <a:r>
              <a:rPr lang="ar-DZ" sz="2400" b="1" dirty="0">
                <a:latin typeface="Verdana" panose="020B0604030504040204" pitchFamily="34" charset="0"/>
                <a:ea typeface="Verdana" panose="020B0604030504040204" pitchFamily="34" charset="0"/>
              </a:rPr>
              <a:t>الرياضيات </a:t>
            </a:r>
            <a:r>
              <a:rPr lang="ar-DZ" sz="2400" b="1" dirty="0" smtClean="0">
                <a:latin typeface="Verdana" panose="020B0604030504040204" pitchFamily="34" charset="0"/>
                <a:ea typeface="Verdana" panose="020B0604030504040204" pitchFamily="34" charset="0"/>
              </a:rPr>
              <a:t>والعلوم، اللغة الفرنسية </a:t>
            </a:r>
            <a:r>
              <a:rPr lang="ar-DZ" sz="2400" b="1" dirty="0">
                <a:latin typeface="Verdana" panose="020B0604030504040204" pitchFamily="34" charset="0"/>
                <a:ea typeface="Verdana" panose="020B0604030504040204" pitchFamily="34" charset="0"/>
              </a:rPr>
              <a:t>واللغات وعلوم الحياة و </a:t>
            </a:r>
            <a:r>
              <a:rPr lang="ar-DZ" sz="2400" b="1" dirty="0" smtClean="0">
                <a:latin typeface="Verdana" panose="020B0604030504040204" pitchFamily="34" charset="0"/>
                <a:ea typeface="Verdana" panose="020B0604030504040204" pitchFamily="34" charset="0"/>
              </a:rPr>
              <a:t>التربية البدنية والرياضية ...... .</a:t>
            </a:r>
            <a:endParaRPr lang="fr-FR" sz="2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1670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45060"/>
          </a:xfrm>
        </p:spPr>
        <p:txBody>
          <a:bodyPr/>
          <a:lstStyle/>
          <a:p>
            <a:pPr algn="ctr"/>
            <a:r>
              <a:rPr lang="fr-FR" sz="5400" b="1" dirty="0" smtClean="0">
                <a:solidFill>
                  <a:srgbClr val="0070C0"/>
                </a:solidFill>
                <a:latin typeface="Verdana" panose="020B0604030504040204" pitchFamily="34" charset="0"/>
                <a:ea typeface="Verdana" panose="020B0604030504040204" pitchFamily="34" charset="0"/>
              </a:rPr>
              <a:t>L’entrainement </a:t>
            </a:r>
            <a:endParaRPr lang="fr-FR" sz="4000" b="1" dirty="0">
              <a:solidFill>
                <a:srgbClr val="0070C0"/>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200167" y="1429839"/>
            <a:ext cx="11791666" cy="5243915"/>
          </a:xfrm>
        </p:spPr>
        <p:txBody>
          <a:bodyPr>
            <a:noAutofit/>
          </a:bodyPr>
          <a:lstStyle/>
          <a:p>
            <a:pPr marL="0" lvl="0" indent="0" algn="ctr">
              <a:lnSpc>
                <a:spcPct val="150000"/>
              </a:lnSpc>
              <a:buNone/>
            </a:pPr>
            <a:r>
              <a:rPr lang="fr-FR" sz="3600" b="1" dirty="0">
                <a:latin typeface="Verdana" panose="020B0604030504040204" pitchFamily="34" charset="0"/>
                <a:ea typeface="Verdana" panose="020B0604030504040204" pitchFamily="34" charset="0"/>
              </a:rPr>
              <a:t>L’entraînement peut être défini comme l’ensemble des procèdes tendant à amener un être humain au maximum de ces possibilités.</a:t>
            </a:r>
          </a:p>
          <a:p>
            <a:pPr marL="0" lvl="0" indent="0" algn="ctr" rtl="1">
              <a:lnSpc>
                <a:spcPct val="150000"/>
              </a:lnSpc>
              <a:buNone/>
            </a:pPr>
            <a:r>
              <a:rPr lang="ar-DZ" sz="3600" b="1" dirty="0">
                <a:latin typeface="Verdana" panose="020B0604030504040204" pitchFamily="34" charset="0"/>
                <a:ea typeface="Verdana" panose="020B0604030504040204" pitchFamily="34" charset="0"/>
              </a:rPr>
              <a:t>يمكن تعريف التدريب على أنه مجموعة</a:t>
            </a:r>
            <a:r>
              <a:rPr lang="fr-FR" sz="3600" b="1" dirty="0">
                <a:latin typeface="Verdana" panose="020B0604030504040204" pitchFamily="34" charset="0"/>
                <a:ea typeface="Verdana" panose="020B0604030504040204" pitchFamily="34" charset="0"/>
              </a:rPr>
              <a:t> </a:t>
            </a:r>
            <a:r>
              <a:rPr lang="ar-DZ" sz="3600" b="1" dirty="0">
                <a:latin typeface="Verdana" panose="020B0604030504040204" pitchFamily="34" charset="0"/>
                <a:ea typeface="Verdana" panose="020B0604030504040204" pitchFamily="34" charset="0"/>
              </a:rPr>
              <a:t>من الإجراءات التي تهدف إلى تحقيق أقصى استفادة من إمكانيات الإنسان.</a:t>
            </a:r>
            <a:endParaRPr lang="fr-FR" sz="3600" b="1" dirty="0">
              <a:latin typeface="Verdana" panose="020B0604030504040204" pitchFamily="34" charset="0"/>
              <a:ea typeface="Verdana" panose="020B0604030504040204" pitchFamily="34" charset="0"/>
            </a:endParaRPr>
          </a:p>
          <a:p>
            <a:pPr>
              <a:lnSpc>
                <a:spcPct val="150000"/>
              </a:lnSpc>
            </a:pPr>
            <a:endParaRPr lang="fr-FR"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5642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333" y="98698"/>
            <a:ext cx="11864454" cy="6616001"/>
          </a:xfrm>
        </p:spPr>
        <p:txBody>
          <a:bodyPr>
            <a:normAutofit fontScale="85000" lnSpcReduction="10000"/>
          </a:bodyPr>
          <a:lstStyle/>
          <a:p>
            <a:pPr marL="0" indent="0" algn="ctr">
              <a:buNone/>
            </a:pPr>
            <a:r>
              <a:rPr lang="fr-FR" sz="4400" b="1" dirty="0" smtClean="0">
                <a:solidFill>
                  <a:srgbClr val="FF0000"/>
                </a:solidFill>
                <a:latin typeface="Verdana" panose="020B0604030504040204" pitchFamily="34" charset="0"/>
                <a:ea typeface="Verdana" panose="020B0604030504040204" pitchFamily="34" charset="0"/>
              </a:rPr>
              <a:t>Le terme Entraîner</a:t>
            </a:r>
            <a:r>
              <a:rPr lang="fr-FR" sz="3200" b="1" dirty="0" smtClean="0">
                <a:solidFill>
                  <a:srgbClr val="FF0000"/>
                </a:solidFill>
                <a:latin typeface="Verdana" panose="020B0604030504040204" pitchFamily="34" charset="0"/>
                <a:ea typeface="Verdana" panose="020B0604030504040204" pitchFamily="34" charset="0"/>
              </a:rPr>
              <a:t> ?</a:t>
            </a:r>
            <a:endParaRPr lang="ar-DZ" sz="3200" b="1" dirty="0" smtClean="0">
              <a:solidFill>
                <a:srgbClr val="FF0000"/>
              </a:solidFill>
              <a:latin typeface="Verdana" panose="020B0604030504040204" pitchFamily="34" charset="0"/>
              <a:ea typeface="Verdana" panose="020B0604030504040204" pitchFamily="34" charset="0"/>
            </a:endParaRPr>
          </a:p>
          <a:p>
            <a:pPr marL="0" indent="0" algn="ctr">
              <a:buNone/>
            </a:pPr>
            <a:r>
              <a:rPr lang="fr-FR" sz="3200" b="1" dirty="0" smtClean="0">
                <a:solidFill>
                  <a:srgbClr val="FF0000"/>
                </a:solidFill>
                <a:latin typeface="Verdana" panose="020B0604030504040204" pitchFamily="34" charset="0"/>
                <a:ea typeface="Verdana" panose="020B0604030504040204" pitchFamily="34" charset="0"/>
              </a:rPr>
              <a:t>Entraîner</a:t>
            </a:r>
            <a:r>
              <a:rPr lang="fr-FR" sz="3200" b="1" dirty="0" smtClean="0">
                <a:latin typeface="Verdana" panose="020B0604030504040204" pitchFamily="34" charset="0"/>
                <a:ea typeface="Verdana" panose="020B0604030504040204" pitchFamily="34" charset="0"/>
              </a:rPr>
              <a:t> c’est provoqué volontairement, à l’aide d’exercices touchant les domaines physiologiques, physiques, biomécaniques et / ou mentaux, une succession de désadaptation susceptible de déclencher des réadaptations propices à modifier favorablement le niveau de l’athlète ou de l’équipe, en vue: </a:t>
            </a:r>
            <a:endParaRPr lang="ar-DZ" sz="3200" b="1" dirty="0" smtClean="0">
              <a:latin typeface="Verdana" panose="020B0604030504040204" pitchFamily="34" charset="0"/>
              <a:ea typeface="Verdana" panose="020B0604030504040204" pitchFamily="34" charset="0"/>
            </a:endParaRPr>
          </a:p>
          <a:p>
            <a:pPr marL="0" indent="0" algn="ctr">
              <a:buNone/>
            </a:pPr>
            <a:r>
              <a:rPr lang="fr-FR" sz="3200" b="1" dirty="0" smtClean="0">
                <a:latin typeface="Verdana" panose="020B0604030504040204" pitchFamily="34" charset="0"/>
                <a:ea typeface="Verdana" panose="020B0604030504040204" pitchFamily="34" charset="0"/>
              </a:rPr>
              <a:t>- </a:t>
            </a:r>
            <a:r>
              <a:rPr lang="fr-FR" sz="3200" b="1" dirty="0" smtClean="0">
                <a:solidFill>
                  <a:srgbClr val="FF0000"/>
                </a:solidFill>
                <a:latin typeface="Verdana" panose="020B0604030504040204" pitchFamily="34" charset="0"/>
                <a:ea typeface="Verdana" panose="020B0604030504040204" pitchFamily="34" charset="0"/>
              </a:rPr>
              <a:t>D’élever</a:t>
            </a:r>
            <a:r>
              <a:rPr lang="fr-FR" sz="3200" b="1" dirty="0" smtClean="0">
                <a:latin typeface="Verdana" panose="020B0604030504040204" pitchFamily="34" charset="0"/>
                <a:ea typeface="Verdana" panose="020B0604030504040204" pitchFamily="34" charset="0"/>
              </a:rPr>
              <a:t> le niveau de performance </a:t>
            </a:r>
            <a:endParaRPr lang="ar-DZ" sz="3200" b="1" dirty="0" smtClean="0">
              <a:latin typeface="Verdana" panose="020B0604030504040204" pitchFamily="34" charset="0"/>
              <a:ea typeface="Verdana" panose="020B0604030504040204" pitchFamily="34" charset="0"/>
            </a:endParaRPr>
          </a:p>
          <a:p>
            <a:pPr marL="0" indent="0" algn="ctr">
              <a:buNone/>
            </a:pPr>
            <a:r>
              <a:rPr lang="fr-FR" sz="3200" b="1" dirty="0" smtClean="0">
                <a:latin typeface="Verdana" panose="020B0604030504040204" pitchFamily="34" charset="0"/>
                <a:ea typeface="Verdana" panose="020B0604030504040204" pitchFamily="34" charset="0"/>
              </a:rPr>
              <a:t>- </a:t>
            </a:r>
            <a:r>
              <a:rPr lang="fr-FR" sz="3200" b="1" dirty="0" smtClean="0">
                <a:solidFill>
                  <a:srgbClr val="FF0000"/>
                </a:solidFill>
                <a:latin typeface="Verdana" panose="020B0604030504040204" pitchFamily="34" charset="0"/>
                <a:ea typeface="Verdana" panose="020B0604030504040204" pitchFamily="34" charset="0"/>
              </a:rPr>
              <a:t>Atteindre</a:t>
            </a:r>
            <a:r>
              <a:rPr lang="fr-FR" sz="3200" b="1" dirty="0" smtClean="0">
                <a:latin typeface="Verdana" panose="020B0604030504040204" pitchFamily="34" charset="0"/>
                <a:ea typeface="Verdana" panose="020B0604030504040204" pitchFamily="34" charset="0"/>
              </a:rPr>
              <a:t> des objectifs préalablement détermines</a:t>
            </a:r>
          </a:p>
          <a:p>
            <a:pPr marL="0" indent="0" algn="ctr" rtl="1">
              <a:buNone/>
            </a:pPr>
            <a:r>
              <a:rPr lang="ar-DZ" b="1" dirty="0" smtClean="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التدرب  هو استثارة ارادية </a:t>
            </a:r>
            <a:r>
              <a:rPr lang="ar-DZ" sz="3200" b="1" dirty="0">
                <a:latin typeface="Verdana" panose="020B0604030504040204" pitchFamily="34" charset="0"/>
                <a:ea typeface="Verdana" panose="020B0604030504040204" pitchFamily="34" charset="0"/>
              </a:rPr>
              <a:t>، بمساعدة </a:t>
            </a:r>
            <a:r>
              <a:rPr lang="ar-DZ" sz="3200" b="1" dirty="0" smtClean="0">
                <a:latin typeface="Verdana" panose="020B0604030504040204" pitchFamily="34" charset="0"/>
                <a:ea typeface="Verdana" panose="020B0604030504040204" pitchFamily="34" charset="0"/>
              </a:rPr>
              <a:t>تمارين بدنية  </a:t>
            </a:r>
            <a:r>
              <a:rPr lang="ar-DZ" sz="3200" b="1" dirty="0">
                <a:latin typeface="Verdana" panose="020B0604030504040204" pitchFamily="34" charset="0"/>
                <a:ea typeface="Verdana" panose="020B0604030504040204" pitchFamily="34" charset="0"/>
              </a:rPr>
              <a:t>تؤثر على </a:t>
            </a:r>
            <a:r>
              <a:rPr lang="ar-DZ" sz="3200" b="1" dirty="0" smtClean="0">
                <a:latin typeface="Verdana" panose="020B0604030504040204" pitchFamily="34" charset="0"/>
                <a:ea typeface="Verdana" panose="020B0604030504040204" pitchFamily="34" charset="0"/>
              </a:rPr>
              <a:t>الجوانب </a:t>
            </a:r>
            <a:r>
              <a:rPr lang="ar-DZ" sz="3200" b="1" dirty="0">
                <a:latin typeface="Verdana" panose="020B0604030504040204" pitchFamily="34" charset="0"/>
                <a:ea typeface="Verdana" panose="020B0604030504040204" pitchFamily="34" charset="0"/>
              </a:rPr>
              <a:t>الفيزيولوجية والبدنية والميكانيكية </a:t>
            </a:r>
            <a:r>
              <a:rPr lang="ar-DZ" sz="3200" b="1" dirty="0" smtClean="0">
                <a:latin typeface="Verdana" panose="020B0604030504040204" pitchFamily="34" charset="0"/>
                <a:ea typeface="Verdana" panose="020B0604030504040204" pitchFamily="34" charset="0"/>
              </a:rPr>
              <a:t>الحيوية ( البيوميكانيكية)  </a:t>
            </a:r>
            <a:r>
              <a:rPr lang="ar-DZ" sz="3200" b="1" dirty="0">
                <a:latin typeface="Verdana" panose="020B0604030504040204" pitchFamily="34" charset="0"/>
                <a:ea typeface="Verdana" panose="020B0604030504040204" pitchFamily="34" charset="0"/>
              </a:rPr>
              <a:t>و </a:t>
            </a:r>
            <a:r>
              <a:rPr lang="ar-DZ" sz="3200" b="1" dirty="0" smtClean="0">
                <a:latin typeface="Verdana" panose="020B0604030504040204" pitchFamily="34" charset="0"/>
                <a:ea typeface="Verdana" panose="020B0604030504040204" pitchFamily="34" charset="0"/>
              </a:rPr>
              <a:t>العقلية </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بحيث </a:t>
            </a:r>
            <a:r>
              <a:rPr lang="ar-DZ" sz="3200" b="1" dirty="0">
                <a:latin typeface="Verdana" panose="020B0604030504040204" pitchFamily="34" charset="0"/>
                <a:ea typeface="Verdana" panose="020B0604030504040204" pitchFamily="34" charset="0"/>
              </a:rPr>
              <a:t>تؤدي سلسلة من سوء </a:t>
            </a:r>
            <a:r>
              <a:rPr lang="ar-DZ" sz="3200" b="1" dirty="0" smtClean="0">
                <a:latin typeface="Verdana" panose="020B0604030504040204" pitchFamily="34" charset="0"/>
                <a:ea typeface="Verdana" panose="020B0604030504040204" pitchFamily="34" charset="0"/>
              </a:rPr>
              <a:t>التكيف جراء هذه التمارين </a:t>
            </a:r>
            <a:r>
              <a:rPr lang="ar-DZ" sz="3200" b="1" dirty="0">
                <a:latin typeface="Verdana" panose="020B0604030504040204" pitchFamily="34" charset="0"/>
                <a:ea typeface="Verdana" panose="020B0604030504040204" pitchFamily="34" charset="0"/>
              </a:rPr>
              <a:t>إلى إعادة </a:t>
            </a:r>
            <a:r>
              <a:rPr lang="ar-DZ" sz="3200" b="1" dirty="0" smtClean="0">
                <a:latin typeface="Verdana" panose="020B0604030504040204" pitchFamily="34" charset="0"/>
                <a:ea typeface="Verdana" panose="020B0604030504040204" pitchFamily="34" charset="0"/>
              </a:rPr>
              <a:t>ضبط</a:t>
            </a:r>
            <a:r>
              <a:rPr lang="ar-DZ" sz="3200" b="1" dirty="0">
                <a:latin typeface="Verdana" panose="020B0604030504040204" pitchFamily="34" charset="0"/>
                <a:ea typeface="Verdana" panose="020B0604030504040204" pitchFamily="34" charset="0"/>
              </a:rPr>
              <a:t> </a:t>
            </a:r>
            <a:r>
              <a:rPr lang="ar-DZ" sz="3200" b="1" dirty="0" smtClean="0">
                <a:latin typeface="Verdana" panose="020B0604030504040204" pitchFamily="34" charset="0"/>
                <a:ea typeface="Verdana" panose="020B0604030504040204" pitchFamily="34" charset="0"/>
              </a:rPr>
              <a:t>التكيف وبالتالي تعديل </a:t>
            </a:r>
            <a:r>
              <a:rPr lang="ar-DZ" sz="3200" b="1" dirty="0">
                <a:latin typeface="Verdana" panose="020B0604030504040204" pitchFamily="34" charset="0"/>
                <a:ea typeface="Verdana" panose="020B0604030504040204" pitchFamily="34" charset="0"/>
              </a:rPr>
              <a:t>مستوى الرياضي أو </a:t>
            </a:r>
            <a:r>
              <a:rPr lang="ar-DZ" sz="3200" b="1" dirty="0" smtClean="0">
                <a:latin typeface="Verdana" panose="020B0604030504040204" pitchFamily="34" charset="0"/>
                <a:ea typeface="Verdana" panose="020B0604030504040204" pitchFamily="34" charset="0"/>
              </a:rPr>
              <a:t>الفريق </a:t>
            </a:r>
            <a:r>
              <a:rPr lang="ar-DZ" sz="3200" b="1" dirty="0">
                <a:latin typeface="Verdana" panose="020B0604030504040204" pitchFamily="34" charset="0"/>
                <a:ea typeface="Verdana" panose="020B0604030504040204" pitchFamily="34" charset="0"/>
              </a:rPr>
              <a:t>بشكل </a:t>
            </a:r>
            <a:r>
              <a:rPr lang="ar-DZ" sz="3200" b="1" dirty="0" smtClean="0">
                <a:latin typeface="Verdana" panose="020B0604030504040204" pitchFamily="34" charset="0"/>
                <a:ea typeface="Verdana" panose="020B0604030504040204" pitchFamily="34" charset="0"/>
              </a:rPr>
              <a:t>إيجابي من أجل : </a:t>
            </a:r>
          </a:p>
          <a:p>
            <a:pPr marL="0" indent="0" algn="ctr" rtl="1">
              <a:buNone/>
            </a:pPr>
            <a:r>
              <a:rPr lang="ar-DZ" sz="3200" b="1" dirty="0" smtClean="0">
                <a:latin typeface="Verdana" panose="020B0604030504040204" pitchFamily="34" charset="0"/>
                <a:ea typeface="Verdana" panose="020B0604030504040204" pitchFamily="34" charset="0"/>
              </a:rPr>
              <a:t>- رفع </a:t>
            </a:r>
            <a:r>
              <a:rPr lang="ar-DZ" sz="3200" b="1" dirty="0">
                <a:latin typeface="Verdana" panose="020B0604030504040204" pitchFamily="34" charset="0"/>
                <a:ea typeface="Verdana" panose="020B0604030504040204" pitchFamily="34" charset="0"/>
              </a:rPr>
              <a:t>مستوي </a:t>
            </a:r>
            <a:r>
              <a:rPr lang="ar-DZ" sz="3200" b="1" dirty="0" smtClean="0">
                <a:latin typeface="Verdana" panose="020B0604030504040204" pitchFamily="34" charset="0"/>
                <a:ea typeface="Verdana" panose="020B0604030504040204" pitchFamily="34" charset="0"/>
              </a:rPr>
              <a:t>الأداء.</a:t>
            </a:r>
          </a:p>
          <a:p>
            <a:pPr marL="0" indent="0" algn="ctr" rtl="1">
              <a:buNone/>
            </a:pPr>
            <a:r>
              <a:rPr lang="ar-DZ" sz="3200" b="1" dirty="0" smtClean="0">
                <a:latin typeface="Verdana" panose="020B0604030504040204" pitchFamily="34" charset="0"/>
                <a:ea typeface="Verdana" panose="020B0604030504040204" pitchFamily="34" charset="0"/>
              </a:rPr>
              <a:t>- </a:t>
            </a:r>
            <a:r>
              <a:rPr lang="ar-DZ" sz="3200" b="1" dirty="0">
                <a:latin typeface="Verdana" panose="020B0604030504040204" pitchFamily="34" charset="0"/>
                <a:ea typeface="Verdana" panose="020B0604030504040204" pitchFamily="34" charset="0"/>
              </a:rPr>
              <a:t>تحقيق الأهداف المحددة </a:t>
            </a:r>
            <a:r>
              <a:rPr lang="ar-DZ" sz="3200" b="1" dirty="0" smtClean="0">
                <a:latin typeface="Verdana" panose="020B0604030504040204" pitchFamily="34" charset="0"/>
                <a:ea typeface="Verdana" panose="020B0604030504040204" pitchFamily="34" charset="0"/>
              </a:rPr>
              <a:t>مسبقًا.</a:t>
            </a:r>
            <a:endParaRPr lang="fr-FR" sz="3200" b="1"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12494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1101</TotalTime>
  <Words>1731</Words>
  <Application>Microsoft Office PowerPoint</Application>
  <PresentationFormat>Grand écran</PresentationFormat>
  <Paragraphs>168</Paragraphs>
  <Slides>26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Arial</vt:lpstr>
      <vt:lpstr>Century Gothic</vt:lpstr>
      <vt:lpstr>Times New Roman</vt:lpstr>
      <vt:lpstr>Verdana</vt:lpstr>
      <vt:lpstr>Wingdings</vt:lpstr>
      <vt:lpstr>Wingdings 3</vt:lpstr>
      <vt:lpstr>Ion</vt:lpstr>
      <vt:lpstr>Université Mohamed lamine Dabbagin Setif 02 Département STAPS </vt:lpstr>
      <vt:lpstr>Contenu du coursمحتوى الدرس </vt:lpstr>
      <vt:lpstr>1- Définitions -تعاريف </vt:lpstr>
      <vt:lpstr>THEORIE   النظرية</vt:lpstr>
      <vt:lpstr>METHODEالطريقة </vt:lpstr>
      <vt:lpstr>METHODOLOGIEالمنهجية </vt:lpstr>
      <vt:lpstr>DIDACTIQUEالتعليمية </vt:lpstr>
      <vt:lpstr>L’entrainement </vt:lpstr>
      <vt:lpstr>Présentation PowerPoint</vt:lpstr>
      <vt:lpstr>la profession d’un entraîneur </vt:lpstr>
      <vt:lpstr>L’entraînement sportif</vt:lpstr>
      <vt:lpstr>Présentation PowerPoint</vt:lpstr>
      <vt:lpstr>Présentation PowerPoint</vt:lpstr>
      <vt:lpstr>Présentation PowerPoint</vt:lpstr>
      <vt:lpstr>Présentation PowerPoint</vt:lpstr>
      <vt:lpstr>Présentation PowerPoint</vt:lpstr>
      <vt:lpstr>2- Les objectifs de l’entraînement sportif  أهداف التدريب الرياضي </vt:lpstr>
      <vt:lpstr>Présentation PowerPoint</vt:lpstr>
      <vt:lpstr>Les objectifs cognitives الأهداف المعرفية</vt:lpstr>
      <vt:lpstr>Les objectifs psychologiquesالأهداف النفسية </vt:lpstr>
      <vt:lpstr>Les objectifs préventives الأهداف الوقائية</vt:lpstr>
      <vt:lpstr>Les objectifs socio-éducatives الأهداف الاجتماعية التربوية </vt:lpstr>
      <vt:lpstr>les facteurs déterminant l’efficacité de l’entraînement sportif العوامل المحددة لفعالية التدريب الرياضي</vt:lpstr>
      <vt:lpstr>4- Le contenu de l’entraînement sportif محتوى التدريب الرياضي </vt:lpstr>
      <vt:lpstr>5- Les types de préparation sportif </vt:lpstr>
      <vt:lpstr>Ressources pédagogiquesموارد بيداغوجية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TRAVAIL</cp:lastModifiedBy>
  <cp:revision>126</cp:revision>
  <dcterms:created xsi:type="dcterms:W3CDTF">2021-04-25T12:13:42Z</dcterms:created>
  <dcterms:modified xsi:type="dcterms:W3CDTF">2022-10-11T13:44:08Z</dcterms:modified>
</cp:coreProperties>
</file>