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6"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B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3" autoAdjust="0"/>
    <p:restoredTop sz="94660"/>
  </p:normalViewPr>
  <p:slideViewPr>
    <p:cSldViewPr snapToGrid="0">
      <p:cViewPr varScale="1">
        <p:scale>
          <a:sx n="69" d="100"/>
          <a:sy n="69" d="100"/>
        </p:scale>
        <p:origin x="7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a:t>Modifiez le style du titre</a:t>
            </a:r>
            <a:endParaRPr lang="en-US" dirty="0"/>
          </a:p>
        </p:txBody>
      </p:sp>
      <p:sp>
        <p:nvSpPr>
          <p:cNvPr id="3" name="Subtitle 2"/>
          <p:cNvSpPr>
            <a:spLocks noGrp="1"/>
          </p:cNvSpPr>
          <p:nvPr>
            <p:ph type="subTitle" idx="1" hasCustomPrompt="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4847386-95A8-4473-8001-4F8F505A6203}" type="datetimeFigureOut">
              <a:rPr lang="fr-FR" smtClean="0"/>
            </a:fld>
            <a:endParaRPr lang="fr-F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fr-F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80C4B2D-0406-4024-B23A-442FACBD3F49}" type="slidenum">
              <a:rPr lang="fr-FR" smtClean="0"/>
            </a:fld>
            <a:endParaRPr lang="fr-F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hasCustomPrompt="1"/>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endParaRPr lang="fr-FR"/>
          </a:p>
        </p:txBody>
      </p:sp>
      <p:sp>
        <p:nvSpPr>
          <p:cNvPr id="5" name="Date Placeholder 4"/>
          <p:cNvSpPr>
            <a:spLocks noGrp="1"/>
          </p:cNvSpPr>
          <p:nvPr>
            <p:ph type="dt" sz="half" idx="10"/>
          </p:nvPr>
        </p:nvSpPr>
        <p:spPr/>
        <p:txBody>
          <a:bodyPr/>
          <a:lstStyle/>
          <a:p>
            <a:fld id="{84847386-95A8-4473-8001-4F8F505A6203}"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0C4B2D-0406-4024-B23A-442FACBD3F49}"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a:t>Modifiez le style du titre</a:t>
            </a:r>
            <a:endParaRPr lang="en-US" dirty="0"/>
          </a:p>
        </p:txBody>
      </p:sp>
      <p:sp>
        <p:nvSpPr>
          <p:cNvPr id="4" name="Text Placeholder 3"/>
          <p:cNvSpPr>
            <a:spLocks noGrp="1"/>
          </p:cNvSpPr>
          <p:nvPr>
            <p:ph type="body" sz="half" idx="2" hasCustomPrompt="1"/>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endParaRPr lang="fr-FR"/>
          </a:p>
        </p:txBody>
      </p:sp>
      <p:sp>
        <p:nvSpPr>
          <p:cNvPr id="5" name="Date Placeholder 4"/>
          <p:cNvSpPr>
            <a:spLocks noGrp="1"/>
          </p:cNvSpPr>
          <p:nvPr>
            <p:ph type="dt" sz="half" idx="10"/>
          </p:nvPr>
        </p:nvSpPr>
        <p:spPr/>
        <p:txBody>
          <a:bodyPr/>
          <a:lstStyle/>
          <a:p>
            <a:fld id="{84847386-95A8-4473-8001-4F8F505A6203}"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0C4B2D-0406-4024-B23A-442FACBD3F49}" type="slidenum">
              <a:rPr lang="fr-FR" smtClean="0"/>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a:t>Modifiez le style du titre</a:t>
            </a:r>
            <a:endParaRPr lang="en-US" dirty="0"/>
          </a:p>
        </p:txBody>
      </p:sp>
      <p:sp>
        <p:nvSpPr>
          <p:cNvPr id="12" name="Text Placeholder 3"/>
          <p:cNvSpPr>
            <a:spLocks noGrp="1"/>
          </p:cNvSpPr>
          <p:nvPr>
            <p:ph type="body" sz="half" idx="13" hasCustomPrompt="1"/>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endParaRPr lang="fr-FR"/>
          </a:p>
        </p:txBody>
      </p:sp>
      <p:sp>
        <p:nvSpPr>
          <p:cNvPr id="4" name="Text Placeholder 3"/>
          <p:cNvSpPr>
            <a:spLocks noGrp="1"/>
          </p:cNvSpPr>
          <p:nvPr>
            <p:ph type="body" sz="half" idx="2" hasCustomPrompt="1"/>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endParaRPr lang="fr-FR"/>
          </a:p>
        </p:txBody>
      </p:sp>
      <p:sp>
        <p:nvSpPr>
          <p:cNvPr id="5" name="Date Placeholder 4"/>
          <p:cNvSpPr>
            <a:spLocks noGrp="1"/>
          </p:cNvSpPr>
          <p:nvPr>
            <p:ph type="dt" sz="half" idx="10"/>
          </p:nvPr>
        </p:nvSpPr>
        <p:spPr/>
        <p:txBody>
          <a:bodyPr/>
          <a:lstStyle/>
          <a:p>
            <a:fld id="{84847386-95A8-4473-8001-4F8F505A6203}"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0C4B2D-0406-4024-B23A-442FACBD3F49}" type="slidenum">
              <a:rPr lang="fr-FR" smtClean="0"/>
            </a:fld>
            <a:endParaRPr lang="fr-F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a:t>Modifiez le style du titre</a:t>
            </a:r>
            <a:endParaRPr lang="en-US" dirty="0"/>
          </a:p>
        </p:txBody>
      </p:sp>
      <p:sp>
        <p:nvSpPr>
          <p:cNvPr id="4" name="Text Placeholder 3"/>
          <p:cNvSpPr>
            <a:spLocks noGrp="1"/>
          </p:cNvSpPr>
          <p:nvPr>
            <p:ph type="body" sz="half" idx="2" hasCustomPrompt="1"/>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endParaRPr lang="fr-FR"/>
          </a:p>
        </p:txBody>
      </p:sp>
      <p:sp>
        <p:nvSpPr>
          <p:cNvPr id="5" name="Date Placeholder 4"/>
          <p:cNvSpPr>
            <a:spLocks noGrp="1"/>
          </p:cNvSpPr>
          <p:nvPr>
            <p:ph type="dt" sz="half" idx="10"/>
          </p:nvPr>
        </p:nvSpPr>
        <p:spPr/>
        <p:txBody>
          <a:bodyPr/>
          <a:lstStyle/>
          <a:p>
            <a:fld id="{84847386-95A8-4473-8001-4F8F505A6203}"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0C4B2D-0406-4024-B23A-442FACBD3F49}" type="slidenum">
              <a:rPr lang="fr-FR" smtClean="0"/>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hasCustomPrompt="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endParaRPr lang="fr-FR"/>
          </a:p>
        </p:txBody>
      </p:sp>
      <p:sp>
        <p:nvSpPr>
          <p:cNvPr id="8" name="Text Placeholder 3"/>
          <p:cNvSpPr>
            <a:spLocks noGrp="1"/>
          </p:cNvSpPr>
          <p:nvPr>
            <p:ph type="body" sz="half" idx="15" hasCustomPrompt="1"/>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endParaRPr lang="fr-FR"/>
          </a:p>
        </p:txBody>
      </p:sp>
      <p:sp>
        <p:nvSpPr>
          <p:cNvPr id="9" name="Text Placeholder 4"/>
          <p:cNvSpPr>
            <a:spLocks noGrp="1"/>
          </p:cNvSpPr>
          <p:nvPr>
            <p:ph type="body" sz="quarter" idx="3" hasCustomPrompt="1"/>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endParaRPr lang="fr-FR"/>
          </a:p>
        </p:txBody>
      </p:sp>
      <p:sp>
        <p:nvSpPr>
          <p:cNvPr id="10" name="Text Placeholder 3"/>
          <p:cNvSpPr>
            <a:spLocks noGrp="1"/>
          </p:cNvSpPr>
          <p:nvPr>
            <p:ph type="body" sz="half" idx="16" hasCustomPrompt="1"/>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endParaRPr lang="fr-FR"/>
          </a:p>
        </p:txBody>
      </p:sp>
      <p:sp>
        <p:nvSpPr>
          <p:cNvPr id="11" name="Text Placeholder 4"/>
          <p:cNvSpPr>
            <a:spLocks noGrp="1"/>
          </p:cNvSpPr>
          <p:nvPr>
            <p:ph type="body" sz="quarter" idx="13" hasCustomPrompt="1"/>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endParaRPr lang="fr-FR"/>
          </a:p>
        </p:txBody>
      </p:sp>
      <p:sp>
        <p:nvSpPr>
          <p:cNvPr id="12" name="Text Placeholder 3"/>
          <p:cNvSpPr>
            <a:spLocks noGrp="1"/>
          </p:cNvSpPr>
          <p:nvPr>
            <p:ph type="body" sz="half" idx="17" hasCustomPrompt="1"/>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endParaRPr lang="fr-FR"/>
          </a:p>
        </p:txBody>
      </p:sp>
      <p:sp>
        <p:nvSpPr>
          <p:cNvPr id="3" name="Date Placeholder 2"/>
          <p:cNvSpPr>
            <a:spLocks noGrp="1"/>
          </p:cNvSpPr>
          <p:nvPr>
            <p:ph type="dt" sz="half" idx="10"/>
          </p:nvPr>
        </p:nvSpPr>
        <p:spPr/>
        <p:txBody>
          <a:bodyPr/>
          <a:lstStyle/>
          <a:p>
            <a:fld id="{84847386-95A8-4473-8001-4F8F505A6203}" type="datetimeFigureOut">
              <a:rPr lang="fr-FR" smtClean="0"/>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80C4B2D-0406-4024-B23A-442FACBD3F49}" type="slidenum">
              <a:rPr lang="fr-FR" smtClean="0"/>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hasCustomPrompt="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endParaRPr lang="fr-F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hasCustomPrompt="1"/>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endParaRPr lang="fr-FR"/>
          </a:p>
        </p:txBody>
      </p:sp>
      <p:sp>
        <p:nvSpPr>
          <p:cNvPr id="22" name="Text Placeholder 4"/>
          <p:cNvSpPr>
            <a:spLocks noGrp="1"/>
          </p:cNvSpPr>
          <p:nvPr>
            <p:ph type="body" sz="quarter" idx="3" hasCustomPrompt="1"/>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endParaRPr lang="fr-F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hasCustomPrompt="1"/>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endParaRPr lang="fr-FR"/>
          </a:p>
        </p:txBody>
      </p:sp>
      <p:sp>
        <p:nvSpPr>
          <p:cNvPr id="25" name="Text Placeholder 4"/>
          <p:cNvSpPr>
            <a:spLocks noGrp="1"/>
          </p:cNvSpPr>
          <p:nvPr>
            <p:ph type="body" sz="quarter" idx="13" hasCustomPrompt="1"/>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endParaRPr lang="fr-F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hasCustomPrompt="1"/>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endParaRPr lang="fr-FR"/>
          </a:p>
        </p:txBody>
      </p:sp>
      <p:sp>
        <p:nvSpPr>
          <p:cNvPr id="3" name="Date Placeholder 2"/>
          <p:cNvSpPr>
            <a:spLocks noGrp="1"/>
          </p:cNvSpPr>
          <p:nvPr>
            <p:ph type="dt" sz="half" idx="10"/>
          </p:nvPr>
        </p:nvSpPr>
        <p:spPr/>
        <p:txBody>
          <a:bodyPr/>
          <a:lstStyle/>
          <a:p>
            <a:fld id="{84847386-95A8-4473-8001-4F8F505A6203}" type="datetimeFigureOut">
              <a:rPr lang="fr-FR" smtClean="0"/>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80C4B2D-0406-4024-B23A-442FACBD3F49}" type="slidenum">
              <a:rPr lang="fr-FR" smtClean="0"/>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hasCustomPrompt="1"/>
          </p:nvPr>
        </p:nvSpPr>
        <p:spPr>
          <a:xfrm>
            <a:off x="685800" y="2063396"/>
            <a:ext cx="10394707" cy="3311190"/>
          </a:xfrm>
        </p:spPr>
        <p:txBody>
          <a:bodyPr vert="eaVert" anchor="t"/>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Date Placeholder 3"/>
          <p:cNvSpPr>
            <a:spLocks noGrp="1"/>
          </p:cNvSpPr>
          <p:nvPr>
            <p:ph type="dt" sz="half" idx="10"/>
          </p:nvPr>
        </p:nvSpPr>
        <p:spPr/>
        <p:txBody>
          <a:bodyPr/>
          <a:lstStyle/>
          <a:p>
            <a:fld id="{84847386-95A8-4473-8001-4F8F505A6203}"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0C4B2D-0406-4024-B23A-442FACBD3F49}" type="slidenum">
              <a:rPr lang="fr-FR" smtClean="0"/>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hasCustomPrompt="1"/>
          </p:nvPr>
        </p:nvSpPr>
        <p:spPr>
          <a:xfrm>
            <a:off x="685800" y="685800"/>
            <a:ext cx="7904431" cy="4688785"/>
          </a:xfrm>
        </p:spPr>
        <p:txBody>
          <a:bodyPr vert="eaVert" anchor="t"/>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Date Placeholder 3"/>
          <p:cNvSpPr>
            <a:spLocks noGrp="1"/>
          </p:cNvSpPr>
          <p:nvPr>
            <p:ph type="dt" sz="half" idx="10"/>
          </p:nvPr>
        </p:nvSpPr>
        <p:spPr/>
        <p:txBody>
          <a:bodyPr/>
          <a:lstStyle/>
          <a:p>
            <a:fld id="{84847386-95A8-4473-8001-4F8F505A6203}"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0C4B2D-0406-4024-B23A-442FACBD3F49}"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hasCustomPrompt="1"/>
          </p:nvPr>
        </p:nvSpPr>
        <p:spPr>
          <a:xfrm>
            <a:off x="685800" y="2063396"/>
            <a:ext cx="10394707" cy="3311189"/>
          </a:xfrm>
        </p:spPr>
        <p:txBody>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Date Placeholder 3"/>
          <p:cNvSpPr>
            <a:spLocks noGrp="1"/>
          </p:cNvSpPr>
          <p:nvPr>
            <p:ph type="dt" sz="half" idx="10"/>
          </p:nvPr>
        </p:nvSpPr>
        <p:spPr/>
        <p:txBody>
          <a:bodyPr/>
          <a:lstStyle/>
          <a:p>
            <a:fld id="{84847386-95A8-4473-8001-4F8F505A6203}"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0C4B2D-0406-4024-B23A-442FACBD3F49}"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a:t>Modifiez le style du titre</a:t>
            </a:r>
            <a:endParaRPr lang="en-US" dirty="0"/>
          </a:p>
        </p:txBody>
      </p:sp>
      <p:sp>
        <p:nvSpPr>
          <p:cNvPr id="3" name="Text Placeholder 2"/>
          <p:cNvSpPr>
            <a:spLocks noGrp="1"/>
          </p:cNvSpPr>
          <p:nvPr>
            <p:ph type="body" idx="1" hasCustomPrompt="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endParaRPr lang="fr-FR"/>
          </a:p>
        </p:txBody>
      </p:sp>
      <p:sp>
        <p:nvSpPr>
          <p:cNvPr id="4" name="Date Placeholder 3"/>
          <p:cNvSpPr>
            <a:spLocks noGrp="1"/>
          </p:cNvSpPr>
          <p:nvPr>
            <p:ph type="dt" sz="half" idx="10"/>
          </p:nvPr>
        </p:nvSpPr>
        <p:spPr/>
        <p:txBody>
          <a:bodyPr/>
          <a:lstStyle/>
          <a:p>
            <a:fld id="{84847386-95A8-4473-8001-4F8F505A6203}"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0C4B2D-0406-4024-B23A-442FACBD3F49}" type="slidenum">
              <a:rPr lang="fr-FR" smtClean="0"/>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a:t>Modifiez le style du titre</a:t>
            </a:r>
            <a:endParaRPr lang="en-US" dirty="0"/>
          </a:p>
        </p:txBody>
      </p:sp>
      <p:sp>
        <p:nvSpPr>
          <p:cNvPr id="12" name="Content Placeholder 2"/>
          <p:cNvSpPr>
            <a:spLocks noGrp="1"/>
          </p:cNvSpPr>
          <p:nvPr>
            <p:ph sz="quarter" idx="13" hasCustomPrompt="1"/>
          </p:nvPr>
        </p:nvSpPr>
        <p:spPr>
          <a:xfrm>
            <a:off x="685800" y="2063396"/>
            <a:ext cx="5088714" cy="3311189"/>
          </a:xfrm>
        </p:spPr>
        <p:txBody>
          <a:bodyPr anchor="t"/>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13" name="Content Placeholder 3"/>
          <p:cNvSpPr>
            <a:spLocks noGrp="1"/>
          </p:cNvSpPr>
          <p:nvPr>
            <p:ph sz="quarter" idx="14" hasCustomPrompt="1"/>
          </p:nvPr>
        </p:nvSpPr>
        <p:spPr>
          <a:xfrm>
            <a:off x="5993971" y="2063396"/>
            <a:ext cx="5086538" cy="3311189"/>
          </a:xfrm>
        </p:spPr>
        <p:txBody>
          <a:bodyPr anchor="t"/>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5" name="Date Placeholder 4"/>
          <p:cNvSpPr>
            <a:spLocks noGrp="1"/>
          </p:cNvSpPr>
          <p:nvPr>
            <p:ph type="dt" sz="half" idx="10"/>
          </p:nvPr>
        </p:nvSpPr>
        <p:spPr/>
        <p:txBody>
          <a:bodyPr/>
          <a:lstStyle/>
          <a:p>
            <a:fld id="{84847386-95A8-4473-8001-4F8F505A6203}"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0C4B2D-0406-4024-B23A-442FACBD3F49}"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a:t>Modifiez le style du titre</a:t>
            </a:r>
            <a:endParaRPr lang="en-US" dirty="0"/>
          </a:p>
        </p:txBody>
      </p:sp>
      <p:sp>
        <p:nvSpPr>
          <p:cNvPr id="3" name="Text Placeholder 2"/>
          <p:cNvSpPr>
            <a:spLocks noGrp="1"/>
          </p:cNvSpPr>
          <p:nvPr>
            <p:ph type="body" idx="1" hasCustomPrompt="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endParaRPr lang="fr-FR"/>
          </a:p>
        </p:txBody>
      </p:sp>
      <p:sp>
        <p:nvSpPr>
          <p:cNvPr id="12" name="Content Placeholder 3"/>
          <p:cNvSpPr>
            <a:spLocks noGrp="1"/>
          </p:cNvSpPr>
          <p:nvPr>
            <p:ph sz="quarter" idx="13" hasCustomPrompt="1"/>
          </p:nvPr>
        </p:nvSpPr>
        <p:spPr>
          <a:xfrm>
            <a:off x="685802" y="2861733"/>
            <a:ext cx="5088712" cy="2512852"/>
          </a:xfrm>
        </p:spPr>
        <p:txBody>
          <a:bodyPr anchor="t"/>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5" name="Text Placeholder 4"/>
          <p:cNvSpPr>
            <a:spLocks noGrp="1"/>
          </p:cNvSpPr>
          <p:nvPr>
            <p:ph type="body" sz="quarter" idx="3" hasCustomPrompt="1"/>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endParaRPr lang="fr-FR"/>
          </a:p>
        </p:txBody>
      </p:sp>
      <p:sp>
        <p:nvSpPr>
          <p:cNvPr id="13" name="Content Placeholder 5"/>
          <p:cNvSpPr>
            <a:spLocks noGrp="1"/>
          </p:cNvSpPr>
          <p:nvPr>
            <p:ph sz="quarter" idx="14" hasCustomPrompt="1"/>
          </p:nvPr>
        </p:nvSpPr>
        <p:spPr>
          <a:xfrm>
            <a:off x="5993969" y="2861733"/>
            <a:ext cx="5088713" cy="2512852"/>
          </a:xfrm>
        </p:spPr>
        <p:txBody>
          <a:bodyPr anchor="t"/>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7" name="Date Placeholder 6"/>
          <p:cNvSpPr>
            <a:spLocks noGrp="1"/>
          </p:cNvSpPr>
          <p:nvPr>
            <p:ph type="dt" sz="half" idx="10"/>
          </p:nvPr>
        </p:nvSpPr>
        <p:spPr/>
        <p:txBody>
          <a:bodyPr/>
          <a:lstStyle/>
          <a:p>
            <a:fld id="{84847386-95A8-4473-8001-4F8F505A6203}" type="datetimeFigureOut">
              <a:rPr lang="fr-FR" smtClean="0"/>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80C4B2D-0406-4024-B23A-442FACBD3F49}"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4847386-95A8-4473-8001-4F8F505A6203}" type="datetimeFigureOut">
              <a:rPr lang="fr-FR" smtClean="0"/>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80C4B2D-0406-4024-B23A-442FACBD3F49}"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47386-95A8-4473-8001-4F8F505A6203}" type="datetimeFigureOut">
              <a:rPr lang="fr-FR" smtClean="0"/>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80C4B2D-0406-4024-B23A-442FACBD3F49}"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a:t>Modifiez le style du titre</a:t>
            </a:r>
            <a:endParaRPr lang="en-US" dirty="0"/>
          </a:p>
        </p:txBody>
      </p:sp>
      <p:sp>
        <p:nvSpPr>
          <p:cNvPr id="10" name="Content Placeholder 2"/>
          <p:cNvSpPr>
            <a:spLocks noGrp="1"/>
          </p:cNvSpPr>
          <p:nvPr>
            <p:ph sz="quarter" idx="13" hasCustomPrompt="1"/>
          </p:nvPr>
        </p:nvSpPr>
        <p:spPr>
          <a:xfrm>
            <a:off x="5046132" y="685800"/>
            <a:ext cx="6034375" cy="4688785"/>
          </a:xfrm>
        </p:spPr>
        <p:txBody>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Text Placeholder 3"/>
          <p:cNvSpPr>
            <a:spLocks noGrp="1"/>
          </p:cNvSpPr>
          <p:nvPr>
            <p:ph type="body" sz="half" idx="2" hasCustomPrompt="1"/>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endParaRPr lang="fr-FR"/>
          </a:p>
        </p:txBody>
      </p:sp>
      <p:sp>
        <p:nvSpPr>
          <p:cNvPr id="5" name="Date Placeholder 4"/>
          <p:cNvSpPr>
            <a:spLocks noGrp="1"/>
          </p:cNvSpPr>
          <p:nvPr>
            <p:ph type="dt" sz="half" idx="10"/>
          </p:nvPr>
        </p:nvSpPr>
        <p:spPr/>
        <p:txBody>
          <a:bodyPr/>
          <a:lstStyle/>
          <a:p>
            <a:fld id="{84847386-95A8-4473-8001-4F8F505A6203}"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0C4B2D-0406-4024-B23A-442FACBD3F49}"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hasCustomPrompt="1"/>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endParaRPr lang="fr-FR"/>
          </a:p>
        </p:txBody>
      </p:sp>
      <p:sp>
        <p:nvSpPr>
          <p:cNvPr id="5" name="Date Placeholder 4"/>
          <p:cNvSpPr>
            <a:spLocks noGrp="1"/>
          </p:cNvSpPr>
          <p:nvPr>
            <p:ph type="dt" sz="half" idx="10"/>
          </p:nvPr>
        </p:nvSpPr>
        <p:spPr/>
        <p:txBody>
          <a:bodyPr/>
          <a:lstStyle/>
          <a:p>
            <a:fld id="{84847386-95A8-4473-8001-4F8F505A6203}"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0C4B2D-0406-4024-B23A-442FACBD3F49}"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4847386-95A8-4473-8001-4F8F505A6203}" type="datetimeFigureOut">
              <a:rPr lang="fr-FR" smtClean="0"/>
            </a:fld>
            <a:endParaRPr lang="fr-F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fr-F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80C4B2D-0406-4024-B23A-442FACBD3F49}"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hyperlink" Target="https://aleph-alger2.edinum.org/831#tocfrom2n7"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85800"/>
            <a:ext cx="10396882" cy="3955473"/>
          </a:xfrm>
        </p:spPr>
        <p:txBody>
          <a:bodyPr/>
          <a:lstStyle/>
          <a:p>
            <a:r>
              <a:rPr lang="ar-DZ" dirty="0"/>
              <a:t>محاضرات السياق والدلالة، السنة الأولى ماستر </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625" y="1323109"/>
            <a:ext cx="10396882" cy="1151965"/>
          </a:xfrm>
        </p:spPr>
        <p:txBody>
          <a:bodyPr>
            <a:noAutofit/>
          </a:bodyPr>
          <a:lstStyle/>
          <a:p>
            <a:pPr algn="just" rtl="1"/>
            <a:r>
              <a:rPr lang="ar-DZ" sz="2400" dirty="0">
                <a:solidFill>
                  <a:srgbClr val="002060"/>
                </a:solidFill>
                <a:effectLst>
                  <a:outerShdw blurRad="38100" dist="38100" dir="2700000" algn="tl">
                    <a:srgbClr val="000000">
                      <a:alpha val="43137"/>
                    </a:srgbClr>
                  </a:outerShdw>
                </a:effectLst>
              </a:rPr>
              <a:t>يمثل المخطط في الأعلى عملية التواصل، وهي تتشكل من قطبين أساسيين، هما الكاتب والقارئ، وتمثل المساحة المشطوبة مجموع المعرفة المشتركة بينهما، فكلما اتسعت هذه المساحة كان الفهم أعمق.  » فالخطاب ممارسة تجري </a:t>
            </a:r>
            <a:r>
              <a:rPr lang="ar-DZ" sz="2400" dirty="0" err="1">
                <a:solidFill>
                  <a:srgbClr val="002060"/>
                </a:solidFill>
                <a:effectLst>
                  <a:outerShdw blurRad="38100" dist="38100" dir="2700000" algn="tl">
                    <a:srgbClr val="000000">
                      <a:alpha val="43137"/>
                    </a:srgbClr>
                  </a:outerShdw>
                </a:effectLst>
              </a:rPr>
              <a:t>تداوليا</a:t>
            </a:r>
            <a:r>
              <a:rPr lang="ar-DZ" sz="2400" dirty="0">
                <a:solidFill>
                  <a:srgbClr val="002060"/>
                </a:solidFill>
                <a:effectLst>
                  <a:outerShdw blurRad="38100" dist="38100" dir="2700000" algn="tl">
                    <a:srgbClr val="000000">
                      <a:alpha val="43137"/>
                    </a:srgbClr>
                  </a:outerShdw>
                </a:effectLst>
              </a:rPr>
              <a:t> مما يحول دون ثبات سماتها، فالمرسل متجدد وكذلك المرسل إليه، كما أن عناصر السياق الأخرى متغيرة دوما، وهذا هو وجه تسميتها بعناصر سياق الخطاب، مما يمنح كلاّ منها صبغته التداولية« ,</a:t>
            </a:r>
            <a:endParaRPr lang="fr-FR" sz="2400" dirty="0">
              <a:solidFill>
                <a:srgbClr val="002060"/>
              </a:solidFill>
              <a:effectLst>
                <a:outerShdw blurRad="38100" dist="38100" dir="2700000" algn="tl">
                  <a:srgbClr val="000000">
                    <a:alpha val="43137"/>
                  </a:srgbClr>
                </a:outerShdw>
              </a:effectLst>
            </a:endParaRPr>
          </a:p>
        </p:txBody>
      </p:sp>
      <p:sp>
        <p:nvSpPr>
          <p:cNvPr id="3" name="Espace réservé du contenu 2"/>
          <p:cNvSpPr>
            <a:spLocks noGrp="1"/>
          </p:cNvSpPr>
          <p:nvPr>
            <p:ph sz="quarter" idx="13"/>
          </p:nvPr>
        </p:nvSpPr>
        <p:spPr/>
        <p:txBody>
          <a:bodyPr>
            <a:normAutofit/>
          </a:bodyPr>
          <a:lstStyle/>
          <a:p>
            <a:pPr algn="ctr"/>
            <a:r>
              <a:rPr lang="ar-DZ" sz="2400" b="1" dirty="0">
                <a:solidFill>
                  <a:srgbClr val="B50B58"/>
                </a:solidFill>
              </a:rPr>
              <a:t>ونحن نركّز هنا، أنّ مصطلح الخطاب ينوب عن مصطلح النّص حينما نبدأ في التعامل مع المقام الخارجي,</a:t>
            </a:r>
            <a:endParaRPr lang="ar-DZ" sz="2400" b="1" dirty="0">
              <a:solidFill>
                <a:srgbClr val="B50B58"/>
              </a:solidFill>
            </a:endParaRPr>
          </a:p>
          <a:p>
            <a:pPr algn="ctr"/>
            <a:endParaRPr lang="fr-FR" sz="2400" b="1" dirty="0">
              <a:solidFill>
                <a:srgbClr val="B50B5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r" rtl="1"/>
            <a:br>
              <a:rPr lang="ar-DZ" sz="2400" dirty="0">
                <a:effectLst>
                  <a:outerShdw blurRad="38100" dist="38100" dir="2700000" algn="tl">
                    <a:srgbClr val="000000">
                      <a:alpha val="43137"/>
                    </a:srgbClr>
                  </a:outerShdw>
                </a:effectLst>
              </a:rPr>
            </a:br>
            <a:br>
              <a:rPr lang="ar-DZ" sz="2400" dirty="0">
                <a:effectLst>
                  <a:outerShdw blurRad="38100" dist="38100" dir="2700000" algn="tl">
                    <a:srgbClr val="000000">
                      <a:alpha val="43137"/>
                    </a:srgbClr>
                  </a:outerShdw>
                </a:effectLst>
              </a:rPr>
            </a:br>
            <a:br>
              <a:rPr lang="ar-DZ" sz="2400" dirty="0">
                <a:effectLst>
                  <a:outerShdw blurRad="38100" dist="38100" dir="2700000" algn="tl">
                    <a:srgbClr val="000000">
                      <a:alpha val="43137"/>
                    </a:srgbClr>
                  </a:outerShdw>
                </a:effectLst>
              </a:rPr>
            </a:br>
            <a:br>
              <a:rPr lang="ar-DZ" sz="2400" dirty="0">
                <a:effectLst>
                  <a:outerShdw blurRad="38100" dist="38100" dir="2700000" algn="tl">
                    <a:srgbClr val="000000">
                      <a:alpha val="43137"/>
                    </a:srgbClr>
                  </a:outerShdw>
                </a:effectLst>
              </a:rPr>
            </a:br>
            <a:br>
              <a:rPr lang="ar-DZ" sz="2400" dirty="0">
                <a:effectLst>
                  <a:outerShdw blurRad="38100" dist="38100" dir="2700000" algn="tl">
                    <a:srgbClr val="000000">
                      <a:alpha val="43137"/>
                    </a:srgbClr>
                  </a:outerShdw>
                </a:effectLst>
              </a:rPr>
            </a:br>
            <a:br>
              <a:rPr lang="ar-DZ" sz="2400" dirty="0">
                <a:effectLst>
                  <a:outerShdw blurRad="38100" dist="38100" dir="2700000" algn="tl">
                    <a:srgbClr val="000000">
                      <a:alpha val="43137"/>
                    </a:srgbClr>
                  </a:outerShdw>
                </a:effectLst>
              </a:rPr>
            </a:br>
            <a:br>
              <a:rPr lang="ar-DZ" sz="2400" dirty="0">
                <a:effectLst>
                  <a:outerShdw blurRad="38100" dist="38100" dir="2700000" algn="tl">
                    <a:srgbClr val="000000">
                      <a:alpha val="43137"/>
                    </a:srgbClr>
                  </a:outerShdw>
                </a:effectLst>
              </a:rPr>
            </a:br>
            <a:r>
              <a:rPr lang="ar-DZ" sz="2400" dirty="0">
                <a:effectLst>
                  <a:outerShdw blurRad="38100" dist="38100" dir="2700000" algn="tl">
                    <a:srgbClr val="000000">
                      <a:alpha val="43137"/>
                    </a:srgbClr>
                  </a:outerShdw>
                </a:effectLst>
              </a:rPr>
              <a:t>هكذا نجد أنّ السياق يتحدّد في ثلاثة عناصر :</a:t>
            </a:r>
            <a:br>
              <a:rPr lang="ar-DZ" sz="2400" dirty="0">
                <a:effectLst>
                  <a:outerShdw blurRad="38100" dist="38100" dir="2700000" algn="tl">
                    <a:srgbClr val="000000">
                      <a:alpha val="43137"/>
                    </a:srgbClr>
                  </a:outerShdw>
                </a:effectLst>
              </a:rPr>
            </a:br>
            <a:r>
              <a:rPr lang="ar-DZ" sz="2400" dirty="0">
                <a:effectLst>
                  <a:outerShdw blurRad="38100" dist="38100" dir="2700000" algn="tl">
                    <a:srgbClr val="000000">
                      <a:alpha val="43137"/>
                    </a:srgbClr>
                  </a:outerShdw>
                </a:effectLst>
              </a:rPr>
              <a:t>1/ السياق اللغوي: المحيط اللغوي المباشر : والمقصود به سياق النص المصاحب والتشكل النصي.</a:t>
            </a:r>
            <a:br>
              <a:rPr lang="ar-DZ" sz="2400" dirty="0">
                <a:effectLst>
                  <a:outerShdw blurRad="38100" dist="38100" dir="2700000" algn="tl">
                    <a:srgbClr val="000000">
                      <a:alpha val="43137"/>
                    </a:srgbClr>
                  </a:outerShdw>
                </a:effectLst>
              </a:rPr>
            </a:br>
            <a:r>
              <a:rPr lang="ar-DZ" sz="2400" dirty="0">
                <a:effectLst>
                  <a:outerShdw blurRad="38100" dist="38100" dir="2700000" algn="tl">
                    <a:srgbClr val="000000">
                      <a:alpha val="43137"/>
                    </a:srgbClr>
                  </a:outerShdw>
                </a:effectLst>
              </a:rPr>
              <a:t>2/ السياق الخارجي : وهو السياق المقامي أو وضعية التفاعل بين طرفي الخطاب فهو إذا سياق الفهم أو التأويل.</a:t>
            </a:r>
            <a:br>
              <a:rPr lang="ar-DZ" sz="2400" dirty="0">
                <a:effectLst>
                  <a:outerShdw blurRad="38100" dist="38100" dir="2700000" algn="tl">
                    <a:srgbClr val="000000">
                      <a:alpha val="43137"/>
                    </a:srgbClr>
                  </a:outerShdw>
                </a:effectLst>
              </a:rPr>
            </a:br>
            <a:br>
              <a:rPr lang="ar-DZ" sz="2400" dirty="0">
                <a:effectLst>
                  <a:outerShdw blurRad="38100" dist="38100" dir="2700000" algn="tl">
                    <a:srgbClr val="000000">
                      <a:alpha val="43137"/>
                    </a:srgbClr>
                  </a:outerShdw>
                </a:effectLst>
              </a:rPr>
            </a:br>
            <a:r>
              <a:rPr lang="ar-DZ" sz="2400" dirty="0">
                <a:effectLst>
                  <a:outerShdw blurRad="38100" dist="38100" dir="2700000" algn="tl">
                    <a:srgbClr val="000000">
                      <a:alpha val="43137"/>
                    </a:srgbClr>
                  </a:outerShdw>
                </a:effectLst>
              </a:rPr>
              <a:t>3/المعارف العامة المشتركة : والمقصود بها التمثلات الاجتماعية، الخلفيات الثقافية في التاريخ وفي الذاتية المشتركة</a:t>
            </a:r>
            <a:br>
              <a:rPr lang="ar-DZ" sz="2400" dirty="0">
                <a:effectLst>
                  <a:outerShdw blurRad="38100" dist="38100" dir="2700000" algn="tl">
                    <a:srgbClr val="000000">
                      <a:alpha val="43137"/>
                    </a:srgbClr>
                  </a:outerShdw>
                </a:effectLst>
              </a:rPr>
            </a:br>
            <a:endParaRPr lang="fr-FR" sz="24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3"/>
          </p:nvPr>
        </p:nvSpPr>
        <p:spPr>
          <a:xfrm>
            <a:off x="687976" y="5033159"/>
            <a:ext cx="10394707" cy="3311189"/>
          </a:xfrm>
        </p:spPr>
        <p:txBody>
          <a:bodyPr/>
          <a:lstStyle/>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ar-DZ" sz="2400" dirty="0">
                <a:effectLst>
                  <a:outerShdw blurRad="38100" dist="38100" dir="2700000" algn="tl">
                    <a:srgbClr val="000000">
                      <a:alpha val="43137"/>
                    </a:srgbClr>
                  </a:outerShdw>
                </a:effectLst>
              </a:rPr>
              <a:t>بالعودة على كتاب بن ظافر الشهري استراتيجيات تحليل الخطاب نجد أنّ السياق النصي وهو ما أشار إليه "آدم ميشال" بالمحيط اللغوي المباشر، أما السياق الوجودي فيتعلق بعوالم الأشياء ونجده في الفلسفة والمنطق، أما السياق المقامي فنقصد به الظروف الاجتماعية المحيطة، وسياق الفعل جزء من السياق المقامي، أما السياق النفسي فهو يتعلق بالعمليات الذهنية وقصدية الكاتب. </a:t>
            </a:r>
            <a:r>
              <a:rPr lang="ar-DZ" sz="2400" b="1" dirty="0">
                <a:effectLst>
                  <a:outerShdw blurRad="38100" dist="38100" dir="2700000" algn="tl">
                    <a:srgbClr val="000000">
                      <a:alpha val="43137"/>
                    </a:srgbClr>
                  </a:outerShdw>
                </a:effectLst>
              </a:rPr>
              <a:t>(عبد الهادي بن ظافر،ص42،43،44)</a:t>
            </a:r>
            <a:endParaRPr lang="fr-FR" sz="2400" dirty="0">
              <a:effectLst>
                <a:outerShdw blurRad="38100" dist="38100" dir="2700000" algn="tl">
                  <a:srgbClr val="000000">
                    <a:alpha val="43137"/>
                  </a:srgbClr>
                </a:outerShdw>
              </a:effectLst>
            </a:endParaRPr>
          </a:p>
        </p:txBody>
      </p:sp>
      <p:pic>
        <p:nvPicPr>
          <p:cNvPr id="5" name="Espace réservé du contenu 4"/>
          <p:cNvPicPr>
            <a:picLocks noGrp="1" noChangeAspect="1"/>
          </p:cNvPicPr>
          <p:nvPr>
            <p:ph sz="quarter" idx="13"/>
          </p:nvPr>
        </p:nvPicPr>
        <p:blipFill>
          <a:blip r:embed="rId1">
            <a:extLst>
              <a:ext uri="{28A0092B-C50C-407E-A947-70E740481C1C}">
                <a14:useLocalDpi xmlns:a14="http://schemas.microsoft.com/office/drawing/2010/main" val="0"/>
              </a:ext>
            </a:extLst>
          </a:blip>
          <a:stretch>
            <a:fillRect/>
          </a:stretch>
        </p:blipFill>
        <p:spPr>
          <a:xfrm>
            <a:off x="263236" y="2533798"/>
            <a:ext cx="11055927" cy="309114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85800"/>
            <a:ext cx="10396882" cy="4897582"/>
          </a:xfrm>
        </p:spPr>
        <p:txBody>
          <a:bodyPr>
            <a:normAutofit/>
          </a:bodyPr>
          <a:lstStyle/>
          <a:p>
            <a:pPr algn="just" rtl="1"/>
            <a:r>
              <a:rPr lang="ar-DZ" sz="2800" dirty="0">
                <a:solidFill>
                  <a:srgbClr val="002060"/>
                </a:solidFill>
                <a:effectLst>
                  <a:outerShdw blurRad="38100" dist="38100" dir="2700000" algn="tl">
                    <a:srgbClr val="000000">
                      <a:alpha val="43137"/>
                    </a:srgbClr>
                  </a:outerShdw>
                </a:effectLst>
              </a:rPr>
              <a:t>ومهما يكن فإن، السياق هو الإطار الذي يسهم في ترجيح أدوات بعينها واختيار آليات مناسبة لعملية الإفهام والفهم بين طرفي الرسالة التواصلية.   لذلك سلّط الباحثين </a:t>
            </a:r>
            <a:r>
              <a:rPr lang="ar-DZ" sz="2800" dirty="0" err="1">
                <a:solidFill>
                  <a:srgbClr val="002060"/>
                </a:solidFill>
                <a:effectLst>
                  <a:outerShdw blurRad="38100" dist="38100" dir="2700000" algn="tl">
                    <a:srgbClr val="000000">
                      <a:alpha val="43137"/>
                    </a:srgbClr>
                  </a:outerShdw>
                </a:effectLst>
              </a:rPr>
              <a:t>الضوءعلى</a:t>
            </a:r>
            <a:r>
              <a:rPr lang="ar-DZ" sz="2800" dirty="0">
                <a:solidFill>
                  <a:srgbClr val="002060"/>
                </a:solidFill>
                <a:effectLst>
                  <a:outerShdw blurRad="38100" dist="38100" dir="2700000" algn="tl">
                    <a:srgbClr val="000000">
                      <a:alpha val="43137"/>
                    </a:srgbClr>
                  </a:outerShdw>
                </a:effectLst>
              </a:rPr>
              <a:t> السياق في تحليل مختلف الخطابات، حيث يستقى المعنى من سياق النص </a:t>
            </a:r>
            <a:r>
              <a:rPr lang="ar-DZ" sz="2800" dirty="0" err="1">
                <a:solidFill>
                  <a:srgbClr val="002060"/>
                </a:solidFill>
                <a:effectLst>
                  <a:outerShdw blurRad="38100" dist="38100" dir="2700000" algn="tl">
                    <a:srgbClr val="000000">
                      <a:alpha val="43137"/>
                    </a:srgbClr>
                  </a:outerShdw>
                </a:effectLst>
              </a:rPr>
              <a:t>وجهودات</a:t>
            </a:r>
            <a:r>
              <a:rPr lang="ar-DZ" sz="2800" dirty="0">
                <a:solidFill>
                  <a:srgbClr val="002060"/>
                </a:solidFill>
                <a:effectLst>
                  <a:outerShdw blurRad="38100" dist="38100" dir="2700000" algn="tl">
                    <a:srgbClr val="000000">
                      <a:alpha val="43137"/>
                    </a:srgbClr>
                  </a:outerShdw>
                </a:effectLst>
              </a:rPr>
              <a:t> القارئ في عملية الفهم. وبذلك فإن  القراءة السياقية، قد أخرجت النص من عزلته وجعلته نتاج تفاعل </a:t>
            </a:r>
            <a:r>
              <a:rPr lang="ar-DZ" sz="2800" dirty="0" err="1">
                <a:solidFill>
                  <a:srgbClr val="002060"/>
                </a:solidFill>
                <a:effectLst>
                  <a:outerShdw blurRad="38100" dist="38100" dir="2700000" algn="tl">
                    <a:srgbClr val="000000">
                      <a:alpha val="43137"/>
                    </a:srgbClr>
                  </a:outerShdw>
                </a:effectLst>
              </a:rPr>
              <a:t>مستمرمع</a:t>
            </a:r>
            <a:r>
              <a:rPr lang="ar-DZ" sz="2800" dirty="0">
                <a:solidFill>
                  <a:srgbClr val="002060"/>
                </a:solidFill>
                <a:effectLst>
                  <a:outerShdw blurRad="38100" dist="38100" dir="2700000" algn="tl">
                    <a:srgbClr val="000000">
                      <a:alpha val="43137"/>
                    </a:srgbClr>
                  </a:outerShdw>
                </a:effectLst>
              </a:rPr>
              <a:t> عوامل السياق, (ينظر: عبد الهادي بن ظافر، ص140)</a:t>
            </a:r>
            <a:endParaRPr lang="fr-FR" sz="2800"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a:t>المعنى النصي ومقام التواصل</a:t>
            </a:r>
            <a:endParaRPr lang="fr-FR" dirty="0"/>
          </a:p>
        </p:txBody>
      </p:sp>
      <p:sp>
        <p:nvSpPr>
          <p:cNvPr id="3" name="Sous-titre 2"/>
          <p:cNvSpPr>
            <a:spLocks noGrp="1"/>
          </p:cNvSpPr>
          <p:nvPr>
            <p:ph type="subTitle" idx="1"/>
          </p:nvPr>
        </p:nvSpPr>
        <p:spPr/>
        <p:txBody>
          <a:bodyPr/>
          <a:lstStyle/>
          <a:p>
            <a:pPr algn="ctr"/>
            <a:r>
              <a:rPr lang="ar-DZ" sz="4000" dirty="0">
                <a:solidFill>
                  <a:srgbClr val="002060"/>
                </a:solidFill>
                <a:effectLst>
                  <a:outerShdw blurRad="38100" dist="38100" dir="2700000" algn="tl">
                    <a:srgbClr val="000000">
                      <a:alpha val="43137"/>
                    </a:srgbClr>
                  </a:outerShdw>
                </a:effectLst>
              </a:rPr>
              <a:t>فاعلية السياق في التأويل النحوي,</a:t>
            </a:r>
            <a:endParaRPr lang="fr-FR" sz="4000"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166256"/>
            <a:ext cx="10396882" cy="1671510"/>
          </a:xfrm>
        </p:spPr>
        <p:txBody>
          <a:bodyPr>
            <a:normAutofit/>
          </a:bodyPr>
          <a:lstStyle/>
          <a:p>
            <a:pPr algn="r" rtl="1"/>
            <a:r>
              <a:rPr lang="ar-DZ" sz="2400" dirty="0">
                <a:solidFill>
                  <a:srgbClr val="002060"/>
                </a:solidFill>
                <a:effectLst>
                  <a:outerShdw blurRad="38100" dist="38100" dir="2700000" algn="tl">
                    <a:srgbClr val="000000">
                      <a:alpha val="43137"/>
                    </a:srgbClr>
                  </a:outerShdw>
                </a:effectLst>
              </a:rPr>
              <a:t>هذا المخطط يوجهنا إلى مفهوم النّص في جانبه التواصلي: حينما يخرج إلى فضاء الخارج ليتحوّل إلى خطاب يعنى بعناصر التواصل؛ المرسل والمرسل إليه والسياق، لأنّ النّص في هذه الحالة عبارة عن خطاب/ رسالة دلالية </a:t>
            </a:r>
            <a:r>
              <a:rPr lang="ar-DZ" sz="2400" dirty="0" err="1">
                <a:solidFill>
                  <a:srgbClr val="002060"/>
                </a:solidFill>
                <a:effectLst>
                  <a:outerShdw blurRad="38100" dist="38100" dir="2700000" algn="tl">
                    <a:srgbClr val="000000">
                      <a:alpha val="43137"/>
                    </a:srgbClr>
                  </a:outerShdw>
                </a:effectLst>
              </a:rPr>
              <a:t>مقصدية</a:t>
            </a:r>
            <a:r>
              <a:rPr lang="ar-DZ" sz="2400" dirty="0">
                <a:solidFill>
                  <a:srgbClr val="002060"/>
                </a:solidFill>
                <a:effectLst>
                  <a:outerShdw blurRad="38100" dist="38100" dir="2700000" algn="tl">
                    <a:srgbClr val="000000">
                      <a:alpha val="43137"/>
                    </a:srgbClr>
                  </a:outerShdw>
                </a:effectLst>
              </a:rPr>
              <a:t>، توجّه إلى متلقي معيّن بغية إيصال معنى ومقصد معيّن، وحين نتحدث عن البعد </a:t>
            </a:r>
            <a:r>
              <a:rPr lang="ar-DZ" sz="2400" dirty="0" err="1">
                <a:solidFill>
                  <a:srgbClr val="002060"/>
                </a:solidFill>
                <a:effectLst>
                  <a:outerShdw blurRad="38100" dist="38100" dir="2700000" algn="tl">
                    <a:srgbClr val="000000">
                      <a:alpha val="43137"/>
                    </a:srgbClr>
                  </a:outerShdw>
                </a:effectLst>
              </a:rPr>
              <a:t>المقصدي</a:t>
            </a:r>
            <a:r>
              <a:rPr lang="ar-DZ" sz="2400" dirty="0">
                <a:solidFill>
                  <a:srgbClr val="002060"/>
                </a:solidFill>
                <a:effectLst>
                  <a:outerShdw blurRad="38100" dist="38100" dir="2700000" algn="tl">
                    <a:srgbClr val="000000">
                      <a:alpha val="43137"/>
                    </a:srgbClr>
                  </a:outerShdw>
                </a:effectLst>
              </a:rPr>
              <a:t> فإنّنا نكون مع التداولية التي تهتم بالملفوظ والمتلفظ والمقام الذي يقال فيه ومقاصده,</a:t>
            </a:r>
            <a:endParaRPr lang="fr-FR" sz="2400" dirty="0">
              <a:solidFill>
                <a:srgbClr val="002060"/>
              </a:solidFill>
              <a:effectLst>
                <a:outerShdw blurRad="38100" dist="38100" dir="2700000" algn="tl">
                  <a:srgbClr val="000000">
                    <a:alpha val="43137"/>
                  </a:srgbClr>
                </a:outerShdw>
              </a:effectLst>
            </a:endParaRPr>
          </a:p>
        </p:txBody>
      </p:sp>
      <p:pic>
        <p:nvPicPr>
          <p:cNvPr id="5" name="Espace réservé du contenu 4"/>
          <p:cNvPicPr>
            <a:picLocks noGrp="1" noChangeAspect="1"/>
          </p:cNvPicPr>
          <p:nvPr>
            <p:ph sz="quarter" idx="13"/>
          </p:nvPr>
        </p:nvPicPr>
        <p:blipFill>
          <a:blip r:embed="rId1">
            <a:extLst>
              <a:ext uri="{28A0092B-C50C-407E-A947-70E740481C1C}">
                <a14:useLocalDpi xmlns:a14="http://schemas.microsoft.com/office/drawing/2010/main" val="0"/>
              </a:ext>
            </a:extLst>
          </a:blip>
          <a:stretch>
            <a:fillRect/>
          </a:stretch>
        </p:blipFill>
        <p:spPr>
          <a:xfrm>
            <a:off x="997527" y="2063750"/>
            <a:ext cx="9684328" cy="3533486"/>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457200"/>
            <a:ext cx="10396882" cy="2341418"/>
          </a:xfrm>
        </p:spPr>
        <p:txBody>
          <a:bodyPr>
            <a:noAutofit/>
          </a:bodyPr>
          <a:lstStyle/>
          <a:p>
            <a:pPr algn="just" rtl="1"/>
            <a:r>
              <a:rPr lang="ar-DZ" sz="2400" dirty="0">
                <a:solidFill>
                  <a:srgbClr val="002060"/>
                </a:solidFill>
                <a:effectLst>
                  <a:outerShdw blurRad="38100" dist="38100" dir="2700000" algn="tl">
                    <a:srgbClr val="000000">
                      <a:alpha val="43137"/>
                    </a:srgbClr>
                  </a:outerShdw>
                </a:effectLst>
              </a:rPr>
              <a:t>ما يمكن أن نفهمه من هذا المخطّط، هو أنّ عملية فهم النّص تقوم على فك الرموز من جهة القارئ، وهذا سيرا صوب تحليل أكثر عمقا للمستويات اللغوية, هذا ما يجعل النّص من منطور داخلي عبارة عن بنية سطحية تقدّم لنا معاني ظاهرية ومقاصد بسيطة، وعبارة عن بنية عميقة  أيضا تقدّم لنا معاني أبعد، وهذا البعد الدلالي </a:t>
            </a:r>
            <a:r>
              <a:rPr lang="ar-DZ" sz="2400" dirty="0" err="1">
                <a:solidFill>
                  <a:srgbClr val="002060"/>
                </a:solidFill>
                <a:effectLst>
                  <a:outerShdw blurRad="38100" dist="38100" dir="2700000" algn="tl">
                    <a:srgbClr val="000000">
                      <a:alpha val="43137"/>
                    </a:srgbClr>
                  </a:outerShdw>
                </a:effectLst>
              </a:rPr>
              <a:t>المقصدي</a:t>
            </a:r>
            <a:r>
              <a:rPr lang="ar-DZ" sz="2400" dirty="0">
                <a:solidFill>
                  <a:srgbClr val="002060"/>
                </a:solidFill>
                <a:effectLst>
                  <a:outerShdw blurRad="38100" dist="38100" dir="2700000" algn="tl">
                    <a:srgbClr val="000000">
                      <a:alpha val="43137"/>
                    </a:srgbClr>
                  </a:outerShdw>
                </a:effectLst>
              </a:rPr>
              <a:t> يحتاج إلى دراية متخصصة وواعية بسياقات النّص وخلفياته المعرفية، وكل ما يحيط به, </a:t>
            </a:r>
            <a:endParaRPr lang="fr-FR" sz="2400" dirty="0">
              <a:solidFill>
                <a:srgbClr val="002060"/>
              </a:solidFill>
              <a:effectLst>
                <a:outerShdw blurRad="38100" dist="38100" dir="2700000" algn="tl">
                  <a:srgbClr val="000000">
                    <a:alpha val="43137"/>
                  </a:srgbClr>
                </a:outerShdw>
              </a:effectLst>
            </a:endParaRPr>
          </a:p>
        </p:txBody>
      </p:sp>
      <p:pic>
        <p:nvPicPr>
          <p:cNvPr id="5" name="Espace réservé du contenu 4"/>
          <p:cNvPicPr>
            <a:picLocks noGrp="1" noChangeAspect="1"/>
          </p:cNvPicPr>
          <p:nvPr>
            <p:ph sz="quarter" idx="13"/>
          </p:nvPr>
        </p:nvPicPr>
        <p:blipFill>
          <a:blip r:embed="rId1">
            <a:extLst>
              <a:ext uri="{28A0092B-C50C-407E-A947-70E740481C1C}">
                <a14:useLocalDpi xmlns:a14="http://schemas.microsoft.com/office/drawing/2010/main" val="0"/>
              </a:ext>
            </a:extLst>
          </a:blip>
          <a:stretch>
            <a:fillRect/>
          </a:stretch>
        </p:blipFill>
        <p:spPr>
          <a:xfrm>
            <a:off x="221674" y="2327564"/>
            <a:ext cx="11249890" cy="318654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5582" y="1648690"/>
            <a:ext cx="10394708" cy="230637"/>
          </a:xfrm>
        </p:spPr>
        <p:txBody>
          <a:bodyPr>
            <a:normAutofit fontScale="90000"/>
          </a:bodyPr>
          <a:lstStyle/>
          <a:p>
            <a:pPr algn="r" rtl="1"/>
            <a:r>
              <a:rPr lang="ar-DZ" sz="2700" dirty="0">
                <a:solidFill>
                  <a:srgbClr val="002060"/>
                </a:solidFill>
                <a:effectLst>
                  <a:outerShdw blurRad="38100" dist="38100" dir="2700000" algn="tl">
                    <a:srgbClr val="000000">
                      <a:alpha val="43137"/>
                    </a:srgbClr>
                  </a:outerShdw>
                </a:effectLst>
              </a:rPr>
              <a:t>بالعودة إلى كتاب "فان </a:t>
            </a:r>
            <a:r>
              <a:rPr lang="ar-DZ" sz="2700" dirty="0" err="1">
                <a:solidFill>
                  <a:srgbClr val="002060"/>
                </a:solidFill>
                <a:effectLst>
                  <a:outerShdw blurRad="38100" dist="38100" dir="2700000" algn="tl">
                    <a:srgbClr val="000000">
                      <a:alpha val="43137"/>
                    </a:srgbClr>
                  </a:outerShdw>
                </a:effectLst>
              </a:rPr>
              <a:t>دايك</a:t>
            </a:r>
            <a:r>
              <a:rPr lang="ar-DZ" sz="2700" dirty="0">
                <a:solidFill>
                  <a:srgbClr val="002060"/>
                </a:solidFill>
                <a:effectLst>
                  <a:outerShdw blurRad="38100" dist="38100" dir="2700000" algn="tl">
                    <a:srgbClr val="000000">
                      <a:alpha val="43137"/>
                    </a:srgbClr>
                  </a:outerShdw>
                </a:effectLst>
              </a:rPr>
              <a:t>" المهم: </a:t>
            </a:r>
            <a:r>
              <a:rPr lang="ar-DZ" sz="2700" u="sng" dirty="0">
                <a:solidFill>
                  <a:srgbClr val="C00000"/>
                </a:solidFill>
                <a:effectLst>
                  <a:outerShdw blurRad="38100" dist="38100" dir="2700000" algn="tl">
                    <a:srgbClr val="000000">
                      <a:alpha val="43137"/>
                    </a:srgbClr>
                  </a:outerShdw>
                </a:effectLst>
              </a:rPr>
              <a:t>السياق والنّص استقصاء البحث في الخطاب الدلالي والتداولي</a:t>
            </a:r>
            <a:r>
              <a:rPr lang="ar-DZ" sz="2700" dirty="0">
                <a:solidFill>
                  <a:srgbClr val="002060"/>
                </a:solidFill>
                <a:effectLst>
                  <a:outerShdw blurRad="38100" dist="38100" dir="2700000" algn="tl">
                    <a:srgbClr val="000000">
                      <a:alpha val="43137"/>
                    </a:srgbClr>
                  </a:outerShdw>
                </a:effectLst>
              </a:rPr>
              <a:t>، نجد أنّه </a:t>
            </a:r>
            <a:br>
              <a:rPr lang="ar-DZ" sz="2700" dirty="0">
                <a:solidFill>
                  <a:srgbClr val="002060"/>
                </a:solidFill>
                <a:effectLst>
                  <a:outerShdw blurRad="38100" dist="38100" dir="2700000" algn="tl">
                    <a:srgbClr val="000000">
                      <a:alpha val="43137"/>
                    </a:srgbClr>
                  </a:outerShdw>
                </a:effectLst>
              </a:rPr>
            </a:br>
            <a:r>
              <a:rPr lang="ar-DZ" sz="2700" dirty="0">
                <a:solidFill>
                  <a:srgbClr val="002060"/>
                </a:solidFill>
                <a:effectLst>
                  <a:outerShdw blurRad="38100" dist="38100" dir="2700000" algn="tl">
                    <a:srgbClr val="000000">
                      <a:alpha val="43137"/>
                    </a:srgbClr>
                  </a:outerShdw>
                </a:effectLst>
              </a:rPr>
              <a:t>يهتم بكل ما يرتبط بتلقي النص من فهم وتأويل، وكذلك السياق الثقافي الذي يعيننا على فم تفاصيل النّص، وإن أردنا أن نقدّم وصفا موجزا عن الكتاب، سنقول ببساطة أنّه </a:t>
            </a:r>
            <a:r>
              <a:rPr lang="ar-DZ" sz="2700" u="sng" dirty="0">
                <a:solidFill>
                  <a:srgbClr val="C00000"/>
                </a:solidFill>
                <a:effectLst>
                  <a:outerShdw blurRad="38100" dist="38100" dir="2700000" algn="tl">
                    <a:srgbClr val="000000">
                      <a:alpha val="43137"/>
                    </a:srgbClr>
                  </a:outerShdw>
                </a:effectLst>
              </a:rPr>
              <a:t>يعلمنا أي كيف نحلل النص لنستخرج دلالته</a:t>
            </a:r>
            <a:r>
              <a:rPr lang="ar-DZ" sz="2700" dirty="0">
                <a:solidFill>
                  <a:srgbClr val="002060"/>
                </a:solidFill>
                <a:effectLst>
                  <a:outerShdw blurRad="38100" dist="38100" dir="2700000" algn="tl">
                    <a:srgbClr val="000000">
                      <a:alpha val="43137"/>
                    </a:srgbClr>
                  </a:outerShdw>
                </a:effectLst>
              </a:rPr>
              <a:t>، لذلك فهو يجيبنا عن سؤالين مهمين:</a:t>
            </a:r>
            <a:br>
              <a:rPr lang="ar-DZ" sz="2700" dirty="0">
                <a:solidFill>
                  <a:srgbClr val="002060"/>
                </a:solidFill>
                <a:effectLst>
                  <a:outerShdw blurRad="38100" dist="38100" dir="2700000" algn="tl">
                    <a:srgbClr val="000000">
                      <a:alpha val="43137"/>
                    </a:srgbClr>
                  </a:outerShdw>
                </a:effectLst>
              </a:rPr>
            </a:br>
            <a:r>
              <a:rPr lang="ar-DZ" sz="2700" dirty="0">
                <a:solidFill>
                  <a:srgbClr val="C00000"/>
                </a:solidFill>
                <a:effectLst>
                  <a:outerShdw blurRad="38100" dist="38100" dir="2700000" algn="tl">
                    <a:srgbClr val="000000">
                      <a:alpha val="43137"/>
                    </a:srgbClr>
                  </a:outerShdw>
                </a:effectLst>
              </a:rPr>
              <a:t>أوّلهما : ما النص؟</a:t>
            </a:r>
            <a:br>
              <a:rPr lang="ar-DZ" sz="2700" dirty="0">
                <a:solidFill>
                  <a:srgbClr val="C00000"/>
                </a:solidFill>
                <a:effectLst>
                  <a:outerShdw blurRad="38100" dist="38100" dir="2700000" algn="tl">
                    <a:srgbClr val="000000">
                      <a:alpha val="43137"/>
                    </a:srgbClr>
                  </a:outerShdw>
                </a:effectLst>
              </a:rPr>
            </a:br>
            <a:r>
              <a:rPr lang="ar-DZ" sz="2700" dirty="0">
                <a:solidFill>
                  <a:srgbClr val="C00000"/>
                </a:solidFill>
                <a:effectLst>
                  <a:outerShdw blurRad="38100" dist="38100" dir="2700000" algn="tl">
                    <a:srgbClr val="000000">
                      <a:alpha val="43137"/>
                    </a:srgbClr>
                  </a:outerShdw>
                </a:effectLst>
              </a:rPr>
              <a:t>والثاني: كيف نحلل النّص؟</a:t>
            </a:r>
            <a:br>
              <a:rPr lang="ar-DZ" sz="2200" dirty="0"/>
            </a:br>
            <a:br>
              <a:rPr lang="ar-DZ" sz="2200" dirty="0"/>
            </a:br>
            <a:endParaRPr lang="fr-FR" sz="2200" dirty="0"/>
          </a:p>
        </p:txBody>
      </p:sp>
      <p:sp>
        <p:nvSpPr>
          <p:cNvPr id="3" name="Espace réservé du contenu 2"/>
          <p:cNvSpPr>
            <a:spLocks noGrp="1"/>
          </p:cNvSpPr>
          <p:nvPr>
            <p:ph sz="quarter" idx="13"/>
          </p:nvPr>
        </p:nvSpPr>
        <p:spPr>
          <a:xfrm>
            <a:off x="685800" y="2563091"/>
            <a:ext cx="10394707" cy="2811494"/>
          </a:xfrm>
        </p:spPr>
        <p:txBody>
          <a:bodyPr>
            <a:normAutofit/>
          </a:bodyPr>
          <a:lstStyle/>
          <a:p>
            <a:pPr algn="ctr"/>
            <a:r>
              <a:rPr lang="ar-DZ" sz="2800" dirty="0">
                <a:solidFill>
                  <a:srgbClr val="002060"/>
                </a:solidFill>
                <a:effectLst>
                  <a:outerShdw blurRad="38100" dist="38100" dir="2700000" algn="tl">
                    <a:srgbClr val="000000">
                      <a:alpha val="43137"/>
                    </a:srgbClr>
                  </a:outerShdw>
                </a:effectLst>
              </a:rPr>
              <a:t>وما يمكن أن </a:t>
            </a:r>
            <a:r>
              <a:rPr lang="ar-DZ" sz="2800" dirty="0" err="1">
                <a:solidFill>
                  <a:srgbClr val="002060"/>
                </a:solidFill>
                <a:effectLst>
                  <a:outerShdw blurRad="38100" dist="38100" dir="2700000" algn="tl">
                    <a:srgbClr val="000000">
                      <a:alpha val="43137"/>
                    </a:srgbClr>
                  </a:outerShdw>
                </a:effectLst>
              </a:rPr>
              <a:t>نظيفه</a:t>
            </a:r>
            <a:r>
              <a:rPr lang="ar-DZ" sz="2800" dirty="0">
                <a:solidFill>
                  <a:srgbClr val="002060"/>
                </a:solidFill>
                <a:effectLst>
                  <a:outerShdw blurRad="38100" dist="38100" dir="2700000" algn="tl">
                    <a:srgbClr val="000000">
                      <a:alpha val="43137"/>
                    </a:srgbClr>
                  </a:outerShdw>
                </a:effectLst>
              </a:rPr>
              <a:t> على ما سبق، أنّنا في رحلة بحثنا عن إجابة لسؤال: كيف نحلّل النّص؟ سنجد أنّ الباحث/ المحلّل « لا يقف عند البنى السطحية والتركيبية للنص، ولكنه يتجاوزها إلى ربط النص ببنيات خارجية ساعيا بذلك إلى إقامة تصور متكامل للنص يسمح ببناء نظرية منسجمة تتجاوز الحد السكوني ،،، إلى مقاربة دينامية للنص. »</a:t>
            </a:r>
            <a:endParaRPr lang="fr-FR" sz="2800"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1110" y="1018309"/>
            <a:ext cx="10396882" cy="1151965"/>
          </a:xfrm>
        </p:spPr>
        <p:txBody>
          <a:bodyPr>
            <a:normAutofit fontScale="90000"/>
          </a:bodyPr>
          <a:lstStyle/>
          <a:p>
            <a:pPr algn="ctr"/>
            <a:r>
              <a:rPr lang="ar-DZ" dirty="0">
                <a:effectLst>
                  <a:outerShdw blurRad="38100" dist="38100" dir="2700000" algn="tl">
                    <a:srgbClr val="000000">
                      <a:alpha val="43137"/>
                    </a:srgbClr>
                  </a:outerShdw>
                </a:effectLst>
              </a:rPr>
              <a:t>الدلالة والتأويل النحوي:</a:t>
            </a:r>
            <a:br>
              <a:rPr lang="ar-DZ" dirty="0">
                <a:effectLst>
                  <a:outerShdw blurRad="38100" dist="38100" dir="2700000" algn="tl">
                    <a:srgbClr val="000000">
                      <a:alpha val="43137"/>
                    </a:srgbClr>
                  </a:outerShdw>
                </a:effectLst>
              </a:rPr>
            </a:br>
            <a:r>
              <a:rPr lang="ar-DZ" sz="2700" dirty="0">
                <a:solidFill>
                  <a:srgbClr val="002060"/>
                </a:solidFill>
                <a:effectLst>
                  <a:outerShdw blurRad="38100" dist="38100" dir="2700000" algn="tl">
                    <a:srgbClr val="000000">
                      <a:alpha val="43137"/>
                    </a:srgbClr>
                  </a:outerShdw>
                </a:effectLst>
              </a:rPr>
              <a:t>إذا، ونحن نمضي إلى التأويل </a:t>
            </a:r>
            <a:r>
              <a:rPr lang="ar-DZ" sz="2700" dirty="0" err="1">
                <a:solidFill>
                  <a:srgbClr val="002060"/>
                </a:solidFill>
                <a:effectLst>
                  <a:outerShdw blurRad="38100" dist="38100" dir="2700000" algn="tl">
                    <a:srgbClr val="000000">
                      <a:alpha val="43137"/>
                    </a:srgbClr>
                  </a:outerShdw>
                </a:effectLst>
              </a:rPr>
              <a:t>السياقي</a:t>
            </a:r>
            <a:r>
              <a:rPr lang="ar-DZ" sz="2700" dirty="0">
                <a:solidFill>
                  <a:srgbClr val="002060"/>
                </a:solidFill>
                <a:effectLst>
                  <a:outerShdw blurRad="38100" dist="38100" dir="2700000" algn="tl">
                    <a:srgbClr val="000000">
                      <a:alpha val="43137"/>
                    </a:srgbClr>
                  </a:outerShdw>
                </a:effectLst>
              </a:rPr>
              <a:t> والدلالي للنّص، يُفهمنا "فان </a:t>
            </a:r>
            <a:r>
              <a:rPr lang="ar-DZ" sz="2700" dirty="0" err="1">
                <a:solidFill>
                  <a:srgbClr val="002060"/>
                </a:solidFill>
                <a:effectLst>
                  <a:outerShdw blurRad="38100" dist="38100" dir="2700000" algn="tl">
                    <a:srgbClr val="000000">
                      <a:alpha val="43137"/>
                    </a:srgbClr>
                  </a:outerShdw>
                </a:effectLst>
              </a:rPr>
              <a:t>دايك</a:t>
            </a:r>
            <a:r>
              <a:rPr lang="ar-DZ" sz="2700" dirty="0">
                <a:solidFill>
                  <a:srgbClr val="002060"/>
                </a:solidFill>
                <a:effectLst>
                  <a:outerShdw blurRad="38100" dist="38100" dir="2700000" algn="tl">
                    <a:srgbClr val="000000">
                      <a:alpha val="43137"/>
                    </a:srgbClr>
                  </a:outerShdw>
                </a:effectLst>
              </a:rPr>
              <a:t>" معنى الدالة التأويلية التي نبحث عنها بالنظر إلى السياق النصي وحيثياته المقامية؛ إنّ الدلالة بالنسبة إليه عنصر مهم في النظر إلى التركيب النحوي،، فالخروج من حدود الجملة المركبّة من عدد من الكلمات المترابطة إلى النّص الذي يعدّ توالي جملي متسق ومنسجم، هذا التجاوز يفرض إضافة عنصر/ مستوى آخر على تلك البنيات الشكلية المجرّدة أي الصوتية والصرفية والتركيبية، ونحن نقصد بالمستوى الدلالي الذي يبحث عن المعنى,</a:t>
            </a:r>
            <a:br>
              <a:rPr lang="ar-DZ" sz="2700" dirty="0">
                <a:solidFill>
                  <a:srgbClr val="002060"/>
                </a:solidFill>
                <a:effectLst>
                  <a:outerShdw blurRad="38100" dist="38100" dir="2700000" algn="tl">
                    <a:srgbClr val="000000">
                      <a:alpha val="43137"/>
                    </a:srgbClr>
                  </a:outerShdw>
                </a:effectLst>
              </a:rPr>
            </a:br>
            <a:endParaRPr lang="fr-FR" sz="2700" dirty="0">
              <a:solidFill>
                <a:srgbClr val="002060"/>
              </a:solidFill>
              <a:effectLst>
                <a:outerShdw blurRad="38100" dist="38100" dir="2700000" algn="tl">
                  <a:srgbClr val="000000">
                    <a:alpha val="43137"/>
                  </a:srgbClr>
                </a:outerShdw>
              </a:effectLst>
            </a:endParaRPr>
          </a:p>
        </p:txBody>
      </p:sp>
      <p:sp>
        <p:nvSpPr>
          <p:cNvPr id="3" name="Espace réservé du contenu 2"/>
          <p:cNvSpPr>
            <a:spLocks noGrp="1"/>
          </p:cNvSpPr>
          <p:nvPr>
            <p:ph sz="quarter" idx="13"/>
          </p:nvPr>
        </p:nvSpPr>
        <p:spPr>
          <a:xfrm>
            <a:off x="561110" y="2742269"/>
            <a:ext cx="10394707" cy="3311189"/>
          </a:xfrm>
        </p:spPr>
        <p:txBody>
          <a:bodyPr>
            <a:normAutofit/>
          </a:bodyPr>
          <a:lstStyle/>
          <a:p>
            <a:pPr algn="ctr"/>
            <a:r>
              <a:rPr lang="ar-DZ" sz="2400" dirty="0">
                <a:effectLst>
                  <a:outerShdw blurRad="38100" dist="38100" dir="2700000" algn="tl">
                    <a:srgbClr val="000000">
                      <a:alpha val="43137"/>
                    </a:srgbClr>
                  </a:outerShdw>
                </a:effectLst>
              </a:rPr>
              <a:t>إنّ التأويل النحوي/ التركيبي إن لم يوصل إلى معنى فليست له أهمية، فتحليل ذلك التركيب المتسق والمنسجم يحتاج إلى تحديد الدلالة، وبلا شك لن تتمّ عملية التأويل بمعزل عن السياق اللغوي والسياق المقامي، لأنّ عملية الفهم تفرض إحاطة بمختلف المرجعيات النّصية، ونوع العلاقات الدلالية فيما بينها، لأنّها جميعا ستوصل إلى "معنى النّص"، وبالتّالي النتيجة التي سنصل </a:t>
            </a:r>
            <a:r>
              <a:rPr lang="ar-DZ" sz="2400" dirty="0" err="1">
                <a:effectLst>
                  <a:outerShdw blurRad="38100" dist="38100" dir="2700000" algn="tl">
                    <a:srgbClr val="000000">
                      <a:alpha val="43137"/>
                    </a:srgbClr>
                  </a:outerShdw>
                </a:effectLst>
              </a:rPr>
              <a:t>إليهاهي</a:t>
            </a:r>
            <a:r>
              <a:rPr lang="ar-DZ" sz="2400" dirty="0">
                <a:effectLst>
                  <a:outerShdw blurRad="38100" dist="38100" dir="2700000" algn="tl">
                    <a:srgbClr val="000000">
                      <a:alpha val="43137"/>
                    </a:srgbClr>
                  </a:outerShdw>
                </a:effectLst>
              </a:rPr>
              <a:t>: بحث في العلاقات الموجودة بين سياقات النّص، وبين تراكيب الجمل، وبين معانيها أيضا,</a:t>
            </a:r>
            <a:endParaRPr lang="fr-FR" sz="2400" dirty="0">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rtl="1"/>
            <a:r>
              <a:rPr lang="ar-DZ" sz="2400" dirty="0">
                <a:effectLst>
                  <a:outerShdw blurRad="38100" dist="38100" dir="2700000" algn="tl">
                    <a:srgbClr val="000000">
                      <a:alpha val="43137"/>
                    </a:srgbClr>
                  </a:outerShdw>
                </a:effectLst>
              </a:rPr>
              <a:t>إن المحطات السابقة توصلنا إلى إدراك بسيط، هو أنّ تحليل النّص </a:t>
            </a:r>
            <a:r>
              <a:rPr lang="ar-DZ" sz="2400" dirty="0" err="1">
                <a:effectLst>
                  <a:outerShdw blurRad="38100" dist="38100" dir="2700000" algn="tl">
                    <a:srgbClr val="000000">
                      <a:alpha val="43137"/>
                    </a:srgbClr>
                  </a:outerShdw>
                </a:effectLst>
              </a:rPr>
              <a:t>سياقيا</a:t>
            </a:r>
            <a:r>
              <a:rPr lang="ar-DZ" sz="2400" dirty="0">
                <a:effectLst>
                  <a:outerShdw blurRad="38100" dist="38100" dir="2700000" algn="tl">
                    <a:srgbClr val="000000">
                      <a:alpha val="43137"/>
                    </a:srgbClr>
                  </a:outerShdw>
                </a:effectLst>
              </a:rPr>
              <a:t>  واستخراج دلالاته ومعناه يعني أن نفهمه أوّلا، وسيرورة الفهم هذه تعني تحليل المعلومات التي تقدّمها لنا البنية السطحية/ الفوقية للنّص، وتحليل سياقاته اللغوية أيضا، وهي قراءة سياقية تنقلك من مستوى على مستوى، أو لنقل سلمّ دلالي </a:t>
            </a:r>
            <a:r>
              <a:rPr lang="ar-DZ" sz="2400" dirty="0" err="1">
                <a:effectLst>
                  <a:outerShdw blurRad="38100" dist="38100" dir="2700000" algn="tl">
                    <a:srgbClr val="000000">
                      <a:alpha val="43137"/>
                    </a:srgbClr>
                  </a:outerShdw>
                </a:effectLst>
              </a:rPr>
              <a:t>ياخذك</a:t>
            </a:r>
            <a:r>
              <a:rPr lang="ar-DZ" sz="2400" dirty="0">
                <a:effectLst>
                  <a:outerShdw blurRad="38100" dist="38100" dir="2700000" algn="tl">
                    <a:srgbClr val="000000">
                      <a:alpha val="43137"/>
                    </a:srgbClr>
                  </a:outerShdw>
                </a:effectLst>
              </a:rPr>
              <a:t> من فهم بسيط على فهم أعمق، وهنا نحن لا نتعامل مع النّص كلمة كلمة أو جملة </a:t>
            </a:r>
            <a:r>
              <a:rPr lang="ar-DZ" sz="2400" dirty="0" err="1">
                <a:effectLst>
                  <a:outerShdw blurRad="38100" dist="38100" dir="2700000" algn="tl">
                    <a:srgbClr val="000000">
                      <a:alpha val="43137"/>
                    </a:srgbClr>
                  </a:outerShdw>
                </a:effectLst>
              </a:rPr>
              <a:t>جملة</a:t>
            </a:r>
            <a:r>
              <a:rPr lang="ar-DZ" sz="2400" dirty="0">
                <a:effectLst>
                  <a:outerShdw blurRad="38100" dist="38100" dir="2700000" algn="tl">
                    <a:srgbClr val="000000">
                      <a:alpha val="43137"/>
                    </a:srgbClr>
                  </a:outerShdw>
                </a:effectLst>
              </a:rPr>
              <a:t>، بل سياقا </a:t>
            </a:r>
            <a:r>
              <a:rPr lang="ar-DZ" sz="2400" dirty="0" err="1">
                <a:effectLst>
                  <a:outerShdw blurRad="38100" dist="38100" dir="2700000" algn="tl">
                    <a:srgbClr val="000000">
                      <a:alpha val="43137"/>
                    </a:srgbClr>
                  </a:outerShdw>
                </a:effectLst>
              </a:rPr>
              <a:t>سياقا</a:t>
            </a:r>
            <a:r>
              <a:rPr lang="ar-DZ" sz="2400" dirty="0">
                <a:effectLst>
                  <a:outerShdw blurRad="38100" dist="38100" dir="2700000" algn="tl">
                    <a:srgbClr val="000000">
                      <a:alpha val="43137"/>
                    </a:srgbClr>
                  </a:outerShdw>
                </a:effectLst>
              </a:rPr>
              <a:t>، سلسلة سياقية توصل إلى معنى،  </a:t>
            </a:r>
            <a:endParaRPr lang="fr-FR" sz="24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3"/>
          </p:nvPr>
        </p:nvSpPr>
        <p:spPr/>
        <p:txBody>
          <a:bodyPr>
            <a:normAutofit/>
          </a:bodyPr>
          <a:lstStyle/>
          <a:p>
            <a:pPr algn="ctr"/>
            <a:r>
              <a:rPr lang="ar-DZ" sz="2400" dirty="0">
                <a:solidFill>
                  <a:srgbClr val="002060"/>
                </a:solidFill>
              </a:rPr>
              <a:t>  لإنّ السياق إذا، هو محيط العناصر اللغوية والدلالية التي تركّب النّص وتنظّمه، وتلك الوحدة اللغوية المتكاملة أو "النّص" له محيط لغوي (سياق لغوي)، وله محيط غير لغوي ( السياق المقامي، الاجتماعي، الثقافي، العاطفي، الوجودي،،،) على هذا الأساس، نجد بعض التعاريف ينظرون إلى السياق المقامي على أنّه الوضعية الملموسة التي تصاحب إنتاج الكلام، وهي المتعلقة بالمكان والزمان والشخصيات </a:t>
            </a:r>
            <a:endParaRPr lang="fr-FR" sz="2400"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DZ" sz="3200" u="sng" dirty="0">
                <a:solidFill>
                  <a:srgbClr val="C00000"/>
                </a:solidFill>
                <a:effectLst>
                  <a:outerShdw blurRad="38100" dist="38100" dir="2700000" algn="tl">
                    <a:srgbClr val="000000">
                      <a:alpha val="43137"/>
                    </a:srgbClr>
                  </a:outerShdw>
                </a:effectLst>
                <a:hlinkClick r:id="rId1"/>
              </a:rPr>
              <a:t>عناصر السياق في بلورة عملية التواصل </a:t>
            </a:r>
            <a:r>
              <a:rPr lang="ar-DZ" sz="3200" u="sng" dirty="0">
                <a:solidFill>
                  <a:srgbClr val="C00000"/>
                </a:solidFill>
                <a:effectLst>
                  <a:outerShdw blurRad="38100" dist="38100" dir="2700000" algn="tl">
                    <a:srgbClr val="000000">
                      <a:alpha val="43137"/>
                    </a:srgbClr>
                  </a:outerShdw>
                </a:effectLst>
              </a:rPr>
              <a:t>في النّص</a:t>
            </a:r>
            <a:br>
              <a:rPr lang="ar-DZ" sz="3200" dirty="0">
                <a:solidFill>
                  <a:srgbClr val="C00000"/>
                </a:solidFill>
                <a:effectLst>
                  <a:outerShdw blurRad="38100" dist="38100" dir="2700000" algn="tl">
                    <a:srgbClr val="000000">
                      <a:alpha val="43137"/>
                    </a:srgbClr>
                  </a:outerShdw>
                </a:effectLst>
              </a:rPr>
            </a:br>
            <a:endParaRPr lang="fr-FR" sz="3200" dirty="0">
              <a:solidFill>
                <a:srgbClr val="C00000"/>
              </a:solidFill>
              <a:effectLst>
                <a:outerShdw blurRad="38100" dist="38100" dir="2700000" algn="tl">
                  <a:srgbClr val="000000">
                    <a:alpha val="43137"/>
                  </a:srgbClr>
                </a:outerShdw>
              </a:effectLst>
            </a:endParaRPr>
          </a:p>
        </p:txBody>
      </p:sp>
      <p:pic>
        <p:nvPicPr>
          <p:cNvPr id="5" name="Espace réservé du conten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12618" y="1385456"/>
            <a:ext cx="10099964" cy="398982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rtl="1"/>
            <a:r>
              <a:rPr lang="ar-DZ" sz="2400" dirty="0">
                <a:solidFill>
                  <a:srgbClr val="002060"/>
                </a:solidFill>
                <a:effectLst>
                  <a:outerShdw blurRad="38100" dist="38100" dir="2700000" algn="tl">
                    <a:srgbClr val="000000">
                      <a:alpha val="43137"/>
                    </a:srgbClr>
                  </a:outerShdw>
                </a:effectLst>
              </a:rPr>
              <a:t>إذا ما أردنا تقديم شرح بسيط عن المخطّط السابق، سنعود إلى الباحث الجزائري "بشير إبرير"  الذي قدّم دراسة هامة عن النّص والسياق (مجلة علوم اللسان ،العدد10،2005،ص46)؛ حيث يرى أنّ عملية التواصل لكي تتم في  إطار القراءة، فذلك معناه أن النص عبارة عن رسالة بين مرسل ومرسل إليه ويشترط في فهمه الانطلاق من وضع ما هو مشترك بينهما... فهذا الحيّز المشترك للرسالة النّصية بين المرسل والمرسلة إليه هو الذي يعين على فهم أعمق للنّص، كما يضيف للتوضيح أكثر المخطّط الآتي: </a:t>
            </a:r>
            <a:endParaRPr lang="fr-FR" sz="2400" dirty="0">
              <a:solidFill>
                <a:srgbClr val="002060"/>
              </a:solidFill>
              <a:effectLst>
                <a:outerShdw blurRad="38100" dist="38100" dir="2700000" algn="tl">
                  <a:srgbClr val="000000">
                    <a:alpha val="43137"/>
                  </a:srgbClr>
                </a:outerShdw>
              </a:effectLst>
            </a:endParaRPr>
          </a:p>
        </p:txBody>
      </p:sp>
      <p:pic>
        <p:nvPicPr>
          <p:cNvPr id="5" name="Espace réservé du contenu 4"/>
          <p:cNvPicPr>
            <a:picLocks noGrp="1" noChangeAspect="1"/>
          </p:cNvPicPr>
          <p:nvPr>
            <p:ph sz="quarter" idx="13"/>
          </p:nvPr>
        </p:nvPicPr>
        <p:blipFill>
          <a:blip r:embed="rId1">
            <a:extLst>
              <a:ext uri="{28A0092B-C50C-407E-A947-70E740481C1C}">
                <a14:useLocalDpi xmlns:a14="http://schemas.microsoft.com/office/drawing/2010/main" val="0"/>
              </a:ext>
            </a:extLst>
          </a:blip>
          <a:stretch>
            <a:fillRect/>
          </a:stretch>
        </p:blipFill>
        <p:spPr>
          <a:xfrm>
            <a:off x="263236" y="2063750"/>
            <a:ext cx="10917382" cy="3450359"/>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Grand événement">
  <a:themeElements>
    <a:clrScheme name="Grand événem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Grand événem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TM04033927[[fn=Grand événement]]</Template>
  <TotalTime>0</TotalTime>
  <Words>5357</Words>
  <Application>WPS Presentation</Application>
  <PresentationFormat>Grand écran</PresentationFormat>
  <Paragraphs>37</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SimSun</vt:lpstr>
      <vt:lpstr>Wingdings</vt:lpstr>
      <vt:lpstr>Times New Roman</vt:lpstr>
      <vt:lpstr>Impact</vt:lpstr>
      <vt:lpstr>Microsoft YaHei</vt:lpstr>
      <vt:lpstr>Arial Unicode MS</vt:lpstr>
      <vt:lpstr>Calibri</vt:lpstr>
      <vt:lpstr>Grand événement</vt:lpstr>
      <vt:lpstr>محاضرات السياق والدلالة، السنة الثانية ماستر </vt:lpstr>
      <vt:lpstr>المعنى النصي ومقام التواصل</vt:lpstr>
      <vt:lpstr>هذا المخطط يوجهنا إلى مفهوم النّص في جانبه التواصلي: حينما يخرج إلى فضاء الخارج ليتحوّل إلى خطاب يعنى بعناصر التواصل؛ المرسل والمرسل إليه والسياق، لأنّ النّص في هذه الحالة عبارة عن خطاب/ رسالة دلالية مقصدية، توجّه إلى متلقي معيّن بغية إيصال معنى ومقصد معيّن، وحين نتحدث عن البعد المقصدي فإنّنا نكون مع التداولية التي تهتم بالملفوظ والمتلفظ والمقام الذي يقال فيه ومقاصده,</vt:lpstr>
      <vt:lpstr>ما يمكن أن نفهمه من هذا المخطّط، هو أنّ عملية فهم النّص تقوم على فك الرموز من جهة القارئ، وهذا سيرا صوب تحليل أكثر عمقا للمستويات اللغوية, هذا ما يجعل النّص من منطور داخلي عبارة عن بنية سطحية تقدّم لنا معاني ظاهرية ومقاصد بسيطة، وعبارة عن بنية عميقة  أيضا تقدّم لنا معاني أبعد، وهذا البعد الدلالي المقصدي يحتاج إلى دراية متخصصة وواعية بسياقات النّص وخلفياته المعرفية، وكل ما يحيط به, </vt:lpstr>
      <vt:lpstr>بالعودة إلى كتاب "فان دايك" المهم: السياق والنّص استقصاء البحث في الخطاب الدلالي والتداولي، نجد أنّه  يهتم بكل ما يرتبط بتلقي النص من فهم وتأويل، وكذلك السياق الثقافي الذي يعيننا على فم تفاصيل النّص، وإن أردنا أن نقدّم وصفا موجزا عن الكتاب، سنقول ببساطة أنّه يعلمنا أي كيف نحلل النص لنستخرج دلالته، لذلك فهو يجيبنا عن سؤالين مهمين: أوّلهما : ما النص؟ والثاني: كيف نحلل النّص؟  </vt:lpstr>
      <vt:lpstr>الدلالة والتأويل النحوي: إذا، ونحن نمضي إلى التأويل السياقي والدلالي للنّص، يُفهمنا "فان دايك" معنى الدالة التأويلية التي نبحث عنها بالنظر إلى السياق النصي وحيثياته المقامية؛ إنّ الدلالة بالنسبة إليه عنصر مهم في النظر إلى التركيب النحوي،، فالخروج من حدود الجملة المركبّة من عدد من الكلمات المترابطة إلى النّص الذي يعدّ توالي جملي متسق ومنسجم، هذا التجاوز يفرض إضافة عنصر/ مستوى آخر على تلك البنيات الشكلية المجرّدة أي الصوتية والصرفية والتركيبية، ونحن نقصد بالمستوى الدلالي الذي يبحث عن المعنى, </vt:lpstr>
      <vt:lpstr>إن المحطات السابقة توصلنا إلى إدراك بسيط، هو أنّ تحليل النّص سياقيا  واستخراج دلالاته ومعناه يعني أن نفهمه أوّلا، وسيرورة الفهم هذه تعني تحليل المعلومات التي تقدّمها لنا البنية السطحية/ الفوقية للنّص، وتحليل سياقاته اللغوية أيضا، وهي قراءة سياقية تنقلك من مستوى على مستوى، أو لنقل سلمّ دلالي ياخذك من فهم بسيط على فهم أعمق، وهنا نحن لا نتعامل مع النّص كلمة كلمة أو جملة جملة، بل سياقا سياقا، سلسلة سياقية توصل إلى معنى،  </vt:lpstr>
      <vt:lpstr>عناصر السياق في بلورة عملية التواصل في النّص </vt:lpstr>
      <vt:lpstr>إذا ما أردنا تقديم شرح بسيط عن المخطّط السابق، سنعود إلى الباحث الجزائري "بشير إبرير"  الذي قدّم دراسة هامة عن النّص والسياق (مجلة علوم اللسان ،العدد10،2005،ص46)؛ حيث يرى أنّ عملية التواصل لكي تتم في  إطار القراءة، فذلك معناه أن النص عبارة عن رسالة بين مرسل ومرسل إليه ويشترط في فهمه الانطلاق من وضع ما هو مشترك بينهما... فهذا الحيّز المشترك للرسالة النّصية بين المرسل والمرسلة إليه هو الذي يعين على فهم أعمق للنّص، كما يضيف للتوضيح أكثر المخطّط الآتي: </vt:lpstr>
      <vt:lpstr>يمثل المخطط في الأعلى عملية التواصل، وهي تتشكل من قطبين أساسيين، هما الكاتب والقارئ، وتمثل المساحة المشطوبة مجموع المعرفة المشتركة بينهما، فكلما اتسعت هذه المساحة كان الفهم أعمق.  » فالخطاب ممارسة تجري تداوليا مما يحول دون ثبات سماتها، فالمرسل متجدد وكذلك المرسل إليه، كما أن عناصر السياق الأخرى متغيرة دوما، وهذا هو وجه تسميتها بعناصر سياق الخطاب، مما يمنح كلاّ منها صبغته التداولية« ,</vt:lpstr>
      <vt:lpstr>       هكذا نجد أنّ السياق يتحدّد في ثلاثة عناصر : 1/ السياق اللغوي: المحيط اللغوي المباشر : والمقصود به سياق النص المصاحب والتشكل النصي. 2/ السياق الخارجي : وهو السياق المقامي أو وضعية التفاعل بين طرفي الخطاب فهو إذا سياق الفهم أو التأويل.  3/المعارف العامة المشتركة : والمقصود بها التمثلات الاجتماعية، الخلفيات الثقافية في التاريخ وفي الذاتية المشتركة </vt:lpstr>
      <vt:lpstr>بالعودة على كتاب بن ظافر الشهري استراتيجيات تحليل الخطاب نجد أنّ السياق النصي وهو ما أشار إليه "آدم ميشال" بالمحيط اللغوي المباشر، أما السياق الوجودي فيتعلق بعوالم الأشياء ونجده في الفلسفة والمنطق، أما السياق المقامي فنقصد به الظروف الاجتماعية المحيطة، وسياق الفعل جزء من السياق المقامي، أما السياق النفسي فهو يتعلق بالعمليات الذهنية وقصدية الكاتب. (عبد الهادي بن ظافر،ص42،43،44)</vt:lpstr>
      <vt:lpstr>ومهما يكن فإن، السياق هو الإطار الذي يسهم في ترجيح أدوات بعينها واختيار آليات مناسبة لعملية الإفهام والفهم بين طرفي الرسالة التواصلية.   لذلك سلّط الباحثين الضوءعلى السياق في تحليل مختلف الخطابات، حيث يستقى المعنى من سياق النص وجهودات القارئ في عملية الفهم. وبذلك فإن  القراءة السياقية، قد أخرجت النص من عزلته وجعلته نتاج تفاعل مستمرمع عوامل السياق, (ينظر: عبد الهادي بن ظافر، ص140)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السياق والدلالة، السنة الثانية ماستر </dc:title>
  <dc:creator>Hamza Djarmouni</dc:creator>
  <cp:lastModifiedBy>pc</cp:lastModifiedBy>
  <cp:revision>15</cp:revision>
  <dcterms:created xsi:type="dcterms:W3CDTF">2020-04-02T08:54:00Z</dcterms:created>
  <dcterms:modified xsi:type="dcterms:W3CDTF">2025-05-16T16:23:38Z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41609B5CE52E44F5803C7035362A1F54_12</vt:lpwstr>
  </property>
  <property fmtid="{D5CDD505-2E9C-101B-9397-08002B2CF9AE}" pid="3" name="KSOProductBuildVer">
    <vt:lpwstr>1036-12.2.0.20795</vt:lpwstr>
  </property>
</Properties>
</file>