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65" r:id="rId3"/>
    <p:sldId id="256" r:id="rId4"/>
    <p:sldId id="257" r:id="rId5"/>
    <p:sldId id="258" r:id="rId6"/>
    <p:sldId id="259" r:id="rId7"/>
    <p:sldId id="260" r:id="rId8"/>
    <p:sldId id="261" r:id="rId9"/>
    <p:sldId id="262" r:id="rId10"/>
    <p:sldId id="263" r:id="rId11"/>
    <p:sldId id="264" r:id="rId12"/>
    <p:sldId id="267" r:id="rId13"/>
    <p:sldId id="269" r:id="rId14"/>
    <p:sldId id="268"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8BD21663-C8F2-4444-9928-73571F75C1D9}" type="datetimeFigureOut">
              <a:rPr lang="fr-FR" smtClean="0"/>
              <a:t>13/11/2022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3BBA495-F4F2-4688-BC10-BAA2F6E8F69C}" type="slidenum">
              <a:rPr lang="fr-FR" smtClean="0"/>
              <a:t>‹N°›</a:t>
            </a:fld>
            <a:endParaRPr lang="fr-FR"/>
          </a:p>
        </p:txBody>
      </p:sp>
    </p:spTree>
    <p:extLst>
      <p:ext uri="{BB962C8B-B14F-4D97-AF65-F5344CB8AC3E}">
        <p14:creationId xmlns:p14="http://schemas.microsoft.com/office/powerpoint/2010/main" val="2336017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BD21663-C8F2-4444-9928-73571F75C1D9}" type="datetimeFigureOut">
              <a:rPr lang="fr-FR" smtClean="0"/>
              <a:t>13/11/2022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3BBA495-F4F2-4688-BC10-BAA2F6E8F69C}" type="slidenum">
              <a:rPr lang="fr-FR" smtClean="0"/>
              <a:t>‹N°›</a:t>
            </a:fld>
            <a:endParaRPr lang="fr-FR"/>
          </a:p>
        </p:txBody>
      </p:sp>
    </p:spTree>
    <p:extLst>
      <p:ext uri="{BB962C8B-B14F-4D97-AF65-F5344CB8AC3E}">
        <p14:creationId xmlns:p14="http://schemas.microsoft.com/office/powerpoint/2010/main" val="2650842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BD21663-C8F2-4444-9928-73571F75C1D9}" type="datetimeFigureOut">
              <a:rPr lang="fr-FR" smtClean="0"/>
              <a:t>13/11/2022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3BBA495-F4F2-4688-BC10-BAA2F6E8F69C}" type="slidenum">
              <a:rPr lang="fr-FR" smtClean="0"/>
              <a:t>‹N°›</a:t>
            </a:fld>
            <a:endParaRPr lang="fr-FR"/>
          </a:p>
        </p:txBody>
      </p:sp>
    </p:spTree>
    <p:extLst>
      <p:ext uri="{BB962C8B-B14F-4D97-AF65-F5344CB8AC3E}">
        <p14:creationId xmlns:p14="http://schemas.microsoft.com/office/powerpoint/2010/main" val="3340971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BD21663-C8F2-4444-9928-73571F75C1D9}" type="datetimeFigureOut">
              <a:rPr lang="fr-FR" smtClean="0"/>
              <a:t>13/11/2022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3BBA495-F4F2-4688-BC10-BAA2F6E8F69C}" type="slidenum">
              <a:rPr lang="fr-FR" smtClean="0"/>
              <a:t>‹N°›</a:t>
            </a:fld>
            <a:endParaRPr lang="fr-FR"/>
          </a:p>
        </p:txBody>
      </p:sp>
    </p:spTree>
    <p:extLst>
      <p:ext uri="{BB962C8B-B14F-4D97-AF65-F5344CB8AC3E}">
        <p14:creationId xmlns:p14="http://schemas.microsoft.com/office/powerpoint/2010/main" val="1197698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8BD21663-C8F2-4444-9928-73571F75C1D9}" type="datetimeFigureOut">
              <a:rPr lang="fr-FR" smtClean="0"/>
              <a:t>13/11/2022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3BBA495-F4F2-4688-BC10-BAA2F6E8F69C}" type="slidenum">
              <a:rPr lang="fr-FR" smtClean="0"/>
              <a:t>‹N°›</a:t>
            </a:fld>
            <a:endParaRPr lang="fr-FR"/>
          </a:p>
        </p:txBody>
      </p:sp>
    </p:spTree>
    <p:extLst>
      <p:ext uri="{BB962C8B-B14F-4D97-AF65-F5344CB8AC3E}">
        <p14:creationId xmlns:p14="http://schemas.microsoft.com/office/powerpoint/2010/main" val="3214757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BD21663-C8F2-4444-9928-73571F75C1D9}" type="datetimeFigureOut">
              <a:rPr lang="fr-FR" smtClean="0"/>
              <a:t>13/11/2022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3BBA495-F4F2-4688-BC10-BAA2F6E8F69C}" type="slidenum">
              <a:rPr lang="fr-FR" smtClean="0"/>
              <a:t>‹N°›</a:t>
            </a:fld>
            <a:endParaRPr lang="fr-FR"/>
          </a:p>
        </p:txBody>
      </p:sp>
    </p:spTree>
    <p:extLst>
      <p:ext uri="{BB962C8B-B14F-4D97-AF65-F5344CB8AC3E}">
        <p14:creationId xmlns:p14="http://schemas.microsoft.com/office/powerpoint/2010/main" val="2379852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BD21663-C8F2-4444-9928-73571F75C1D9}" type="datetimeFigureOut">
              <a:rPr lang="fr-FR" smtClean="0"/>
              <a:t>13/11/2022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3BBA495-F4F2-4688-BC10-BAA2F6E8F69C}" type="slidenum">
              <a:rPr lang="fr-FR" smtClean="0"/>
              <a:t>‹N°›</a:t>
            </a:fld>
            <a:endParaRPr lang="fr-FR"/>
          </a:p>
        </p:txBody>
      </p:sp>
    </p:spTree>
    <p:extLst>
      <p:ext uri="{BB962C8B-B14F-4D97-AF65-F5344CB8AC3E}">
        <p14:creationId xmlns:p14="http://schemas.microsoft.com/office/powerpoint/2010/main" val="1228076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8BD21663-C8F2-4444-9928-73571F75C1D9}" type="datetimeFigureOut">
              <a:rPr lang="fr-FR" smtClean="0"/>
              <a:t>13/11/2022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3BBA495-F4F2-4688-BC10-BAA2F6E8F69C}" type="slidenum">
              <a:rPr lang="fr-FR" smtClean="0"/>
              <a:t>‹N°›</a:t>
            </a:fld>
            <a:endParaRPr lang="fr-FR"/>
          </a:p>
        </p:txBody>
      </p:sp>
    </p:spTree>
    <p:extLst>
      <p:ext uri="{BB962C8B-B14F-4D97-AF65-F5344CB8AC3E}">
        <p14:creationId xmlns:p14="http://schemas.microsoft.com/office/powerpoint/2010/main" val="3591132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BD21663-C8F2-4444-9928-73571F75C1D9}" type="datetimeFigureOut">
              <a:rPr lang="fr-FR" smtClean="0"/>
              <a:t>13/11/2022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3BBA495-F4F2-4688-BC10-BAA2F6E8F69C}" type="slidenum">
              <a:rPr lang="fr-FR" smtClean="0"/>
              <a:t>‹N°›</a:t>
            </a:fld>
            <a:endParaRPr lang="fr-FR"/>
          </a:p>
        </p:txBody>
      </p:sp>
    </p:spTree>
    <p:extLst>
      <p:ext uri="{BB962C8B-B14F-4D97-AF65-F5344CB8AC3E}">
        <p14:creationId xmlns:p14="http://schemas.microsoft.com/office/powerpoint/2010/main" val="1278823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BD21663-C8F2-4444-9928-73571F75C1D9}" type="datetimeFigureOut">
              <a:rPr lang="fr-FR" smtClean="0"/>
              <a:t>13/11/2022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3BBA495-F4F2-4688-BC10-BAA2F6E8F69C}" type="slidenum">
              <a:rPr lang="fr-FR" smtClean="0"/>
              <a:t>‹N°›</a:t>
            </a:fld>
            <a:endParaRPr lang="fr-FR"/>
          </a:p>
        </p:txBody>
      </p:sp>
    </p:spTree>
    <p:extLst>
      <p:ext uri="{BB962C8B-B14F-4D97-AF65-F5344CB8AC3E}">
        <p14:creationId xmlns:p14="http://schemas.microsoft.com/office/powerpoint/2010/main" val="4086897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BD21663-C8F2-4444-9928-73571F75C1D9}" type="datetimeFigureOut">
              <a:rPr lang="fr-FR" smtClean="0"/>
              <a:t>13/11/2022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3BBA495-F4F2-4688-BC10-BAA2F6E8F69C}" type="slidenum">
              <a:rPr lang="fr-FR" smtClean="0"/>
              <a:t>‹N°›</a:t>
            </a:fld>
            <a:endParaRPr lang="fr-FR"/>
          </a:p>
        </p:txBody>
      </p:sp>
    </p:spTree>
    <p:extLst>
      <p:ext uri="{BB962C8B-B14F-4D97-AF65-F5344CB8AC3E}">
        <p14:creationId xmlns:p14="http://schemas.microsoft.com/office/powerpoint/2010/main" val="3783864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D21663-C8F2-4444-9928-73571F75C1D9}" type="datetimeFigureOut">
              <a:rPr lang="fr-FR" smtClean="0"/>
              <a:t>13/11/2022</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BA495-F4F2-4688-BC10-BAA2F6E8F69C}" type="slidenum">
              <a:rPr lang="fr-FR" smtClean="0"/>
              <a:t>‹N°›</a:t>
            </a:fld>
            <a:endParaRPr lang="fr-FR"/>
          </a:p>
        </p:txBody>
      </p:sp>
    </p:spTree>
    <p:extLst>
      <p:ext uri="{BB962C8B-B14F-4D97-AF65-F5344CB8AC3E}">
        <p14:creationId xmlns:p14="http://schemas.microsoft.com/office/powerpoint/2010/main" val="32043060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2787964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56823" y="798490"/>
            <a:ext cx="10011177" cy="1906073"/>
          </a:xfrm>
        </p:spPr>
        <p:txBody>
          <a:bodyPr/>
          <a:lstStyle/>
          <a:p>
            <a:pPr marL="857250" indent="-857250" algn="r" rtl="1">
              <a:buFont typeface="Wingdings" panose="05000000000000000000" pitchFamily="2" charset="2"/>
              <a:buChar char="ü"/>
            </a:pPr>
            <a:r>
              <a:rPr lang="ar-DZ" dirty="0" smtClean="0">
                <a:solidFill>
                  <a:srgbClr val="0070C0"/>
                </a:solidFill>
              </a:rPr>
              <a:t>مرحلة الستينيات:</a:t>
            </a:r>
            <a:endParaRPr lang="fr-FR" dirty="0">
              <a:solidFill>
                <a:srgbClr val="0070C0"/>
              </a:solidFill>
            </a:endParaRPr>
          </a:p>
        </p:txBody>
      </p:sp>
      <p:sp>
        <p:nvSpPr>
          <p:cNvPr id="3" name="Sous-titre 2"/>
          <p:cNvSpPr>
            <a:spLocks noGrp="1"/>
          </p:cNvSpPr>
          <p:nvPr>
            <p:ph type="subTitle" idx="1"/>
          </p:nvPr>
        </p:nvSpPr>
        <p:spPr>
          <a:xfrm>
            <a:off x="1524000" y="2704563"/>
            <a:ext cx="8882130" cy="2553237"/>
          </a:xfrm>
        </p:spPr>
        <p:txBody>
          <a:bodyPr>
            <a:normAutofit/>
          </a:bodyPr>
          <a:lstStyle/>
          <a:p>
            <a:pPr algn="r" rtl="1"/>
            <a:r>
              <a:rPr lang="ar-DZ" sz="3200" dirty="0" smtClean="0">
                <a:solidFill>
                  <a:srgbClr val="0070C0"/>
                </a:solidFill>
              </a:rPr>
              <a:t>لا تكاد هذه المرجلة تختلف عن سابقتها في مجالات الاهتمام حيث سلط باحثوه الضوء على الصوت بعده ظاهرة فيزيائية فيزيولوجية وأفضل من يمثل هذه المرحلة الباحثة إيفا ماريا كريش بكتابها الذي لقي اهتماما كبيرا في جنيف والموسوم بـ: «علم الأصوات» والذي نشرته عام 1965</a:t>
            </a:r>
            <a:endParaRPr lang="fr-FR" sz="3200" dirty="0">
              <a:solidFill>
                <a:srgbClr val="0070C0"/>
              </a:solidFill>
            </a:endParaRPr>
          </a:p>
        </p:txBody>
      </p:sp>
    </p:spTree>
    <p:extLst>
      <p:ext uri="{BB962C8B-B14F-4D97-AF65-F5344CB8AC3E}">
        <p14:creationId xmlns:p14="http://schemas.microsoft.com/office/powerpoint/2010/main" val="29623134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030311"/>
            <a:ext cx="8998039" cy="940158"/>
          </a:xfrm>
        </p:spPr>
        <p:txBody>
          <a:bodyPr>
            <a:normAutofit/>
          </a:bodyPr>
          <a:lstStyle/>
          <a:p>
            <a:pPr marL="857250" indent="-857250" algn="r" rtl="1">
              <a:buFont typeface="Wingdings" panose="05000000000000000000" pitchFamily="2" charset="2"/>
              <a:buChar char="ü"/>
            </a:pPr>
            <a:r>
              <a:rPr lang="ar-DZ" dirty="0" smtClean="0">
                <a:solidFill>
                  <a:srgbClr val="0070C0"/>
                </a:solidFill>
              </a:rPr>
              <a:t>مرحلة السبعينيات:  </a:t>
            </a:r>
            <a:endParaRPr lang="fr-FR" dirty="0">
              <a:solidFill>
                <a:srgbClr val="0070C0"/>
              </a:solidFill>
            </a:endParaRPr>
          </a:p>
        </p:txBody>
      </p:sp>
      <p:sp>
        <p:nvSpPr>
          <p:cNvPr id="3" name="Sous-titre 2"/>
          <p:cNvSpPr>
            <a:spLocks noGrp="1"/>
          </p:cNvSpPr>
          <p:nvPr>
            <p:ph type="subTitle" idx="1"/>
          </p:nvPr>
        </p:nvSpPr>
        <p:spPr>
          <a:xfrm>
            <a:off x="2318197" y="2137893"/>
            <a:ext cx="8203842" cy="4121239"/>
          </a:xfrm>
        </p:spPr>
        <p:txBody>
          <a:bodyPr>
            <a:normAutofit fontScale="92500"/>
          </a:bodyPr>
          <a:lstStyle/>
          <a:p>
            <a:pPr algn="r" rtl="1"/>
            <a:r>
              <a:rPr lang="ar-DZ" sz="3200" dirty="0" smtClean="0">
                <a:solidFill>
                  <a:srgbClr val="0070C0"/>
                </a:solidFill>
              </a:rPr>
              <a:t>ويمكن أن نميز بين نوعين من الدراسة الصوتية:</a:t>
            </a:r>
          </a:p>
          <a:p>
            <a:pPr marL="457200" indent="-457200" algn="r" rtl="1">
              <a:buFont typeface="Wingdings" panose="05000000000000000000" pitchFamily="2" charset="2"/>
              <a:buChar char="ü"/>
            </a:pPr>
            <a:r>
              <a:rPr lang="ar-DZ" sz="3200" dirty="0" smtClean="0">
                <a:solidFill>
                  <a:srgbClr val="0070C0"/>
                </a:solidFill>
              </a:rPr>
              <a:t>الدراسات الصوتية التاريخية: واهتم أصحابها بالنظر إلى تاريخ الأصوات وتطورها واستبدالها واندماجها في اللغات أي أنها كانت تنضوي تحت الدراسات الفيلولوجية بشكل عام، وأحسن عمل يمثلها كتاب ريتشارد لوكسنجر </a:t>
            </a:r>
            <a:r>
              <a:rPr lang="ar-DZ" sz="3200" dirty="0" err="1" smtClean="0">
                <a:solidFill>
                  <a:srgbClr val="0070C0"/>
                </a:solidFill>
              </a:rPr>
              <a:t>وجوتفريد</a:t>
            </a:r>
            <a:r>
              <a:rPr lang="ar-DZ" sz="3200" dirty="0" smtClean="0">
                <a:solidFill>
                  <a:srgbClr val="0070C0"/>
                </a:solidFill>
              </a:rPr>
              <a:t> أرنولد الموسوم بـ: «المنجز في الصوت البشري» عام 1970</a:t>
            </a:r>
          </a:p>
          <a:p>
            <a:pPr marL="457200" indent="-457200" algn="r" rtl="1">
              <a:buFont typeface="Wingdings" panose="05000000000000000000" pitchFamily="2" charset="2"/>
              <a:buChar char="ü"/>
            </a:pPr>
            <a:r>
              <a:rPr lang="ar-DZ" sz="3200" dirty="0" smtClean="0">
                <a:solidFill>
                  <a:srgbClr val="0070C0"/>
                </a:solidFill>
              </a:rPr>
              <a:t>دراسات أمراض الكلام وعيوب النطق: ويمكن أن نشير هنا إلى عمل ريتشارد لوكسنجر، صاحب كتابي: «أمراض الصوت البشري»1971، و «أمراض الشفاه الصوتية» عام 1976</a:t>
            </a:r>
          </a:p>
          <a:p>
            <a:pPr marL="457200" indent="-457200" algn="r" rtl="1">
              <a:buFont typeface="Wingdings" panose="05000000000000000000" pitchFamily="2" charset="2"/>
              <a:buChar char="ü"/>
            </a:pPr>
            <a:endParaRPr lang="fr-FR" sz="3200" dirty="0">
              <a:solidFill>
                <a:srgbClr val="0070C0"/>
              </a:solidFill>
            </a:endParaRPr>
          </a:p>
        </p:txBody>
      </p:sp>
    </p:spTree>
    <p:extLst>
      <p:ext uri="{BB962C8B-B14F-4D97-AF65-F5344CB8AC3E}">
        <p14:creationId xmlns:p14="http://schemas.microsoft.com/office/powerpoint/2010/main" val="42801542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8907887" cy="1028409"/>
          </a:xfrm>
        </p:spPr>
        <p:txBody>
          <a:bodyPr/>
          <a:lstStyle/>
          <a:p>
            <a:pPr rtl="1"/>
            <a:r>
              <a:rPr lang="ar-DZ" dirty="0" smtClean="0">
                <a:solidFill>
                  <a:srgbClr val="0070C0"/>
                </a:solidFill>
              </a:rPr>
              <a:t>اضطرابات النطق</a:t>
            </a:r>
            <a:endParaRPr lang="fr-FR" dirty="0">
              <a:solidFill>
                <a:srgbClr val="0070C0"/>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86377" y="2150771"/>
            <a:ext cx="7817477" cy="3580327"/>
          </a:xfrm>
          <a:prstGeom prst="rect">
            <a:avLst/>
          </a:prstGeom>
        </p:spPr>
      </p:pic>
    </p:spTree>
    <p:extLst>
      <p:ext uri="{BB962C8B-B14F-4D97-AF65-F5344CB8AC3E}">
        <p14:creationId xmlns:p14="http://schemas.microsoft.com/office/powerpoint/2010/main" val="323241927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1298865"/>
          </a:xfrm>
        </p:spPr>
        <p:txBody>
          <a:bodyPr/>
          <a:lstStyle/>
          <a:p>
            <a:pPr rtl="1"/>
            <a:r>
              <a:rPr lang="ar-DZ" dirty="0" smtClean="0">
                <a:solidFill>
                  <a:srgbClr val="0070C0"/>
                </a:solidFill>
              </a:rPr>
              <a:t>خاتمة:</a:t>
            </a:r>
            <a:endParaRPr lang="fr-FR" dirty="0">
              <a:solidFill>
                <a:srgbClr val="0070C0"/>
              </a:solidFill>
            </a:endParaRPr>
          </a:p>
        </p:txBody>
      </p:sp>
      <p:sp>
        <p:nvSpPr>
          <p:cNvPr id="3" name="Sous-titre 2"/>
          <p:cNvSpPr>
            <a:spLocks noGrp="1"/>
          </p:cNvSpPr>
          <p:nvPr>
            <p:ph type="subTitle" idx="1"/>
          </p:nvPr>
        </p:nvSpPr>
        <p:spPr>
          <a:xfrm>
            <a:off x="1524000" y="2691685"/>
            <a:ext cx="9144000" cy="2566115"/>
          </a:xfrm>
        </p:spPr>
        <p:txBody>
          <a:bodyPr>
            <a:normAutofit/>
          </a:bodyPr>
          <a:lstStyle/>
          <a:p>
            <a:pPr algn="just" rtl="1"/>
            <a:r>
              <a:rPr lang="ar-DZ" sz="3200" dirty="0" smtClean="0">
                <a:solidFill>
                  <a:srgbClr val="0070C0"/>
                </a:solidFill>
              </a:rPr>
              <a:t>وما يمكن أن نستنجه هو أن علماء مدرسة جنيف قدموا خدمة جليلة للدرس اللساني الغربي في مجال الصوتيات، رغم تركيزهم- حتى في دراستهم لأمراض الكلام واضطرابات النطق على الجوانب العضوية- ورغم براعتهم في وصف أصوات مختلف اللغات وتتبع تطورها لم تعرف كثير من أعمالهم وكتبهم وبقيت محدودة الانتشار رغم أهميتها</a:t>
            </a:r>
            <a:endParaRPr lang="fr-FR" sz="3200" dirty="0">
              <a:solidFill>
                <a:srgbClr val="0070C0"/>
              </a:solidFill>
            </a:endParaRPr>
          </a:p>
        </p:txBody>
      </p:sp>
    </p:spTree>
    <p:extLst>
      <p:ext uri="{BB962C8B-B14F-4D97-AF65-F5344CB8AC3E}">
        <p14:creationId xmlns:p14="http://schemas.microsoft.com/office/powerpoint/2010/main" val="304855554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2281" y="2150771"/>
            <a:ext cx="9247031" cy="2588653"/>
          </a:xfrm>
          <a:prstGeom prst="ellipse">
            <a:avLst/>
          </a:prstGeom>
          <a:ln>
            <a:noFill/>
          </a:ln>
          <a:effectLst>
            <a:softEdge rad="112500"/>
          </a:effectLst>
        </p:spPr>
      </p:pic>
      <p:sp>
        <p:nvSpPr>
          <p:cNvPr id="5" name="ZoneTexte 4"/>
          <p:cNvSpPr txBox="1"/>
          <p:nvPr/>
        </p:nvSpPr>
        <p:spPr>
          <a:xfrm>
            <a:off x="3696237" y="2562895"/>
            <a:ext cx="4018208" cy="584775"/>
          </a:xfrm>
          <a:prstGeom prst="rect">
            <a:avLst/>
          </a:prstGeom>
          <a:noFill/>
        </p:spPr>
        <p:txBody>
          <a:bodyPr wrap="square" rtlCol="0">
            <a:spAutoFit/>
          </a:bodyPr>
          <a:lstStyle/>
          <a:p>
            <a:r>
              <a:rPr lang="ar-DZ" sz="3200" dirty="0" smtClean="0">
                <a:solidFill>
                  <a:srgbClr val="002060"/>
                </a:solidFill>
              </a:rPr>
              <a:t>شكرا لاهتمامكم ومتابعتكم </a:t>
            </a:r>
            <a:endParaRPr lang="fr-FR" sz="3200" dirty="0">
              <a:solidFill>
                <a:srgbClr val="002060"/>
              </a:solidFill>
            </a:endParaRPr>
          </a:p>
        </p:txBody>
      </p:sp>
    </p:spTree>
    <p:extLst>
      <p:ext uri="{BB962C8B-B14F-4D97-AF65-F5344CB8AC3E}">
        <p14:creationId xmlns:p14="http://schemas.microsoft.com/office/powerpoint/2010/main" val="102778610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normAutofit/>
          </a:bodyPr>
          <a:lstStyle/>
          <a:p>
            <a:r>
              <a:rPr lang="ar-DZ" sz="3200" dirty="0" smtClean="0">
                <a:solidFill>
                  <a:srgbClr val="0070C0"/>
                </a:solidFill>
              </a:rPr>
              <a:t>تطور مدرسة جنيف في مجال الدراسات الصوتية</a:t>
            </a:r>
            <a:endParaRPr lang="fr-FR" sz="3200" dirty="0">
              <a:solidFill>
                <a:srgbClr val="0070C0"/>
              </a:solidFill>
            </a:endParaRPr>
          </a:p>
        </p:txBody>
      </p:sp>
      <p:sp>
        <p:nvSpPr>
          <p:cNvPr id="4" name="Titre 3"/>
          <p:cNvSpPr>
            <a:spLocks noGrp="1"/>
          </p:cNvSpPr>
          <p:nvPr>
            <p:ph type="ctrTitle"/>
          </p:nvPr>
        </p:nvSpPr>
        <p:spPr/>
        <p:txBody>
          <a:bodyPr/>
          <a:lstStyle/>
          <a:p>
            <a:r>
              <a:rPr lang="ar-DZ" dirty="0" smtClean="0">
                <a:solidFill>
                  <a:srgbClr val="0070C0"/>
                </a:solidFill>
              </a:rPr>
              <a:t>عنوان المحاضرة السابعة:</a:t>
            </a:r>
            <a:endParaRPr lang="fr-FR" dirty="0">
              <a:solidFill>
                <a:srgbClr val="0070C0"/>
              </a:solidFill>
            </a:endParaRPr>
          </a:p>
        </p:txBody>
      </p:sp>
    </p:spTree>
    <p:extLst>
      <p:ext uri="{BB962C8B-B14F-4D97-AF65-F5344CB8AC3E}">
        <p14:creationId xmlns:p14="http://schemas.microsoft.com/office/powerpoint/2010/main" val="21703839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85363" y="2073497"/>
            <a:ext cx="8753341" cy="3000779"/>
          </a:xfrm>
        </p:spPr>
        <p:txBody>
          <a:bodyPr>
            <a:normAutofit/>
          </a:bodyPr>
          <a:lstStyle/>
          <a:p>
            <a:pPr algn="r" rtl="1"/>
            <a:r>
              <a:rPr lang="ar-DZ" sz="3200" dirty="0" smtClean="0">
                <a:solidFill>
                  <a:srgbClr val="0070C0"/>
                </a:solidFill>
              </a:rPr>
              <a:t>تمهيد: </a:t>
            </a:r>
          </a:p>
          <a:p>
            <a:pPr algn="just" rtl="1"/>
            <a:r>
              <a:rPr lang="ar-DZ" sz="3200" dirty="0"/>
              <a:t> </a:t>
            </a:r>
            <a:r>
              <a:rPr lang="ar-DZ" sz="3200" dirty="0" smtClean="0"/>
              <a:t>  </a:t>
            </a:r>
            <a:r>
              <a:rPr lang="ar-DZ" sz="3200" dirty="0" smtClean="0">
                <a:solidFill>
                  <a:srgbClr val="0070C0"/>
                </a:solidFill>
              </a:rPr>
              <a:t>عرفت مدرسة جنيف تطورا مشهودا خاصة في مجال الدراسات الصوتية، حيث ظهر فيها أعلام بارزون في هذا المجال مع مطلع الخمسينيات من القرن العشرين، اهتموا بالصوت اللغوي اهتماما بالغا بعدّه اللبنة الأولى التي تشكل بنية اللغة </a:t>
            </a:r>
            <a:endParaRPr lang="fr-FR" sz="3200" dirty="0">
              <a:solidFill>
                <a:srgbClr val="0070C0"/>
              </a:solidFill>
            </a:endParaRPr>
          </a:p>
        </p:txBody>
      </p:sp>
    </p:spTree>
    <p:extLst>
      <p:ext uri="{BB962C8B-B14F-4D97-AF65-F5344CB8AC3E}">
        <p14:creationId xmlns:p14="http://schemas.microsoft.com/office/powerpoint/2010/main" val="3989325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502276"/>
            <a:ext cx="8959403" cy="1841679"/>
          </a:xfrm>
        </p:spPr>
        <p:txBody>
          <a:bodyPr/>
          <a:lstStyle/>
          <a:p>
            <a:r>
              <a:rPr lang="ar-DZ" dirty="0" smtClean="0">
                <a:solidFill>
                  <a:srgbClr val="0070C0"/>
                </a:solidFill>
              </a:rPr>
              <a:t> </a:t>
            </a:r>
            <a:r>
              <a:rPr lang="ar-DZ" dirty="0" err="1" smtClean="0">
                <a:solidFill>
                  <a:srgbClr val="0070C0"/>
                </a:solidFill>
              </a:rPr>
              <a:t>أولا:مراحل</a:t>
            </a:r>
            <a:r>
              <a:rPr lang="ar-DZ" dirty="0" smtClean="0">
                <a:solidFill>
                  <a:srgbClr val="0070C0"/>
                </a:solidFill>
              </a:rPr>
              <a:t> </a:t>
            </a:r>
            <a:r>
              <a:rPr lang="ar-DZ" dirty="0" smtClean="0">
                <a:solidFill>
                  <a:srgbClr val="0070C0"/>
                </a:solidFill>
              </a:rPr>
              <a:t>تطور مدرسة جنيف في مجال الصوتيات</a:t>
            </a:r>
            <a:endParaRPr lang="fr-FR" dirty="0">
              <a:solidFill>
                <a:srgbClr val="0070C0"/>
              </a:solidFill>
            </a:endParaRPr>
          </a:p>
        </p:txBody>
      </p:sp>
      <p:sp>
        <p:nvSpPr>
          <p:cNvPr id="3" name="Sous-titre 2"/>
          <p:cNvSpPr>
            <a:spLocks noGrp="1"/>
          </p:cNvSpPr>
          <p:nvPr>
            <p:ph type="subTitle" idx="1"/>
          </p:nvPr>
        </p:nvSpPr>
        <p:spPr>
          <a:xfrm>
            <a:off x="1524000" y="2717443"/>
            <a:ext cx="9242738" cy="3966692"/>
          </a:xfrm>
        </p:spPr>
        <p:txBody>
          <a:bodyPr>
            <a:normAutofit/>
          </a:bodyPr>
          <a:lstStyle/>
          <a:p>
            <a:pPr algn="r" rtl="1"/>
            <a:r>
              <a:rPr lang="ar-DZ" sz="3200" dirty="0" smtClean="0">
                <a:solidFill>
                  <a:srgbClr val="0070C0"/>
                </a:solidFill>
              </a:rPr>
              <a:t>مرت الدراسات الصوتية عند علماء اللسانيات في جنيف في بأربع مراحل أساسية وهي:</a:t>
            </a:r>
          </a:p>
          <a:p>
            <a:pPr marL="457200" indent="-457200" algn="r" rtl="1">
              <a:buFont typeface="Wingdings" panose="05000000000000000000" pitchFamily="2" charset="2"/>
              <a:buChar char="ü"/>
            </a:pPr>
            <a:r>
              <a:rPr lang="ar-DZ" sz="3200" dirty="0" smtClean="0">
                <a:solidFill>
                  <a:srgbClr val="0070C0"/>
                </a:solidFill>
              </a:rPr>
              <a:t>المرحلة السوسيرية</a:t>
            </a:r>
          </a:p>
          <a:p>
            <a:pPr marL="457200" indent="-457200" algn="r" rtl="1">
              <a:buFont typeface="Wingdings" panose="05000000000000000000" pitchFamily="2" charset="2"/>
              <a:buChar char="ü"/>
            </a:pPr>
            <a:r>
              <a:rPr lang="ar-DZ" sz="3200" dirty="0" smtClean="0">
                <a:solidFill>
                  <a:srgbClr val="0070C0"/>
                </a:solidFill>
              </a:rPr>
              <a:t>مرحلة الخمسينيات</a:t>
            </a:r>
          </a:p>
          <a:p>
            <a:pPr marL="457200" indent="-457200" algn="r" rtl="1">
              <a:buFont typeface="Wingdings" panose="05000000000000000000" pitchFamily="2" charset="2"/>
              <a:buChar char="ü"/>
            </a:pPr>
            <a:r>
              <a:rPr lang="ar-DZ" sz="3200" dirty="0" smtClean="0">
                <a:solidFill>
                  <a:srgbClr val="0070C0"/>
                </a:solidFill>
              </a:rPr>
              <a:t>مرحلة الستينيات </a:t>
            </a:r>
          </a:p>
          <a:p>
            <a:pPr marL="457200" indent="-457200" algn="r" rtl="1">
              <a:buFont typeface="Wingdings" panose="05000000000000000000" pitchFamily="2" charset="2"/>
              <a:buChar char="ü"/>
            </a:pPr>
            <a:r>
              <a:rPr lang="ar-DZ" sz="3200" dirty="0" smtClean="0">
                <a:solidFill>
                  <a:srgbClr val="0070C0"/>
                </a:solidFill>
              </a:rPr>
              <a:t>مرحلة السبعينيات</a:t>
            </a:r>
          </a:p>
          <a:p>
            <a:pPr algn="r" rtl="1"/>
            <a:r>
              <a:rPr lang="ar-DZ" sz="3200" dirty="0" smtClean="0">
                <a:solidFill>
                  <a:srgbClr val="0070C0"/>
                </a:solidFill>
              </a:rPr>
              <a:t>وسنتحدث عن كل مرحلة والعلماء الذين برزوا فيها وخصائصها </a:t>
            </a:r>
          </a:p>
          <a:p>
            <a:pPr marL="457200" indent="-457200" algn="r" rtl="1">
              <a:buFont typeface="Wingdings" panose="05000000000000000000" pitchFamily="2" charset="2"/>
              <a:buChar char="ü"/>
            </a:pPr>
            <a:endParaRPr lang="ar-DZ" sz="3200" dirty="0" smtClean="0">
              <a:solidFill>
                <a:srgbClr val="0070C0"/>
              </a:solidFill>
            </a:endParaRPr>
          </a:p>
          <a:p>
            <a:pPr marL="457200" indent="-457200" algn="r" rtl="1">
              <a:buFont typeface="Wingdings" panose="05000000000000000000" pitchFamily="2" charset="2"/>
              <a:buChar char="ü"/>
            </a:pPr>
            <a:endParaRPr lang="ar-DZ" sz="3200" dirty="0" smtClean="0">
              <a:solidFill>
                <a:srgbClr val="0070C0"/>
              </a:solidFill>
            </a:endParaRPr>
          </a:p>
        </p:txBody>
      </p:sp>
    </p:spTree>
    <p:extLst>
      <p:ext uri="{BB962C8B-B14F-4D97-AF65-F5344CB8AC3E}">
        <p14:creationId xmlns:p14="http://schemas.microsoft.com/office/powerpoint/2010/main" val="21441674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478420"/>
            <a:ext cx="9144000" cy="989772"/>
          </a:xfrm>
        </p:spPr>
        <p:txBody>
          <a:bodyPr>
            <a:normAutofit fontScale="90000"/>
          </a:bodyPr>
          <a:lstStyle/>
          <a:p>
            <a:pPr algn="r" rtl="1"/>
            <a:r>
              <a:rPr lang="ar-DZ" dirty="0" smtClean="0">
                <a:solidFill>
                  <a:srgbClr val="0070C0"/>
                </a:solidFill>
              </a:rPr>
              <a:t>ثانيا: أهم الأعمال التي جسدت كل مرحلة   </a:t>
            </a:r>
            <a:endParaRPr lang="fr-FR" dirty="0">
              <a:solidFill>
                <a:srgbClr val="0070C0"/>
              </a:solidFill>
            </a:endParaRPr>
          </a:p>
        </p:txBody>
      </p:sp>
      <p:sp>
        <p:nvSpPr>
          <p:cNvPr id="3" name="Sous-titre 2"/>
          <p:cNvSpPr>
            <a:spLocks noGrp="1"/>
          </p:cNvSpPr>
          <p:nvPr>
            <p:ph type="subTitle" idx="1"/>
          </p:nvPr>
        </p:nvSpPr>
        <p:spPr>
          <a:xfrm>
            <a:off x="1524000" y="1584101"/>
            <a:ext cx="9144000" cy="3673699"/>
          </a:xfrm>
        </p:spPr>
        <p:txBody>
          <a:bodyPr>
            <a:normAutofit/>
          </a:bodyPr>
          <a:lstStyle/>
          <a:p>
            <a:pPr marL="342900" indent="-342900" algn="r" rtl="1">
              <a:buFont typeface="Wingdings" panose="05000000000000000000" pitchFamily="2" charset="2"/>
              <a:buChar char="ü"/>
            </a:pPr>
            <a:r>
              <a:rPr lang="ar-DZ" sz="3200" dirty="0" smtClean="0">
                <a:solidFill>
                  <a:srgbClr val="0070C0"/>
                </a:solidFill>
              </a:rPr>
              <a:t>المرحلة السوسيرية: ويمثلها سوسير </a:t>
            </a:r>
          </a:p>
          <a:p>
            <a:pPr algn="r" rtl="1"/>
            <a:r>
              <a:rPr lang="ar-DZ" sz="3200" dirty="0" smtClean="0">
                <a:solidFill>
                  <a:srgbClr val="0070C0"/>
                </a:solidFill>
              </a:rPr>
              <a:t>وقد اهتم سوسير بكيفية إنتاج الصوت واستقباله خاصة في عملية التواصل اليومي حيث تتطلب العملية إرسالا واستقبالا للصوت، لكن سوسير اهتم أكثر بكيفية استقبال الأصوات بعدها عملية تتشارك فيها الأليتان الفيزيولوجية والنفسية في عملية إدراك الأصوات المستقبَلة واللتان تتفاعلان معا من أجل حدث كلامي ناجح </a:t>
            </a:r>
            <a:endParaRPr lang="fr-FR" sz="3200" dirty="0">
              <a:solidFill>
                <a:srgbClr val="0070C0"/>
              </a:solidFill>
            </a:endParaRPr>
          </a:p>
        </p:txBody>
      </p:sp>
    </p:spTree>
    <p:extLst>
      <p:ext uri="{BB962C8B-B14F-4D97-AF65-F5344CB8AC3E}">
        <p14:creationId xmlns:p14="http://schemas.microsoft.com/office/powerpoint/2010/main" val="30173539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579549" y="1056069"/>
            <a:ext cx="10097037" cy="888642"/>
          </a:xfrm>
        </p:spPr>
        <p:txBody>
          <a:bodyPr>
            <a:normAutofit fontScale="90000"/>
          </a:bodyPr>
          <a:lstStyle/>
          <a:p>
            <a:pPr marL="857250" indent="-857250" algn="r" rtl="1">
              <a:buFont typeface="Wingdings" panose="05000000000000000000" pitchFamily="2" charset="2"/>
              <a:buChar char="ü"/>
            </a:pPr>
            <a:r>
              <a:rPr lang="ar-DZ" dirty="0" smtClean="0">
                <a:solidFill>
                  <a:srgbClr val="0070C0"/>
                </a:solidFill>
              </a:rPr>
              <a:t>مرحلة الخمسينيات وفيزيولوجيا الأصوات</a:t>
            </a:r>
            <a:endParaRPr lang="fr-FR" dirty="0">
              <a:solidFill>
                <a:srgbClr val="0070C0"/>
              </a:solidFill>
            </a:endParaRPr>
          </a:p>
        </p:txBody>
      </p:sp>
      <p:sp>
        <p:nvSpPr>
          <p:cNvPr id="3" name="Sous-titre 2"/>
          <p:cNvSpPr>
            <a:spLocks noGrp="1"/>
          </p:cNvSpPr>
          <p:nvPr>
            <p:ph type="subTitle" idx="1"/>
          </p:nvPr>
        </p:nvSpPr>
        <p:spPr>
          <a:xfrm>
            <a:off x="940158" y="2228046"/>
            <a:ext cx="9195515" cy="3013656"/>
          </a:xfrm>
        </p:spPr>
        <p:txBody>
          <a:bodyPr>
            <a:normAutofit/>
          </a:bodyPr>
          <a:lstStyle/>
          <a:p>
            <a:pPr algn="r" rtl="1"/>
            <a:r>
              <a:rPr lang="ar-DZ" sz="3200" dirty="0" smtClean="0">
                <a:solidFill>
                  <a:srgbClr val="0070C0"/>
                </a:solidFill>
              </a:rPr>
              <a:t>ويمثل هذه المرحلة:</a:t>
            </a:r>
          </a:p>
          <a:p>
            <a:pPr marL="457200" indent="-457200" algn="r" rtl="1">
              <a:buFont typeface="Wingdings" panose="05000000000000000000" pitchFamily="2" charset="2"/>
              <a:buChar char="ü"/>
            </a:pPr>
            <a:r>
              <a:rPr lang="ar-DZ" sz="3200" dirty="0" smtClean="0">
                <a:solidFill>
                  <a:srgbClr val="0070C0"/>
                </a:solidFill>
              </a:rPr>
              <a:t>الباحث ريتشارد لوكسنجر: وقد اهتم بكيفية إنتاج الأصوات وتحدث عن آليات اشتغال جهاز النطق، كما تحدث عن صفات الأصوات، كما لم يفته التنبيه إلى كيفية بناء الأصوات وتعالقها داخل البنية وذلك في كتابه: فيزيولوجيا وبناء الصوت البشري    </a:t>
            </a:r>
            <a:endParaRPr lang="fr-FR" sz="3200" dirty="0">
              <a:solidFill>
                <a:srgbClr val="0070C0"/>
              </a:solidFill>
            </a:endParaRPr>
          </a:p>
        </p:txBody>
      </p:sp>
    </p:spTree>
    <p:extLst>
      <p:ext uri="{BB962C8B-B14F-4D97-AF65-F5344CB8AC3E}">
        <p14:creationId xmlns:p14="http://schemas.microsoft.com/office/powerpoint/2010/main" val="40295975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296214"/>
            <a:ext cx="8869251" cy="1790163"/>
          </a:xfrm>
        </p:spPr>
        <p:txBody>
          <a:bodyPr>
            <a:normAutofit/>
          </a:bodyPr>
          <a:lstStyle/>
          <a:p>
            <a:r>
              <a:rPr lang="ar-DZ" dirty="0" smtClean="0">
                <a:solidFill>
                  <a:srgbClr val="0070C0"/>
                </a:solidFill>
              </a:rPr>
              <a:t>جهاز النطق ومخارج الحروف عند الإنسان</a:t>
            </a:r>
            <a:endParaRPr lang="fr-FR" dirty="0">
              <a:solidFill>
                <a:srgbClr val="0070C0"/>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7256" y="2086377"/>
            <a:ext cx="5262495" cy="3938118"/>
          </a:xfrm>
          <a:prstGeom prst="rect">
            <a:avLst/>
          </a:prstGeom>
          <a:ln>
            <a:noFill/>
          </a:ln>
          <a:effectLst>
            <a:softEdge rad="112500"/>
          </a:effectLst>
        </p:spPr>
      </p:pic>
    </p:spTree>
    <p:extLst>
      <p:ext uri="{BB962C8B-B14F-4D97-AF65-F5344CB8AC3E}">
        <p14:creationId xmlns:p14="http://schemas.microsoft.com/office/powerpoint/2010/main" val="12015058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524000" y="1171977"/>
            <a:ext cx="9358648" cy="4085823"/>
          </a:xfrm>
        </p:spPr>
        <p:txBody>
          <a:bodyPr>
            <a:normAutofit lnSpcReduction="10000"/>
          </a:bodyPr>
          <a:lstStyle/>
          <a:p>
            <a:pPr marL="342900" indent="-342900" algn="r" rtl="1">
              <a:buFont typeface="Wingdings" panose="05000000000000000000" pitchFamily="2" charset="2"/>
              <a:buChar char="ü"/>
            </a:pPr>
            <a:r>
              <a:rPr lang="ar-DZ" sz="3200" dirty="0" smtClean="0">
                <a:solidFill>
                  <a:srgbClr val="0070C0"/>
                </a:solidFill>
              </a:rPr>
              <a:t>كما ننوه هنا أيضا بأعمال الباحثين فنك ودافيد وهارولد في مجال الصوتيات ولهم كتاب مشترك بعنوان «عام الأصوات» 1954</a:t>
            </a:r>
          </a:p>
          <a:p>
            <a:pPr marL="342900" indent="-342900" algn="r" rtl="1">
              <a:buFont typeface="Wingdings" panose="05000000000000000000" pitchFamily="2" charset="2"/>
              <a:buChar char="ü"/>
            </a:pPr>
            <a:r>
              <a:rPr lang="ar-DZ" sz="3200" dirty="0" smtClean="0">
                <a:solidFill>
                  <a:srgbClr val="0070C0"/>
                </a:solidFill>
              </a:rPr>
              <a:t>وعمل الباحثة هيلينا فيرنا  التي اهتمت كثيرا بدور الحنجرة في إصدار الأصوات فألفت كتاب : «ميكانيكية وديناميكية الحنجرة عند إصدار الصوت البشري» </a:t>
            </a:r>
          </a:p>
          <a:p>
            <a:pPr algn="r" rtl="1"/>
            <a:r>
              <a:rPr lang="ar-DZ" sz="3200" dirty="0">
                <a:solidFill>
                  <a:srgbClr val="0070C0"/>
                </a:solidFill>
              </a:rPr>
              <a:t> </a:t>
            </a:r>
            <a:r>
              <a:rPr lang="ar-DZ" sz="3200" dirty="0" smtClean="0">
                <a:solidFill>
                  <a:srgbClr val="0070C0"/>
                </a:solidFill>
              </a:rPr>
              <a:t>   عام 1955</a:t>
            </a:r>
          </a:p>
          <a:p>
            <a:pPr algn="just" rtl="1"/>
            <a:r>
              <a:rPr lang="ar-DZ" sz="3200" dirty="0" smtClean="0">
                <a:solidFill>
                  <a:srgbClr val="0070C0"/>
                </a:solidFill>
              </a:rPr>
              <a:t>حيث شرحت فيه عمل الحنجرة خلال عملية إنتاج الأصوات وبذلك يكون اهتمام العلماء في هذه المرحلة يغلب عليه التوجه الفيزيولوجي العام في النظر إلى الصوت البشري</a:t>
            </a:r>
            <a:endParaRPr lang="fr-FR" sz="3200" dirty="0">
              <a:solidFill>
                <a:srgbClr val="0070C0"/>
              </a:solidFill>
            </a:endParaRPr>
          </a:p>
        </p:txBody>
      </p:sp>
    </p:spTree>
    <p:extLst>
      <p:ext uri="{BB962C8B-B14F-4D97-AF65-F5344CB8AC3E}">
        <p14:creationId xmlns:p14="http://schemas.microsoft.com/office/powerpoint/2010/main" val="29606868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1067045"/>
          </a:xfrm>
        </p:spPr>
        <p:txBody>
          <a:bodyPr/>
          <a:lstStyle/>
          <a:p>
            <a:r>
              <a:rPr lang="ar-DZ" dirty="0" smtClean="0">
                <a:solidFill>
                  <a:srgbClr val="0070C0"/>
                </a:solidFill>
              </a:rPr>
              <a:t>بنية الحنجرة</a:t>
            </a:r>
            <a:endParaRPr lang="fr-FR" dirty="0">
              <a:solidFill>
                <a:srgbClr val="0070C0"/>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2328243"/>
            <a:ext cx="6780727" cy="4401169"/>
          </a:xfrm>
          <a:prstGeom prst="rect">
            <a:avLst/>
          </a:prstGeom>
        </p:spPr>
      </p:pic>
    </p:spTree>
    <p:extLst>
      <p:ext uri="{BB962C8B-B14F-4D97-AF65-F5344CB8AC3E}">
        <p14:creationId xmlns:p14="http://schemas.microsoft.com/office/powerpoint/2010/main" val="11613101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TotalTime>
  <Words>476</Words>
  <Application>Microsoft Office PowerPoint</Application>
  <PresentationFormat>Grand écran</PresentationFormat>
  <Paragraphs>33</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14</vt:i4>
      </vt:variant>
    </vt:vector>
  </HeadingPairs>
  <TitlesOfParts>
    <vt:vector size="20" baseType="lpstr">
      <vt:lpstr>Arial</vt:lpstr>
      <vt:lpstr>Calibri</vt:lpstr>
      <vt:lpstr>Calibri Light</vt:lpstr>
      <vt:lpstr>Times New Roman</vt:lpstr>
      <vt:lpstr>Wingdings</vt:lpstr>
      <vt:lpstr>Thème Office</vt:lpstr>
      <vt:lpstr>Présentation PowerPoint</vt:lpstr>
      <vt:lpstr>عنوان المحاضرة السابعة:</vt:lpstr>
      <vt:lpstr>Présentation PowerPoint</vt:lpstr>
      <vt:lpstr> أولا:مراحل تطور مدرسة جنيف في مجال الصوتيات</vt:lpstr>
      <vt:lpstr>ثانيا: أهم الأعمال التي جسدت كل مرحلة   </vt:lpstr>
      <vt:lpstr>مرحلة الخمسينيات وفيزيولوجيا الأصوات</vt:lpstr>
      <vt:lpstr>جهاز النطق ومخارج الحروف عند الإنسان</vt:lpstr>
      <vt:lpstr>Présentation PowerPoint</vt:lpstr>
      <vt:lpstr>بنية الحنجرة</vt:lpstr>
      <vt:lpstr>مرحلة الستينيات:</vt:lpstr>
      <vt:lpstr>مرحلة السبعينيات:  </vt:lpstr>
      <vt:lpstr>اضطرابات النطق</vt:lpstr>
      <vt:lpstr>خاتمة:</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 Windows</dc:creator>
  <cp:lastModifiedBy>Utilisateur Windows</cp:lastModifiedBy>
  <cp:revision>13</cp:revision>
  <dcterms:created xsi:type="dcterms:W3CDTF">2022-11-13T21:26:47Z</dcterms:created>
  <dcterms:modified xsi:type="dcterms:W3CDTF">2022-11-13T23:39:01Z</dcterms:modified>
</cp:coreProperties>
</file>