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87" r:id="rId6"/>
    <p:sldId id="269" r:id="rId7"/>
    <p:sldId id="270" r:id="rId8"/>
    <p:sldId id="271" r:id="rId9"/>
    <p:sldId id="272" r:id="rId10"/>
    <p:sldId id="266" r:id="rId11"/>
    <p:sldId id="273" r:id="rId12"/>
    <p:sldId id="268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1" r:id="rId24"/>
    <p:sldId id="284" r:id="rId25"/>
    <p:sldId id="285" r:id="rId26"/>
    <p:sldId id="286" r:id="rId27"/>
    <p:sldId id="263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DEC388-69C3-41CE-836D-8CADE66F758F}" type="datetime1">
              <a:rPr lang="fr-FR" smtClean="0"/>
              <a:pPr algn="r" rtl="0"/>
              <a:t>25/11/2023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E31375A4-56A4-47D6-9801-1991572033F7}" type="slidenum">
              <a:rPr lang="fr-FR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CF334A0-7817-44BF-BE74-0C1D60A40209}" type="datetime1">
              <a:rPr lang="fr-FR" smtClean="0"/>
              <a:pPr/>
              <a:t>25/11/2023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75A4-56A4-47D6-9801-1991572033F7}" type="slidenum">
              <a:rPr lang="fr-FR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06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93682C-1666-439C-B1F6-2324BA8BDEE9}" type="datetime1">
              <a:rPr lang="fr-FR" smtClean="0"/>
              <a:pPr/>
              <a:t>25/11/2023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AC62B6-9765-4D0D-A062-B6261D408591}" type="datetime1">
              <a:rPr lang="fr-FR" smtClean="0"/>
              <a:pPr/>
              <a:t>25/11/2023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560E40-E96F-4F90-B177-9CA529868AE7}" type="datetime1">
              <a:rPr lang="fr-FR" smtClean="0"/>
              <a:pPr/>
              <a:t>25/11/2023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D8A20-D5AA-4EBF-82E0-3620BEFE5662}" type="datetime1">
              <a:rPr lang="fr-FR" smtClean="0"/>
              <a:pPr/>
              <a:t>25/11/2023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 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cteur droit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DB54D6-28DC-40C0-8824-32CC37999B83}" type="datetime1">
              <a:rPr lang="fr-FR" smtClean="0"/>
              <a:pPr/>
              <a:t>25/11/2023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 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cteur droit 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 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cteur droit 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pic>
        <p:nvPicPr>
          <p:cNvPr id="10" name="Image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ce réservé d’imag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9" name="Texte d’instruction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fr-FR" sz="1200" b="1" i="1" noProof="0" dirty="0" smtClean="0">
                <a:latin typeface="Arial" pitchFamily="34" charset="0"/>
                <a:cs typeface="Arial" pitchFamily="34" charset="0"/>
              </a:rPr>
              <a:t>REMARQUE :</a:t>
            </a:r>
          </a:p>
          <a:p>
            <a:pPr rtl="0"/>
            <a:r>
              <a:rPr lang="fr-FR" sz="1200" i="1" noProof="0" dirty="0" smtClean="0">
                <a:latin typeface="Arial" pitchFamily="34" charset="0"/>
                <a:cs typeface="Arial" pitchFamily="34" charset="0"/>
              </a:rPr>
              <a:t>Pour remplacer l’image sur cette diapositive, sélectionnez-la et supprimez-la. Cliquez ensuite sur l’icône Images dans l’espace réservé pour insérer votre image.</a:t>
            </a:r>
            <a:endParaRPr lang="fr-FR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e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cteur droit 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 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11" name="Grou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cteur droit 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 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 dirty="0" smtClean="0"/>
              <a:t>​</a:t>
            </a:r>
            <a:fld id="{FF5F1CE1-2D83-4710-B005-E03A94773F54}" type="datetime1">
              <a:rPr lang="fr-FR" smtClean="0"/>
              <a:pPr/>
              <a:t>25/11/2023</a:t>
            </a:fld>
            <a:r>
              <a:rPr lang="fr-FR" dirty="0" smtClean="0"/>
              <a:t>​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CC60CA-F5F0-431E-AD16-DA84336EFE3A}" type="datetime1">
              <a:rPr lang="fr-FR" smtClean="0"/>
              <a:pPr/>
              <a:t>25/11/2023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571E30-3F8C-45A0-A97D-32FEE21AD3FE}" type="datetime1">
              <a:rPr lang="fr-FR" smtClean="0"/>
              <a:pPr/>
              <a:t>25/11/2023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3E571F-D862-4C44-826E-B0273097C3EE}" type="datetime1">
              <a:rPr lang="fr-FR" smtClean="0"/>
              <a:pPr/>
              <a:t>25/11/2023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5EA7CD-A54C-4044-94F4-AD92C5338D2B}" type="datetime1">
              <a:rPr lang="fr-FR" smtClean="0"/>
              <a:pPr/>
              <a:t>25/11/2023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14D363-38EB-4EFE-A4CB-9D469BC54DCB}" type="datetime1">
              <a:rPr lang="fr-FR" smtClean="0"/>
              <a:pPr/>
              <a:t>25/11/2023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</a:p>
          <a:p>
            <a:pPr lvl="5" rtl="0"/>
            <a:r>
              <a:rPr lang="fr-FR" noProof="0" dirty="0" smtClean="0"/>
              <a:t>Sixième niveau</a:t>
            </a:r>
          </a:p>
          <a:p>
            <a:pPr lvl="6" rtl="0"/>
            <a:r>
              <a:rPr lang="fr-FR" noProof="0" dirty="0" smtClean="0"/>
              <a:t>Septième niveau</a:t>
            </a:r>
          </a:p>
          <a:p>
            <a:pPr lvl="7" rtl="0"/>
            <a:r>
              <a:rPr lang="fr-FR" noProof="0" dirty="0" smtClean="0"/>
              <a:t>Huitième niveau</a:t>
            </a:r>
          </a:p>
          <a:p>
            <a:pPr lvl="8" rtl="0"/>
            <a:r>
              <a:rPr lang="fr-FR" noProof="0" dirty="0" smtClean="0"/>
              <a:t>Neuvième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 smtClean="0"/>
              <a:t>​</a:t>
            </a:r>
            <a:fld id="{B4D55279-C06B-4789-90C7-CDBF3CF07A5D}" type="datetime1">
              <a:rPr lang="fr-FR" smtClean="0"/>
              <a:pPr/>
              <a:t>25/11/2023</a:t>
            </a:fld>
            <a:r>
              <a:rPr lang="fr-FR" dirty="0" smtClean="0"/>
              <a:t>​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 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cteur droit 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 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One: Teacher Classroom Management Practices (BASIC NOTIONS).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’image 3" descr="Livre ouvert sur une table, rayonnages flous à l’arrière-plan" title="Exemple d’imag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Nature of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Discourse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9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Defining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Concepts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Feedback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Feedback: WHO?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Feedback: WHEN?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Mistakes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4894" y="2305112"/>
            <a:ext cx="5295900" cy="309113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N.B. The first lecture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introductory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session.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r="9269"/>
          <a:stretch>
            <a:fillRect/>
          </a:stretch>
        </p:blipFill>
        <p:spPr>
          <a:xfrm>
            <a:off x="5795493" y="1310656"/>
            <a:ext cx="6396507" cy="4208604"/>
          </a:xfrm>
        </p:spPr>
      </p:pic>
    </p:spTree>
    <p:extLst>
      <p:ext uri="{BB962C8B-B14F-4D97-AF65-F5344CB8AC3E}">
        <p14:creationId xmlns:p14="http://schemas.microsoft.com/office/powerpoint/2010/main" val="42826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Four: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Factors 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31854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Prohibition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Anxiety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Aptitude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Styles/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Five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Two: Input, Output, Teacher Talk</a:t>
            </a:r>
            <a:r>
              <a:rPr lang="en-US" dirty="0"/>
              <a:t/>
            </a:r>
            <a:br>
              <a:rPr lang="en-US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9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Good Test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etween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Types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5769" y="1600200"/>
            <a:ext cx="93613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Krashen’s</a:t>
            </a:r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Monotor</a:t>
            </a:r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 (1982)</a:t>
            </a:r>
          </a:p>
          <a:p>
            <a:endParaRPr lang="fr-F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Acquisition-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Monitor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Natural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Input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Affective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Pitfalls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Krashen’s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Monitor Model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8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Swain’s</a:t>
            </a:r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 </a:t>
            </a:r>
            <a:r>
              <a:rPr lang="fr-F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(1985</a:t>
            </a:r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3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Learners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Output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’image 4" descr="Vue rapprochée de livres sur des rayonnages avec des livres flous au premier plan et à l’arrière-plan" title="Exemple d’imag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Teacher Talk (TT) as an 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Input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- Feedback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térature académique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1_TF03431380_TF03431380.potx" id="{3EB80C2F-3DBD-42BA-8FFE-45D13301C271}" vid="{18AA12EE-0616-4C76-8CBB-BEAD487DA71A}"/>
    </a:ext>
  </a:extLst>
</a:theme>
</file>

<file path=ppt/theme/theme2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académique avec rayures et ruban (grand écran)</Template>
  <TotalTime>0</TotalTime>
  <Words>154</Words>
  <Application>Microsoft Office PowerPoint</Application>
  <PresentationFormat>Grand écran</PresentationFormat>
  <Paragraphs>42</Paragraphs>
  <Slides>35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Euphemia</vt:lpstr>
      <vt:lpstr>Plantagenet Cherokee</vt:lpstr>
      <vt:lpstr>Times New Roman</vt:lpstr>
      <vt:lpstr>Wingdings</vt:lpstr>
      <vt:lpstr>Littérature académique 16:9</vt:lpstr>
      <vt:lpstr>Part One: Teacher Classroom Management Practices (BASIC NOTIONS).</vt:lpstr>
      <vt:lpstr>N.B. The first lecture was an introductory session.</vt:lpstr>
      <vt:lpstr>  Lecture Two: Input, Output, Teacher Talk  </vt:lpstr>
      <vt:lpstr>Présentation PowerPoint</vt:lpstr>
      <vt:lpstr>Pitfalls in Krashen’s Monitor Model</vt:lpstr>
      <vt:lpstr>Swain’s Output Hypothesis (1985)</vt:lpstr>
      <vt:lpstr>The Functions of Learners’ Output</vt:lpstr>
      <vt:lpstr>Features of Teacher Talk (TT) as an Example of the Input</vt:lpstr>
      <vt:lpstr>Lecture Three: Classroom Interaction - Feedback</vt:lpstr>
      <vt:lpstr>The Nature of Classroom Discourse</vt:lpstr>
      <vt:lpstr>The Properties of Classroom Interaction</vt:lpstr>
      <vt:lpstr>The Main Theories of Classroom Interaction</vt:lpstr>
      <vt:lpstr>Types of Classroom Interaction</vt:lpstr>
      <vt:lpstr>Feedback</vt:lpstr>
      <vt:lpstr>Defining Similar Concepts</vt:lpstr>
      <vt:lpstr>Types of Feedback</vt:lpstr>
      <vt:lpstr>Feedback: WHO?</vt:lpstr>
      <vt:lpstr>Feedback: WHEN?</vt:lpstr>
      <vt:lpstr>Errors or Mistakes?</vt:lpstr>
      <vt:lpstr>Lecture Four: Individual Differences (Ids)</vt:lpstr>
      <vt:lpstr>Internal Factors </vt:lpstr>
      <vt:lpstr>External Factors</vt:lpstr>
      <vt:lpstr>Age</vt:lpstr>
      <vt:lpstr>Personality</vt:lpstr>
      <vt:lpstr>Prohibition</vt:lpstr>
      <vt:lpstr>Anxiety</vt:lpstr>
      <vt:lpstr>Aptitude</vt:lpstr>
      <vt:lpstr>Learning Styles/ Strategies</vt:lpstr>
      <vt:lpstr>Lecture Five</vt:lpstr>
      <vt:lpstr>Theories of Language Testing</vt:lpstr>
      <vt:lpstr>Characteristics of a Good Test</vt:lpstr>
      <vt:lpstr>Traditional Testing</vt:lpstr>
      <vt:lpstr>Alternative Assessment</vt:lpstr>
      <vt:lpstr>Differences Between Both Types</vt:lpstr>
      <vt:lpstr>Is it testing, evaluation or assessment?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2023-11-24T19:17:22Z</dcterms:created>
  <dcterms:modified xsi:type="dcterms:W3CDTF">2023-11-25T17:49:54Z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