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1" r:id="rId3"/>
    <p:sldId id="257" r:id="rId4"/>
    <p:sldId id="259" r:id="rId5"/>
    <p:sldId id="279" r:id="rId6"/>
    <p:sldId id="260" r:id="rId7"/>
    <p:sldId id="281" r:id="rId8"/>
    <p:sldId id="280" r:id="rId9"/>
    <p:sldId id="283"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1663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4456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1465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38914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514772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715399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9151627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38429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587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28030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47574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66610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78069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714068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3810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75850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72410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858918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gdt.oqlf.gouv.qc.ca/" TargetMode="External"/><Relationship Id="rId2" Type="http://schemas.openxmlformats.org/officeDocument/2006/relationships/hyperlink" Target="https://www.termes.banque.fr/" TargetMode="External"/><Relationship Id="rId1" Type="http://schemas.openxmlformats.org/officeDocument/2006/relationships/slideLayout" Target="../slideLayouts/slideLayout2.xml"/><Relationship Id="rId6" Type="http://schemas.openxmlformats.org/officeDocument/2006/relationships/hyperlink" Target="https://arabterm.org/" TargetMode="External"/><Relationship Id="rId5" Type="http://schemas.openxmlformats.org/officeDocument/2006/relationships/hyperlink" Target="https://iate.europa.eu/" TargetMode="External"/><Relationship Id="rId4" Type="http://schemas.openxmlformats.org/officeDocument/2006/relationships/hyperlink" Target="https://www.btb.termiumplus.gc.ca/"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050361-2195-F381-A208-A45B8B8771FD}"/>
              </a:ext>
            </a:extLst>
          </p:cNvPr>
          <p:cNvSpPr>
            <a:spLocks noGrp="1"/>
          </p:cNvSpPr>
          <p:nvPr>
            <p:ph type="ctrTitle"/>
          </p:nvPr>
        </p:nvSpPr>
        <p:spPr>
          <a:xfrm>
            <a:off x="1777464" y="2079523"/>
            <a:ext cx="8637073" cy="1264206"/>
          </a:xfrm>
        </p:spPr>
        <p:txBody>
          <a:bodyPr>
            <a:normAutofit/>
          </a:bodyPr>
          <a:lstStyle/>
          <a:p>
            <a:pPr algn="ctr"/>
            <a:r>
              <a:rPr lang="fr-FR" sz="3600" b="1" dirty="0"/>
              <a:t>La recherche terminologique en traduction</a:t>
            </a:r>
          </a:p>
        </p:txBody>
      </p:sp>
      <p:sp>
        <p:nvSpPr>
          <p:cNvPr id="3" name="Sous-titre 2">
            <a:extLst>
              <a:ext uri="{FF2B5EF4-FFF2-40B4-BE49-F238E27FC236}">
                <a16:creationId xmlns:a16="http://schemas.microsoft.com/office/drawing/2014/main" id="{AB7E3D02-1307-0A0E-3783-BB7E700C8C87}"/>
              </a:ext>
            </a:extLst>
          </p:cNvPr>
          <p:cNvSpPr>
            <a:spLocks noGrp="1"/>
          </p:cNvSpPr>
          <p:nvPr>
            <p:ph type="subTitle" idx="1"/>
          </p:nvPr>
        </p:nvSpPr>
        <p:spPr/>
        <p:txBody>
          <a:bodyPr/>
          <a:lstStyle/>
          <a:p>
            <a:r>
              <a:rPr lang="fr-FR" b="1" dirty="0"/>
              <a:t>28-10-2025</a:t>
            </a:r>
          </a:p>
        </p:txBody>
      </p:sp>
    </p:spTree>
    <p:extLst>
      <p:ext uri="{BB962C8B-B14F-4D97-AF65-F5344CB8AC3E}">
        <p14:creationId xmlns:p14="http://schemas.microsoft.com/office/powerpoint/2010/main" val="969704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377808-B22B-3EAE-5A6F-DBD5D3199015}"/>
              </a:ext>
            </a:extLst>
          </p:cNvPr>
          <p:cNvSpPr>
            <a:spLocks noGrp="1"/>
          </p:cNvSpPr>
          <p:nvPr>
            <p:ph type="title"/>
          </p:nvPr>
        </p:nvSpPr>
        <p:spPr>
          <a:xfrm>
            <a:off x="646111" y="452718"/>
            <a:ext cx="9404723" cy="800895"/>
          </a:xfrm>
        </p:spPr>
        <p:txBody>
          <a:bodyPr>
            <a:noAutofit/>
          </a:bodyPr>
          <a:lstStyle/>
          <a:p>
            <a:r>
              <a:rPr lang="fr-FR" sz="2800" b="1" dirty="0"/>
              <a:t>Conséquence méthodologique</a:t>
            </a:r>
            <a:br>
              <a:rPr lang="fr-FR" sz="2800" b="1" dirty="0"/>
            </a:br>
            <a:endParaRPr lang="fr-FR" sz="2800" b="1" dirty="0"/>
          </a:p>
        </p:txBody>
      </p:sp>
      <p:sp>
        <p:nvSpPr>
          <p:cNvPr id="3" name="Espace réservé du contenu 2">
            <a:extLst>
              <a:ext uri="{FF2B5EF4-FFF2-40B4-BE49-F238E27FC236}">
                <a16:creationId xmlns:a16="http://schemas.microsoft.com/office/drawing/2014/main" id="{5C3D1116-E334-5745-FB3F-5B6CC7ABCBA8}"/>
              </a:ext>
            </a:extLst>
          </p:cNvPr>
          <p:cNvSpPr>
            <a:spLocks noGrp="1"/>
          </p:cNvSpPr>
          <p:nvPr>
            <p:ph idx="1"/>
          </p:nvPr>
        </p:nvSpPr>
        <p:spPr>
          <a:xfrm>
            <a:off x="1622729" y="2215151"/>
            <a:ext cx="8946541" cy="1545688"/>
          </a:xfrm>
        </p:spPr>
        <p:txBody>
          <a:bodyPr/>
          <a:lstStyle/>
          <a:p>
            <a:pPr algn="just">
              <a:buFont typeface="Arial" panose="020B0604020202020204" pitchFamily="34" charset="0"/>
              <a:buChar char="•"/>
            </a:pPr>
            <a:r>
              <a:rPr lang="fr-FR" sz="2400" dirty="0"/>
              <a:t>La démarche de recherche pour un terme diffère totalement de celle adoptée pour les mots courants.</a:t>
            </a:r>
          </a:p>
          <a:p>
            <a:pPr marL="0" indent="0">
              <a:buNone/>
            </a:pPr>
            <a:endParaRPr lang="fr-FR" dirty="0"/>
          </a:p>
        </p:txBody>
      </p:sp>
    </p:spTree>
    <p:extLst>
      <p:ext uri="{BB962C8B-B14F-4D97-AF65-F5344CB8AC3E}">
        <p14:creationId xmlns:p14="http://schemas.microsoft.com/office/powerpoint/2010/main" val="1219629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C0A277-EF94-5E95-7D21-AE3C0CFE299E}"/>
              </a:ext>
            </a:extLst>
          </p:cNvPr>
          <p:cNvSpPr>
            <a:spLocks noGrp="1"/>
          </p:cNvSpPr>
          <p:nvPr>
            <p:ph type="title"/>
          </p:nvPr>
        </p:nvSpPr>
        <p:spPr>
          <a:xfrm>
            <a:off x="1393639" y="2458499"/>
            <a:ext cx="9404723" cy="1400530"/>
          </a:xfrm>
        </p:spPr>
        <p:txBody>
          <a:bodyPr>
            <a:noAutofit/>
          </a:bodyPr>
          <a:lstStyle/>
          <a:p>
            <a:pPr algn="ctr"/>
            <a:r>
              <a:rPr lang="fr-FR" sz="3200" b="1" dirty="0"/>
              <a:t>III. Démarche méthodologique de la recherche terminologique</a:t>
            </a:r>
            <a:br>
              <a:rPr lang="fr-FR" sz="3200" b="1" dirty="0"/>
            </a:br>
            <a:endParaRPr lang="fr-FR" sz="3200" b="1" dirty="0"/>
          </a:p>
        </p:txBody>
      </p:sp>
    </p:spTree>
    <p:extLst>
      <p:ext uri="{BB962C8B-B14F-4D97-AF65-F5344CB8AC3E}">
        <p14:creationId xmlns:p14="http://schemas.microsoft.com/office/powerpoint/2010/main" val="355830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D1A60E-8A4B-8F23-7F01-EE5F0FF8EC66}"/>
              </a:ext>
            </a:extLst>
          </p:cNvPr>
          <p:cNvSpPr>
            <a:spLocks noGrp="1"/>
          </p:cNvSpPr>
          <p:nvPr>
            <p:ph type="title"/>
          </p:nvPr>
        </p:nvSpPr>
        <p:spPr>
          <a:xfrm>
            <a:off x="646111" y="452718"/>
            <a:ext cx="9404723" cy="904134"/>
          </a:xfrm>
        </p:spPr>
        <p:txBody>
          <a:bodyPr>
            <a:noAutofit/>
          </a:bodyPr>
          <a:lstStyle/>
          <a:p>
            <a:r>
              <a:rPr lang="fr-FR" sz="2800" b="1" dirty="0"/>
              <a:t>1. Analyse du texte source</a:t>
            </a:r>
            <a:br>
              <a:rPr lang="fr-FR" sz="2800" b="1" dirty="0"/>
            </a:br>
            <a:endParaRPr lang="fr-FR" sz="2800" b="1" dirty="0"/>
          </a:p>
        </p:txBody>
      </p:sp>
      <p:sp>
        <p:nvSpPr>
          <p:cNvPr id="3" name="Espace réservé du contenu 2">
            <a:extLst>
              <a:ext uri="{FF2B5EF4-FFF2-40B4-BE49-F238E27FC236}">
                <a16:creationId xmlns:a16="http://schemas.microsoft.com/office/drawing/2014/main" id="{4F93AEAD-3976-B456-3308-C70D8636A449}"/>
              </a:ext>
            </a:extLst>
          </p:cNvPr>
          <p:cNvSpPr>
            <a:spLocks noGrp="1"/>
          </p:cNvSpPr>
          <p:nvPr>
            <p:ph idx="1"/>
          </p:nvPr>
        </p:nvSpPr>
        <p:spPr>
          <a:xfrm>
            <a:off x="1622729" y="2200403"/>
            <a:ext cx="8946541" cy="1693172"/>
          </a:xfrm>
        </p:spPr>
        <p:txBody>
          <a:bodyPr/>
          <a:lstStyle/>
          <a:p>
            <a:pPr lvl="0" algn="just">
              <a:buFont typeface="Arial" panose="020B0604020202020204" pitchFamily="34" charset="0"/>
              <a:buChar char="•"/>
            </a:pPr>
            <a:r>
              <a:rPr lang="fr-FR" sz="2400" dirty="0"/>
              <a:t>Identifier les termes spécialisés grâce à la lecture analytique ou interprétative</a:t>
            </a:r>
          </a:p>
          <a:p>
            <a:pPr lvl="0" algn="just">
              <a:buFont typeface="Arial" panose="020B0604020202020204" pitchFamily="34" charset="0"/>
              <a:buChar char="•"/>
            </a:pPr>
            <a:r>
              <a:rPr lang="fr-FR" sz="2400" dirty="0"/>
              <a:t>Noter les passages à risque</a:t>
            </a:r>
          </a:p>
          <a:p>
            <a:endParaRPr lang="fr-FR" dirty="0"/>
          </a:p>
        </p:txBody>
      </p:sp>
    </p:spTree>
    <p:extLst>
      <p:ext uri="{BB962C8B-B14F-4D97-AF65-F5344CB8AC3E}">
        <p14:creationId xmlns:p14="http://schemas.microsoft.com/office/powerpoint/2010/main" val="4001174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AF3F5-AF74-9A90-CA60-B7F6347A6DF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AD553E8-205C-95C2-6C0F-5028781E42F4}"/>
              </a:ext>
            </a:extLst>
          </p:cNvPr>
          <p:cNvSpPr>
            <a:spLocks noGrp="1"/>
          </p:cNvSpPr>
          <p:nvPr>
            <p:ph type="title"/>
          </p:nvPr>
        </p:nvSpPr>
        <p:spPr>
          <a:xfrm>
            <a:off x="646111" y="452718"/>
            <a:ext cx="9404723" cy="933630"/>
          </a:xfrm>
        </p:spPr>
        <p:txBody>
          <a:bodyPr>
            <a:normAutofit/>
          </a:bodyPr>
          <a:lstStyle/>
          <a:p>
            <a:r>
              <a:rPr lang="fr-FR" sz="2800" b="1" dirty="0"/>
              <a:t>2. Consultation de ressources spécialisées</a:t>
            </a:r>
          </a:p>
        </p:txBody>
      </p:sp>
      <p:sp>
        <p:nvSpPr>
          <p:cNvPr id="3" name="Espace réservé du contenu 2">
            <a:extLst>
              <a:ext uri="{FF2B5EF4-FFF2-40B4-BE49-F238E27FC236}">
                <a16:creationId xmlns:a16="http://schemas.microsoft.com/office/drawing/2014/main" id="{87EE12C2-B15D-6B82-0F68-A0C94767881E}"/>
              </a:ext>
            </a:extLst>
          </p:cNvPr>
          <p:cNvSpPr>
            <a:spLocks noGrp="1"/>
          </p:cNvSpPr>
          <p:nvPr>
            <p:ph idx="1"/>
          </p:nvPr>
        </p:nvSpPr>
        <p:spPr>
          <a:xfrm>
            <a:off x="1622730" y="2052918"/>
            <a:ext cx="8946541" cy="2091379"/>
          </a:xfrm>
        </p:spPr>
        <p:txBody>
          <a:bodyPr/>
          <a:lstStyle/>
          <a:p>
            <a:pPr marL="0" indent="0">
              <a:buNone/>
            </a:pPr>
            <a:r>
              <a:rPr lang="fr-FR" sz="2400" b="1" dirty="0"/>
              <a:t>A. Dictionnaires bilingues</a:t>
            </a:r>
            <a:endParaRPr lang="fr-FR" sz="2400" dirty="0"/>
          </a:p>
          <a:p>
            <a:pPr lvl="0">
              <a:buFont typeface="Arial" panose="020B0604020202020204" pitchFamily="34" charset="0"/>
              <a:buChar char="•"/>
            </a:pPr>
            <a:r>
              <a:rPr lang="fr-FR" sz="2400" dirty="0"/>
              <a:t>Point de départ</a:t>
            </a:r>
          </a:p>
          <a:p>
            <a:pPr lvl="0">
              <a:buFont typeface="Arial" panose="020B0604020202020204" pitchFamily="34" charset="0"/>
              <a:buChar char="•"/>
            </a:pPr>
            <a:r>
              <a:rPr lang="fr-FR" sz="2400" b="1" dirty="0"/>
              <a:t>Prudence</a:t>
            </a:r>
            <a:r>
              <a:rPr lang="fr-FR" sz="2400" dirty="0"/>
              <a:t> : couverture variable et possibles imprécisions</a:t>
            </a:r>
          </a:p>
          <a:p>
            <a:endParaRPr lang="fr-FR" dirty="0"/>
          </a:p>
        </p:txBody>
      </p:sp>
    </p:spTree>
    <p:extLst>
      <p:ext uri="{BB962C8B-B14F-4D97-AF65-F5344CB8AC3E}">
        <p14:creationId xmlns:p14="http://schemas.microsoft.com/office/powerpoint/2010/main" val="1686972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98153-4008-A5B7-54A7-9C3FC5D1925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6E5976-CB48-78FD-C288-DEEEC3A75493}"/>
              </a:ext>
            </a:extLst>
          </p:cNvPr>
          <p:cNvSpPr>
            <a:spLocks noGrp="1"/>
          </p:cNvSpPr>
          <p:nvPr>
            <p:ph type="title"/>
          </p:nvPr>
        </p:nvSpPr>
        <p:spPr>
          <a:xfrm>
            <a:off x="646111" y="452718"/>
            <a:ext cx="9404723" cy="712405"/>
          </a:xfrm>
        </p:spPr>
        <p:txBody>
          <a:bodyPr>
            <a:normAutofit/>
          </a:bodyPr>
          <a:lstStyle/>
          <a:p>
            <a:r>
              <a:rPr lang="fr-FR" sz="2800" b="1" dirty="0"/>
              <a:t>2. Consultation de ressources spécialisées</a:t>
            </a:r>
          </a:p>
        </p:txBody>
      </p:sp>
      <p:sp>
        <p:nvSpPr>
          <p:cNvPr id="3" name="Espace réservé du contenu 2">
            <a:extLst>
              <a:ext uri="{FF2B5EF4-FFF2-40B4-BE49-F238E27FC236}">
                <a16:creationId xmlns:a16="http://schemas.microsoft.com/office/drawing/2014/main" id="{5FE76F50-4A7A-1194-D37A-10E0F5DD912A}"/>
              </a:ext>
            </a:extLst>
          </p:cNvPr>
          <p:cNvSpPr>
            <a:spLocks noGrp="1"/>
          </p:cNvSpPr>
          <p:nvPr>
            <p:ph idx="1"/>
          </p:nvPr>
        </p:nvSpPr>
        <p:spPr>
          <a:xfrm>
            <a:off x="1622730" y="1743202"/>
            <a:ext cx="8946541" cy="4195481"/>
          </a:xfrm>
        </p:spPr>
        <p:txBody>
          <a:bodyPr/>
          <a:lstStyle/>
          <a:p>
            <a:pPr marL="0" indent="0">
              <a:buNone/>
            </a:pPr>
            <a:r>
              <a:rPr lang="fr-FR" sz="2400" b="1" dirty="0"/>
              <a:t>B. Banques terminologiques officielles</a:t>
            </a:r>
            <a:endParaRPr lang="fr-FR" sz="2400" dirty="0"/>
          </a:p>
          <a:p>
            <a:pPr lvl="0">
              <a:buFont typeface="Arial" panose="020B0604020202020204" pitchFamily="34" charset="0"/>
              <a:buChar char="•"/>
            </a:pPr>
            <a:r>
              <a:rPr lang="fr-FR" sz="2400" b="1" dirty="0" err="1"/>
              <a:t>FranceTerme</a:t>
            </a:r>
            <a:r>
              <a:rPr lang="fr-FR" sz="2400" b="1" dirty="0"/>
              <a:t> (FR)</a:t>
            </a:r>
            <a:r>
              <a:rPr lang="fr-FR" sz="2400" dirty="0"/>
              <a:t> : </a:t>
            </a:r>
            <a:r>
              <a:rPr lang="fr-FR" sz="2400" u="sng" dirty="0">
                <a:hlinkClick r:id="rId2"/>
              </a:rPr>
              <a:t>https://www.termes.banque.fr/</a:t>
            </a:r>
            <a:endParaRPr lang="fr-FR" sz="2400" dirty="0"/>
          </a:p>
          <a:p>
            <a:pPr lvl="0">
              <a:buFont typeface="Arial" panose="020B0604020202020204" pitchFamily="34" charset="0"/>
              <a:buChar char="•"/>
            </a:pPr>
            <a:r>
              <a:rPr lang="fr-FR" sz="2400" b="1" dirty="0"/>
              <a:t>Grand Dictionnaire Terminologique - GDT (Québec)</a:t>
            </a:r>
            <a:r>
              <a:rPr lang="fr-FR" sz="2400" dirty="0"/>
              <a:t> : </a:t>
            </a:r>
            <a:r>
              <a:rPr lang="fr-FR" sz="2400" u="sng" dirty="0">
                <a:hlinkClick r:id="rId3"/>
              </a:rPr>
              <a:t>http://gdt.oqlf.gouv.qc.ca</a:t>
            </a:r>
            <a:endParaRPr lang="fr-FR" sz="2400" dirty="0"/>
          </a:p>
          <a:p>
            <a:pPr lvl="0">
              <a:buFont typeface="Arial" panose="020B0604020202020204" pitchFamily="34" charset="0"/>
              <a:buChar char="•"/>
            </a:pPr>
            <a:r>
              <a:rPr lang="fr-FR" sz="2400" b="1" dirty="0" err="1"/>
              <a:t>Termium</a:t>
            </a:r>
            <a:r>
              <a:rPr lang="fr-FR" sz="2400" b="1" dirty="0"/>
              <a:t> Plus (Canada)</a:t>
            </a:r>
            <a:r>
              <a:rPr lang="fr-FR" sz="2400" dirty="0"/>
              <a:t> : </a:t>
            </a:r>
            <a:r>
              <a:rPr lang="fr-FR" sz="2400" u="sng" dirty="0">
                <a:hlinkClick r:id="rId4"/>
              </a:rPr>
              <a:t>https://www.btb.termiumplus.gc.ca/</a:t>
            </a:r>
            <a:endParaRPr lang="fr-FR" sz="2400" dirty="0"/>
          </a:p>
          <a:p>
            <a:pPr lvl="0">
              <a:buFont typeface="Arial" panose="020B0604020202020204" pitchFamily="34" charset="0"/>
              <a:buChar char="•"/>
            </a:pPr>
            <a:r>
              <a:rPr lang="fr-FR" sz="2400" b="1" dirty="0"/>
              <a:t>IATE (Union Européenne)</a:t>
            </a:r>
            <a:r>
              <a:rPr lang="fr-FR" sz="2400" dirty="0"/>
              <a:t> : </a:t>
            </a:r>
            <a:r>
              <a:rPr lang="fr-FR" sz="2400" u="sng" dirty="0">
                <a:hlinkClick r:id="rId5"/>
              </a:rPr>
              <a:t>https://iate.europa.eu/</a:t>
            </a:r>
            <a:endParaRPr lang="fr-FR" sz="2400" dirty="0"/>
          </a:p>
          <a:p>
            <a:pPr lvl="0">
              <a:buFont typeface="Arial" panose="020B0604020202020204" pitchFamily="34" charset="0"/>
              <a:buChar char="•"/>
            </a:pPr>
            <a:r>
              <a:rPr lang="en-US" sz="2400" b="1" dirty="0"/>
              <a:t>ARABTERM (Arabe)</a:t>
            </a:r>
            <a:r>
              <a:rPr lang="en-US" sz="2400" dirty="0"/>
              <a:t> : </a:t>
            </a:r>
            <a:r>
              <a:rPr lang="en-US" sz="2400" u="sng" dirty="0">
                <a:hlinkClick r:id="rId6"/>
              </a:rPr>
              <a:t>https://arabterm.org/</a:t>
            </a:r>
            <a:endParaRPr lang="fr-FR" sz="2400" dirty="0"/>
          </a:p>
          <a:p>
            <a:endParaRPr lang="fr-FR" dirty="0"/>
          </a:p>
        </p:txBody>
      </p:sp>
    </p:spTree>
    <p:extLst>
      <p:ext uri="{BB962C8B-B14F-4D97-AF65-F5344CB8AC3E}">
        <p14:creationId xmlns:p14="http://schemas.microsoft.com/office/powerpoint/2010/main" val="2889825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C1089-8CA9-281F-CFAD-DE047E7B30E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4639C3E-9DAB-21B3-96BA-2639FBEF2E93}"/>
              </a:ext>
            </a:extLst>
          </p:cNvPr>
          <p:cNvSpPr>
            <a:spLocks noGrp="1"/>
          </p:cNvSpPr>
          <p:nvPr>
            <p:ph type="title"/>
          </p:nvPr>
        </p:nvSpPr>
        <p:spPr>
          <a:xfrm>
            <a:off x="646111" y="452718"/>
            <a:ext cx="9404723" cy="800895"/>
          </a:xfrm>
        </p:spPr>
        <p:txBody>
          <a:bodyPr>
            <a:normAutofit/>
          </a:bodyPr>
          <a:lstStyle/>
          <a:p>
            <a:r>
              <a:rPr lang="fr-FR" sz="2800" b="1" dirty="0"/>
              <a:t>2. Consultation de ressources spécialisées</a:t>
            </a:r>
          </a:p>
        </p:txBody>
      </p:sp>
      <p:sp>
        <p:nvSpPr>
          <p:cNvPr id="3" name="Espace réservé du contenu 2">
            <a:extLst>
              <a:ext uri="{FF2B5EF4-FFF2-40B4-BE49-F238E27FC236}">
                <a16:creationId xmlns:a16="http://schemas.microsoft.com/office/drawing/2014/main" id="{79FC332A-021D-7C5D-2C6A-2AEF03633F72}"/>
              </a:ext>
            </a:extLst>
          </p:cNvPr>
          <p:cNvSpPr>
            <a:spLocks noGrp="1"/>
          </p:cNvSpPr>
          <p:nvPr>
            <p:ph idx="1"/>
          </p:nvPr>
        </p:nvSpPr>
        <p:spPr>
          <a:xfrm>
            <a:off x="1622729" y="2110465"/>
            <a:ext cx="8946541" cy="2637069"/>
          </a:xfrm>
        </p:spPr>
        <p:txBody>
          <a:bodyPr/>
          <a:lstStyle/>
          <a:p>
            <a:pPr marL="0" indent="0">
              <a:buNone/>
            </a:pPr>
            <a:r>
              <a:rPr lang="fr-FR" sz="2400" dirty="0"/>
              <a:t>Ces sources proposent :</a:t>
            </a:r>
          </a:p>
          <a:p>
            <a:pPr lvl="0">
              <a:buFont typeface="Arial" panose="020B0604020202020204" pitchFamily="34" charset="0"/>
              <a:buChar char="•"/>
            </a:pPr>
            <a:r>
              <a:rPr lang="fr-FR" sz="2400" dirty="0"/>
              <a:t>Définitions validées</a:t>
            </a:r>
          </a:p>
          <a:p>
            <a:pPr lvl="0">
              <a:buFont typeface="Arial" panose="020B0604020202020204" pitchFamily="34" charset="0"/>
              <a:buChar char="•"/>
            </a:pPr>
            <a:r>
              <a:rPr lang="fr-FR" sz="2400" dirty="0"/>
              <a:t>Contextes d'emploi</a:t>
            </a:r>
          </a:p>
          <a:p>
            <a:pPr lvl="0">
              <a:buFont typeface="Arial" panose="020B0604020202020204" pitchFamily="34" charset="0"/>
              <a:buChar char="•"/>
            </a:pPr>
            <a:r>
              <a:rPr lang="fr-FR" sz="2400" dirty="0"/>
              <a:t>Validation par des experts</a:t>
            </a:r>
          </a:p>
          <a:p>
            <a:endParaRPr lang="fr-FR" dirty="0"/>
          </a:p>
        </p:txBody>
      </p:sp>
    </p:spTree>
    <p:extLst>
      <p:ext uri="{BB962C8B-B14F-4D97-AF65-F5344CB8AC3E}">
        <p14:creationId xmlns:p14="http://schemas.microsoft.com/office/powerpoint/2010/main" val="2746982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6DFCD-0E3D-F7CD-B55F-5A886EA8E3F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D55825F-509D-C327-81EE-DCBC8F713438}"/>
              </a:ext>
            </a:extLst>
          </p:cNvPr>
          <p:cNvSpPr>
            <a:spLocks noGrp="1"/>
          </p:cNvSpPr>
          <p:nvPr>
            <p:ph type="title"/>
          </p:nvPr>
        </p:nvSpPr>
        <p:spPr>
          <a:xfrm>
            <a:off x="646111" y="452718"/>
            <a:ext cx="9404723" cy="815643"/>
          </a:xfrm>
        </p:spPr>
        <p:txBody>
          <a:bodyPr>
            <a:normAutofit/>
          </a:bodyPr>
          <a:lstStyle/>
          <a:p>
            <a:r>
              <a:rPr lang="fr-FR" sz="2800" b="1" dirty="0"/>
              <a:t>2. Consultation de ressources spécialisées</a:t>
            </a:r>
          </a:p>
        </p:txBody>
      </p:sp>
      <p:sp>
        <p:nvSpPr>
          <p:cNvPr id="3" name="Espace réservé du contenu 2">
            <a:extLst>
              <a:ext uri="{FF2B5EF4-FFF2-40B4-BE49-F238E27FC236}">
                <a16:creationId xmlns:a16="http://schemas.microsoft.com/office/drawing/2014/main" id="{72967354-DAE6-2950-8C94-147D274F29EF}"/>
              </a:ext>
            </a:extLst>
          </p:cNvPr>
          <p:cNvSpPr>
            <a:spLocks noGrp="1"/>
          </p:cNvSpPr>
          <p:nvPr>
            <p:ph idx="1"/>
          </p:nvPr>
        </p:nvSpPr>
        <p:spPr>
          <a:xfrm>
            <a:off x="1622730" y="1875937"/>
            <a:ext cx="8946541" cy="4195481"/>
          </a:xfrm>
        </p:spPr>
        <p:txBody>
          <a:bodyPr/>
          <a:lstStyle/>
          <a:p>
            <a:pPr marL="0" indent="0">
              <a:buNone/>
            </a:pPr>
            <a:r>
              <a:rPr lang="fr-FR" sz="2400" b="1" dirty="0"/>
              <a:t>C. Corpus parallèles/contextuels</a:t>
            </a:r>
            <a:endParaRPr lang="fr-FR" sz="2400" dirty="0"/>
          </a:p>
          <a:p>
            <a:pPr>
              <a:buFont typeface="Arial" panose="020B0604020202020204" pitchFamily="34" charset="0"/>
              <a:buChar char="•"/>
            </a:pPr>
            <a:r>
              <a:rPr lang="fr-FR" sz="2400" dirty="0"/>
              <a:t>Outils : </a:t>
            </a:r>
            <a:r>
              <a:rPr lang="fr-FR" sz="2400" b="1" dirty="0" err="1"/>
              <a:t>Linguee</a:t>
            </a:r>
            <a:r>
              <a:rPr lang="fr-FR" sz="2400" b="1" dirty="0"/>
              <a:t>, </a:t>
            </a:r>
            <a:r>
              <a:rPr lang="fr-FR" sz="2400" b="1" dirty="0" err="1"/>
              <a:t>Glosbe</a:t>
            </a:r>
            <a:r>
              <a:rPr lang="fr-FR" sz="2400" b="1" dirty="0"/>
              <a:t>, </a:t>
            </a:r>
            <a:r>
              <a:rPr lang="fr-FR" sz="2400" b="1" dirty="0" err="1"/>
              <a:t>Reverso</a:t>
            </a:r>
            <a:r>
              <a:rPr lang="fr-FR" sz="2400" b="1" dirty="0"/>
              <a:t> </a:t>
            </a:r>
            <a:r>
              <a:rPr lang="fr-FR" sz="2400" b="1" dirty="0" err="1"/>
              <a:t>Context</a:t>
            </a:r>
            <a:endParaRPr lang="fr-FR" sz="2400" dirty="0"/>
          </a:p>
          <a:p>
            <a:pPr>
              <a:buFont typeface="Arial" panose="020B0604020202020204" pitchFamily="34" charset="0"/>
              <a:buChar char="•"/>
            </a:pPr>
            <a:r>
              <a:rPr lang="fr-FR" sz="2400" dirty="0"/>
              <a:t>Permettent de repérer :</a:t>
            </a:r>
          </a:p>
          <a:p>
            <a:pPr lvl="0">
              <a:buFont typeface="Wingdings" panose="05000000000000000000" pitchFamily="2" charset="2"/>
              <a:buChar char="ü"/>
            </a:pPr>
            <a:r>
              <a:rPr lang="fr-FR" sz="2400" dirty="0"/>
              <a:t>L'usage réel du terme</a:t>
            </a:r>
          </a:p>
          <a:p>
            <a:pPr lvl="0">
              <a:buFont typeface="Wingdings" panose="05000000000000000000" pitchFamily="2" charset="2"/>
              <a:buChar char="ü"/>
            </a:pPr>
            <a:r>
              <a:rPr lang="fr-FR" sz="2400" dirty="0"/>
              <a:t>Les collocations</a:t>
            </a:r>
          </a:p>
          <a:p>
            <a:pPr lvl="0">
              <a:buFont typeface="Wingdings" panose="05000000000000000000" pitchFamily="2" charset="2"/>
              <a:buChar char="ü"/>
            </a:pPr>
            <a:r>
              <a:rPr lang="fr-FR" sz="2400" dirty="0"/>
              <a:t>Les contextes authentiques</a:t>
            </a:r>
          </a:p>
          <a:p>
            <a:pPr>
              <a:buFont typeface="Arial" panose="020B0604020202020204" pitchFamily="34" charset="0"/>
              <a:buChar char="•"/>
            </a:pPr>
            <a:r>
              <a:rPr lang="fr-FR" sz="2400" b="1" dirty="0"/>
              <a:t>Exemple</a:t>
            </a:r>
            <a:r>
              <a:rPr lang="fr-FR" sz="2400" dirty="0"/>
              <a:t> : "smart </a:t>
            </a:r>
            <a:r>
              <a:rPr lang="fr-FR" sz="2400" dirty="0" err="1"/>
              <a:t>contract</a:t>
            </a:r>
            <a:r>
              <a:rPr lang="fr-FR" sz="2400" dirty="0"/>
              <a:t>" / "contrat intelligent" / "</a:t>
            </a:r>
            <a:r>
              <a:rPr lang="ar-SA" sz="2400" dirty="0"/>
              <a:t>عقد ذكي</a:t>
            </a:r>
            <a:r>
              <a:rPr lang="fr-FR" sz="2400" dirty="0"/>
              <a:t>" (dans des textes blockchain)</a:t>
            </a:r>
          </a:p>
          <a:p>
            <a:endParaRPr lang="fr-FR" dirty="0"/>
          </a:p>
        </p:txBody>
      </p:sp>
    </p:spTree>
    <p:extLst>
      <p:ext uri="{BB962C8B-B14F-4D97-AF65-F5344CB8AC3E}">
        <p14:creationId xmlns:p14="http://schemas.microsoft.com/office/powerpoint/2010/main" val="1877260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A47E8B-D147-A0DC-B3B6-11C52614755C}"/>
              </a:ext>
            </a:extLst>
          </p:cNvPr>
          <p:cNvSpPr>
            <a:spLocks noGrp="1"/>
          </p:cNvSpPr>
          <p:nvPr>
            <p:ph type="title"/>
          </p:nvPr>
        </p:nvSpPr>
        <p:spPr>
          <a:xfrm>
            <a:off x="646111" y="452718"/>
            <a:ext cx="9404723" cy="874637"/>
          </a:xfrm>
        </p:spPr>
        <p:txBody>
          <a:bodyPr>
            <a:noAutofit/>
          </a:bodyPr>
          <a:lstStyle/>
          <a:p>
            <a:r>
              <a:rPr lang="fr-FR" sz="2800" b="1" dirty="0"/>
              <a:t>3. Tri et validation des sources</a:t>
            </a:r>
            <a:br>
              <a:rPr lang="fr-FR" sz="2800" b="1" dirty="0"/>
            </a:br>
            <a:endParaRPr lang="fr-FR" sz="2800" b="1" dirty="0"/>
          </a:p>
        </p:txBody>
      </p:sp>
      <p:sp>
        <p:nvSpPr>
          <p:cNvPr id="3" name="Espace réservé du contenu 2">
            <a:extLst>
              <a:ext uri="{FF2B5EF4-FFF2-40B4-BE49-F238E27FC236}">
                <a16:creationId xmlns:a16="http://schemas.microsoft.com/office/drawing/2014/main" id="{5E7EEDB2-1AB3-7AAA-C2B3-8B089CA228A4}"/>
              </a:ext>
            </a:extLst>
          </p:cNvPr>
          <p:cNvSpPr>
            <a:spLocks noGrp="1"/>
          </p:cNvSpPr>
          <p:nvPr>
            <p:ph idx="1"/>
          </p:nvPr>
        </p:nvSpPr>
        <p:spPr>
          <a:xfrm>
            <a:off x="1622729" y="2200403"/>
            <a:ext cx="8946541" cy="1840656"/>
          </a:xfrm>
        </p:spPr>
        <p:txBody>
          <a:bodyPr/>
          <a:lstStyle/>
          <a:p>
            <a:pPr lvl="0" algn="just">
              <a:buFont typeface="Arial" panose="020B0604020202020204" pitchFamily="34" charset="0"/>
              <a:buChar char="•"/>
            </a:pPr>
            <a:r>
              <a:rPr lang="fr-FR" sz="2400" b="1" dirty="0"/>
              <a:t>Toujours recouper plusieurs sources</a:t>
            </a:r>
            <a:r>
              <a:rPr lang="fr-FR" sz="2400" dirty="0"/>
              <a:t> (principe de triangulation)</a:t>
            </a:r>
          </a:p>
          <a:p>
            <a:pPr lvl="0" algn="just">
              <a:buFont typeface="Arial" panose="020B0604020202020204" pitchFamily="34" charset="0"/>
              <a:buChar char="•"/>
            </a:pPr>
            <a:r>
              <a:rPr lang="fr-FR" sz="2400" dirty="0"/>
              <a:t>Hiérarchiser selon la qualité et la fiabilité</a:t>
            </a:r>
          </a:p>
          <a:p>
            <a:pPr marL="0" indent="0">
              <a:buNone/>
            </a:pPr>
            <a:endParaRPr lang="fr-FR" dirty="0"/>
          </a:p>
        </p:txBody>
      </p:sp>
    </p:spTree>
    <p:extLst>
      <p:ext uri="{BB962C8B-B14F-4D97-AF65-F5344CB8AC3E}">
        <p14:creationId xmlns:p14="http://schemas.microsoft.com/office/powerpoint/2010/main" val="134897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DC079A-6538-80FC-FEEF-2D428740F7F0}"/>
              </a:ext>
            </a:extLst>
          </p:cNvPr>
          <p:cNvSpPr>
            <a:spLocks noGrp="1"/>
          </p:cNvSpPr>
          <p:nvPr>
            <p:ph type="title"/>
          </p:nvPr>
        </p:nvSpPr>
        <p:spPr>
          <a:xfrm>
            <a:off x="646111" y="452718"/>
            <a:ext cx="9404723" cy="727153"/>
          </a:xfrm>
        </p:spPr>
        <p:txBody>
          <a:bodyPr>
            <a:normAutofit/>
          </a:bodyPr>
          <a:lstStyle/>
          <a:p>
            <a:r>
              <a:rPr lang="fr-FR" sz="2800" b="1" dirty="0"/>
              <a:t>IV. Hiérarchie de fiabilité des sources </a:t>
            </a:r>
            <a:endParaRPr lang="fr-FR" sz="2800" dirty="0"/>
          </a:p>
        </p:txBody>
      </p:sp>
      <p:graphicFrame>
        <p:nvGraphicFramePr>
          <p:cNvPr id="4" name="Espace réservé du contenu 3">
            <a:extLst>
              <a:ext uri="{FF2B5EF4-FFF2-40B4-BE49-F238E27FC236}">
                <a16:creationId xmlns:a16="http://schemas.microsoft.com/office/drawing/2014/main" id="{366352D0-2BA6-5147-721C-7FF2226B54FD}"/>
              </a:ext>
            </a:extLst>
          </p:cNvPr>
          <p:cNvGraphicFramePr>
            <a:graphicFrameLocks noGrp="1"/>
          </p:cNvGraphicFramePr>
          <p:nvPr>
            <p:ph idx="1"/>
            <p:extLst>
              <p:ext uri="{D42A27DB-BD31-4B8C-83A1-F6EECF244321}">
                <p14:modId xmlns:p14="http://schemas.microsoft.com/office/powerpoint/2010/main" val="4098682163"/>
              </p:ext>
            </p:extLst>
          </p:nvPr>
        </p:nvGraphicFramePr>
        <p:xfrm>
          <a:off x="891381" y="1445342"/>
          <a:ext cx="10409238" cy="4630398"/>
        </p:xfrm>
        <a:graphic>
          <a:graphicData uri="http://schemas.openxmlformats.org/drawingml/2006/table">
            <a:tbl>
              <a:tblPr firstRow="1" firstCol="1" bandRow="1">
                <a:tableStyleId>{5C22544A-7EE6-4342-B048-85BDC9FD1C3A}</a:tableStyleId>
              </a:tblPr>
              <a:tblGrid>
                <a:gridCol w="3469746">
                  <a:extLst>
                    <a:ext uri="{9D8B030D-6E8A-4147-A177-3AD203B41FA5}">
                      <a16:colId xmlns:a16="http://schemas.microsoft.com/office/drawing/2014/main" val="1229794373"/>
                    </a:ext>
                  </a:extLst>
                </a:gridCol>
                <a:gridCol w="3469746">
                  <a:extLst>
                    <a:ext uri="{9D8B030D-6E8A-4147-A177-3AD203B41FA5}">
                      <a16:colId xmlns:a16="http://schemas.microsoft.com/office/drawing/2014/main" val="1753569980"/>
                    </a:ext>
                  </a:extLst>
                </a:gridCol>
                <a:gridCol w="3469746">
                  <a:extLst>
                    <a:ext uri="{9D8B030D-6E8A-4147-A177-3AD203B41FA5}">
                      <a16:colId xmlns:a16="http://schemas.microsoft.com/office/drawing/2014/main" val="694743650"/>
                    </a:ext>
                  </a:extLst>
                </a:gridCol>
              </a:tblGrid>
              <a:tr h="539971">
                <a:tc>
                  <a:txBody>
                    <a:bodyPr/>
                    <a:lstStyle/>
                    <a:p>
                      <a:pPr>
                        <a:lnSpc>
                          <a:spcPct val="115000"/>
                        </a:lnSpc>
                        <a:spcAft>
                          <a:spcPts val="800"/>
                        </a:spcAft>
                        <a:buNone/>
                      </a:pPr>
                      <a:r>
                        <a:rPr lang="fr-FR" sz="1800" kern="100" dirty="0">
                          <a:effectLst/>
                        </a:rPr>
                        <a:t>Niveau de fiabilité</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Exemples de sources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Fiabilité</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689299483"/>
                  </a:ext>
                </a:extLst>
              </a:tr>
              <a:tr h="1115496">
                <a:tc>
                  <a:txBody>
                    <a:bodyPr/>
                    <a:lstStyle/>
                    <a:p>
                      <a:pPr>
                        <a:lnSpc>
                          <a:spcPct val="115000"/>
                        </a:lnSpc>
                        <a:spcAft>
                          <a:spcPts val="800"/>
                        </a:spcAft>
                        <a:buNone/>
                      </a:pPr>
                      <a:r>
                        <a:rPr lang="fr-FR" sz="1800" kern="100" dirty="0">
                          <a:effectLst/>
                        </a:rPr>
                        <a:t>1. Autorités officielles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Banques terminologiques, normes, lois, publications scientifiques certifiées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062589319"/>
                  </a:ext>
                </a:extLst>
              </a:tr>
              <a:tr h="1115496">
                <a:tc>
                  <a:txBody>
                    <a:bodyPr/>
                    <a:lstStyle/>
                    <a:p>
                      <a:pPr>
                        <a:lnSpc>
                          <a:spcPct val="115000"/>
                        </a:lnSpc>
                        <a:spcAft>
                          <a:spcPts val="800"/>
                        </a:spcAft>
                        <a:buNone/>
                      </a:pPr>
                      <a:r>
                        <a:rPr lang="fr-FR" sz="1800" kern="100" dirty="0">
                          <a:effectLst/>
                        </a:rPr>
                        <a:t>2. Ouvrages spécialisés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Dictionnaires spécialisés, glossaires d'entreprise, guides professionnels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247266931"/>
                  </a:ext>
                </a:extLst>
              </a:tr>
              <a:tr h="743939">
                <a:tc>
                  <a:txBody>
                    <a:bodyPr/>
                    <a:lstStyle/>
                    <a:p>
                      <a:pPr>
                        <a:lnSpc>
                          <a:spcPct val="115000"/>
                        </a:lnSpc>
                        <a:spcAft>
                          <a:spcPts val="800"/>
                        </a:spcAft>
                        <a:buNone/>
                      </a:pPr>
                      <a:r>
                        <a:rPr lang="fr-FR" sz="1800" kern="100" dirty="0">
                          <a:effectLst/>
                        </a:rPr>
                        <a:t>3. Experts, forums pro</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err="1">
                          <a:effectLst/>
                        </a:rPr>
                        <a:t>ProZ</a:t>
                      </a:r>
                      <a:r>
                        <a:rPr lang="fr-FR" sz="1800" kern="100" dirty="0">
                          <a:effectLst/>
                        </a:rPr>
                        <a:t>, </a:t>
                      </a:r>
                      <a:r>
                        <a:rPr lang="fr-FR" sz="1800" kern="100" dirty="0" err="1">
                          <a:effectLst/>
                        </a:rPr>
                        <a:t>TranslatorsCafe</a:t>
                      </a:r>
                      <a:r>
                        <a:rPr lang="fr-FR" sz="1800" kern="100" dirty="0">
                          <a:effectLst/>
                        </a:rPr>
                        <a:t>, blogs d'experts reconnus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826299773"/>
                  </a:ext>
                </a:extLst>
              </a:tr>
              <a:tr h="1115496">
                <a:tc>
                  <a:txBody>
                    <a:bodyPr/>
                    <a:lstStyle/>
                    <a:p>
                      <a:pPr>
                        <a:lnSpc>
                          <a:spcPct val="115000"/>
                        </a:lnSpc>
                        <a:spcAft>
                          <a:spcPts val="800"/>
                        </a:spcAft>
                        <a:buNone/>
                      </a:pPr>
                      <a:r>
                        <a:rPr lang="fr-FR" sz="1800" kern="100" dirty="0">
                          <a:effectLst/>
                        </a:rPr>
                        <a:t>4. Sources publiques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Forums grand public, réseaux sociaux, traduction automatisée</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 (utilisation critique !)</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987911790"/>
                  </a:ext>
                </a:extLst>
              </a:tr>
            </a:tbl>
          </a:graphicData>
        </a:graphic>
      </p:graphicFrame>
    </p:spTree>
    <p:extLst>
      <p:ext uri="{BB962C8B-B14F-4D97-AF65-F5344CB8AC3E}">
        <p14:creationId xmlns:p14="http://schemas.microsoft.com/office/powerpoint/2010/main" val="2652061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89412-9CBD-FB33-FE79-D9C20290110C}"/>
              </a:ext>
            </a:extLst>
          </p:cNvPr>
          <p:cNvSpPr>
            <a:spLocks noGrp="1"/>
          </p:cNvSpPr>
          <p:nvPr>
            <p:ph type="title"/>
          </p:nvPr>
        </p:nvSpPr>
        <p:spPr>
          <a:xfrm>
            <a:off x="646111" y="452718"/>
            <a:ext cx="9404723" cy="874637"/>
          </a:xfrm>
        </p:spPr>
        <p:txBody>
          <a:bodyPr>
            <a:normAutofit/>
          </a:bodyPr>
          <a:lstStyle/>
          <a:p>
            <a:r>
              <a:rPr lang="fr-FR" sz="2800" b="1" dirty="0"/>
              <a:t>V. Pièges, dangers et validation </a:t>
            </a:r>
            <a:endParaRPr lang="fr-FR" sz="2800" dirty="0"/>
          </a:p>
        </p:txBody>
      </p:sp>
      <p:sp>
        <p:nvSpPr>
          <p:cNvPr id="3" name="Espace réservé du contenu 2">
            <a:extLst>
              <a:ext uri="{FF2B5EF4-FFF2-40B4-BE49-F238E27FC236}">
                <a16:creationId xmlns:a16="http://schemas.microsoft.com/office/drawing/2014/main" id="{3E67530C-90C6-15C2-23A0-DAE91F458386}"/>
              </a:ext>
            </a:extLst>
          </p:cNvPr>
          <p:cNvSpPr>
            <a:spLocks noGrp="1"/>
          </p:cNvSpPr>
          <p:nvPr>
            <p:ph idx="1"/>
          </p:nvPr>
        </p:nvSpPr>
        <p:spPr>
          <a:xfrm>
            <a:off x="1622729" y="1713705"/>
            <a:ext cx="8946541" cy="4195481"/>
          </a:xfrm>
        </p:spPr>
        <p:txBody>
          <a:bodyPr>
            <a:normAutofit fontScale="92500" lnSpcReduction="20000"/>
          </a:bodyPr>
          <a:lstStyle/>
          <a:p>
            <a:pPr marL="0" indent="0">
              <a:buNone/>
            </a:pPr>
            <a:r>
              <a:rPr lang="fr-FR" sz="2600" b="1" dirty="0"/>
              <a:t>Principaux dangers</a:t>
            </a:r>
            <a:endParaRPr lang="fr-FR" sz="2600" dirty="0"/>
          </a:p>
          <a:p>
            <a:r>
              <a:rPr lang="fr-FR" sz="2600" b="1" dirty="0"/>
              <a:t>1. Faux amis et mots polysémiques</a:t>
            </a:r>
            <a:endParaRPr lang="fr-FR" sz="2600" dirty="0"/>
          </a:p>
          <a:p>
            <a:pPr lvl="0">
              <a:buFont typeface="Courier New" panose="02070309020205020404" pitchFamily="49" charset="0"/>
              <a:buChar char="o"/>
            </a:pPr>
            <a:r>
              <a:rPr lang="fr-FR" sz="2600" b="1" dirty="0"/>
              <a:t>"librairie"</a:t>
            </a:r>
            <a:r>
              <a:rPr lang="fr-FR" sz="2600" dirty="0"/>
              <a:t> : FR = </a:t>
            </a:r>
            <a:r>
              <a:rPr lang="fr-FR" sz="2600" dirty="0" err="1"/>
              <a:t>bookstore</a:t>
            </a:r>
            <a:r>
              <a:rPr lang="fr-FR" sz="2600" dirty="0"/>
              <a:t> / EN = </a:t>
            </a:r>
            <a:r>
              <a:rPr lang="fr-FR" sz="2600" dirty="0" err="1"/>
              <a:t>library</a:t>
            </a:r>
            <a:endParaRPr lang="fr-FR" sz="2600" dirty="0"/>
          </a:p>
          <a:p>
            <a:pPr lvl="0">
              <a:buFont typeface="Courier New" panose="02070309020205020404" pitchFamily="49" charset="0"/>
              <a:buChar char="o"/>
            </a:pPr>
            <a:r>
              <a:rPr lang="fr-FR" sz="2600" b="1" dirty="0"/>
              <a:t>"signature"</a:t>
            </a:r>
            <a:r>
              <a:rPr lang="fr-FR" sz="2600" dirty="0"/>
              <a:t> : FR = signature / EN = peut être "hash" (signature électronique)</a:t>
            </a:r>
          </a:p>
          <a:p>
            <a:r>
              <a:rPr lang="fr-FR" sz="2600" b="1" dirty="0"/>
              <a:t>2. Traduction littérale sans adaptation</a:t>
            </a:r>
            <a:endParaRPr lang="fr-FR" sz="2600" dirty="0"/>
          </a:p>
          <a:p>
            <a:pPr>
              <a:buFont typeface="Courier New" panose="02070309020205020404" pitchFamily="49" charset="0"/>
              <a:buChar char="o"/>
            </a:pPr>
            <a:r>
              <a:rPr lang="fr-FR" sz="2600" dirty="0"/>
              <a:t>Risque de contresens ou de maladresse linguistique</a:t>
            </a:r>
          </a:p>
          <a:p>
            <a:r>
              <a:rPr lang="fr-FR" sz="2600" b="1" dirty="0"/>
              <a:t>3. Influence du contexte culturel</a:t>
            </a:r>
            <a:endParaRPr lang="fr-FR" sz="2600" dirty="0"/>
          </a:p>
          <a:p>
            <a:pPr>
              <a:buFont typeface="Courier New" panose="02070309020205020404" pitchFamily="49" charset="0"/>
              <a:buChar char="o"/>
            </a:pPr>
            <a:r>
              <a:rPr lang="fr-FR" sz="2600" dirty="0"/>
              <a:t>Un terme légal ou social peut avoir des usages et des équivalents différents selon le pays.</a:t>
            </a:r>
          </a:p>
          <a:p>
            <a:endParaRPr lang="fr-FR" dirty="0"/>
          </a:p>
        </p:txBody>
      </p:sp>
    </p:spTree>
    <p:extLst>
      <p:ext uri="{BB962C8B-B14F-4D97-AF65-F5344CB8AC3E}">
        <p14:creationId xmlns:p14="http://schemas.microsoft.com/office/powerpoint/2010/main" val="2567966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0F2DF0-D4EC-39B0-A186-14FE8116ECAF}"/>
              </a:ext>
            </a:extLst>
          </p:cNvPr>
          <p:cNvSpPr>
            <a:spLocks noGrp="1"/>
          </p:cNvSpPr>
          <p:nvPr>
            <p:ph type="title"/>
          </p:nvPr>
        </p:nvSpPr>
        <p:spPr>
          <a:xfrm>
            <a:off x="723900" y="2379765"/>
            <a:ext cx="10744200" cy="1049235"/>
          </a:xfrm>
        </p:spPr>
        <p:txBody>
          <a:bodyPr>
            <a:normAutofit/>
          </a:bodyPr>
          <a:lstStyle/>
          <a:p>
            <a:pPr algn="ctr"/>
            <a:r>
              <a:rPr lang="fr-FR" sz="3200" b="1" dirty="0"/>
              <a:t>I. Introduction à la recherche terminologique</a:t>
            </a:r>
          </a:p>
        </p:txBody>
      </p:sp>
    </p:spTree>
    <p:extLst>
      <p:ext uri="{BB962C8B-B14F-4D97-AF65-F5344CB8AC3E}">
        <p14:creationId xmlns:p14="http://schemas.microsoft.com/office/powerpoint/2010/main" val="376914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1935ED-835F-064A-68C5-62B0E1D24488}"/>
              </a:ext>
            </a:extLst>
          </p:cNvPr>
          <p:cNvSpPr>
            <a:spLocks noGrp="1"/>
          </p:cNvSpPr>
          <p:nvPr>
            <p:ph type="title"/>
          </p:nvPr>
        </p:nvSpPr>
        <p:spPr/>
        <p:txBody>
          <a:bodyPr>
            <a:normAutofit/>
          </a:bodyPr>
          <a:lstStyle/>
          <a:p>
            <a:r>
              <a:rPr lang="fr-FR" sz="2800" b="1" dirty="0"/>
              <a:t>VI. Construction et gestion d'un glossaire trilingue </a:t>
            </a:r>
            <a:endParaRPr lang="fr-FR" sz="2800" dirty="0"/>
          </a:p>
        </p:txBody>
      </p:sp>
      <p:sp>
        <p:nvSpPr>
          <p:cNvPr id="3" name="Espace réservé du contenu 2">
            <a:extLst>
              <a:ext uri="{FF2B5EF4-FFF2-40B4-BE49-F238E27FC236}">
                <a16:creationId xmlns:a16="http://schemas.microsoft.com/office/drawing/2014/main" id="{4483B77B-A1FA-474D-18EA-7778AA4A24F7}"/>
              </a:ext>
            </a:extLst>
          </p:cNvPr>
          <p:cNvSpPr>
            <a:spLocks noGrp="1"/>
          </p:cNvSpPr>
          <p:nvPr>
            <p:ph idx="1"/>
          </p:nvPr>
        </p:nvSpPr>
        <p:spPr>
          <a:xfrm>
            <a:off x="1622729" y="2229899"/>
            <a:ext cx="8946541" cy="2091379"/>
          </a:xfrm>
        </p:spPr>
        <p:txBody>
          <a:bodyPr>
            <a:normAutofit/>
          </a:bodyPr>
          <a:lstStyle/>
          <a:p>
            <a:pPr marL="0" indent="0" algn="just">
              <a:buNone/>
            </a:pPr>
            <a:r>
              <a:rPr lang="fr-FR" sz="2400" b="1" dirty="0"/>
              <a:t>Recommandations</a:t>
            </a:r>
            <a:endParaRPr lang="fr-FR" sz="2400" dirty="0"/>
          </a:p>
          <a:p>
            <a:pPr algn="just"/>
            <a:r>
              <a:rPr lang="fr-FR" sz="2400" dirty="0"/>
              <a:t>Utiliser un </a:t>
            </a:r>
            <a:r>
              <a:rPr lang="fr-FR" sz="2400" b="1" dirty="0"/>
              <a:t>tableur</a:t>
            </a:r>
            <a:r>
              <a:rPr lang="fr-FR" sz="2400" dirty="0"/>
              <a:t> ou un </a:t>
            </a:r>
            <a:r>
              <a:rPr lang="fr-FR" sz="2400" b="1" dirty="0"/>
              <a:t>gestionnaire de terminologie</a:t>
            </a:r>
            <a:r>
              <a:rPr lang="fr-FR" sz="2400" dirty="0"/>
              <a:t> avec les colonnes suivantes :</a:t>
            </a:r>
          </a:p>
        </p:txBody>
      </p:sp>
    </p:spTree>
    <p:extLst>
      <p:ext uri="{BB962C8B-B14F-4D97-AF65-F5344CB8AC3E}">
        <p14:creationId xmlns:p14="http://schemas.microsoft.com/office/powerpoint/2010/main" val="51909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F64942-03FE-5204-1EDD-FFD3213CEFA4}"/>
              </a:ext>
            </a:extLst>
          </p:cNvPr>
          <p:cNvSpPr>
            <a:spLocks noGrp="1"/>
          </p:cNvSpPr>
          <p:nvPr>
            <p:ph type="title"/>
          </p:nvPr>
        </p:nvSpPr>
        <p:spPr>
          <a:xfrm>
            <a:off x="646111" y="452718"/>
            <a:ext cx="9404723" cy="786147"/>
          </a:xfrm>
        </p:spPr>
        <p:txBody>
          <a:bodyPr>
            <a:normAutofit/>
          </a:bodyPr>
          <a:lstStyle/>
          <a:p>
            <a:r>
              <a:rPr lang="fr-FR" sz="2800" b="1" dirty="0"/>
              <a:t>VI. Construction et gestion d'un glossaire trilingue </a:t>
            </a:r>
            <a:endParaRPr lang="fr-FR" sz="2800" dirty="0"/>
          </a:p>
        </p:txBody>
      </p:sp>
      <p:graphicFrame>
        <p:nvGraphicFramePr>
          <p:cNvPr id="4" name="Espace réservé du contenu 3">
            <a:extLst>
              <a:ext uri="{FF2B5EF4-FFF2-40B4-BE49-F238E27FC236}">
                <a16:creationId xmlns:a16="http://schemas.microsoft.com/office/drawing/2014/main" id="{C35C390C-543C-FE84-46B2-DDABBDFB6C4F}"/>
              </a:ext>
            </a:extLst>
          </p:cNvPr>
          <p:cNvGraphicFramePr>
            <a:graphicFrameLocks noGrp="1"/>
          </p:cNvGraphicFramePr>
          <p:nvPr>
            <p:ph idx="1"/>
            <p:extLst>
              <p:ext uri="{D42A27DB-BD31-4B8C-83A1-F6EECF244321}">
                <p14:modId xmlns:p14="http://schemas.microsoft.com/office/powerpoint/2010/main" val="2982780765"/>
              </p:ext>
            </p:extLst>
          </p:nvPr>
        </p:nvGraphicFramePr>
        <p:xfrm>
          <a:off x="1287379" y="2153653"/>
          <a:ext cx="9767973" cy="2466473"/>
        </p:xfrm>
        <a:graphic>
          <a:graphicData uri="http://schemas.openxmlformats.org/drawingml/2006/table">
            <a:tbl>
              <a:tblPr firstRow="1" firstCol="1" bandRow="1">
                <a:tableStyleId>{5C22544A-7EE6-4342-B048-85BDC9FD1C3A}</a:tableStyleId>
              </a:tblPr>
              <a:tblGrid>
                <a:gridCol w="1535649">
                  <a:extLst>
                    <a:ext uri="{9D8B030D-6E8A-4147-A177-3AD203B41FA5}">
                      <a16:colId xmlns:a16="http://schemas.microsoft.com/office/drawing/2014/main" val="1868469567"/>
                    </a:ext>
                  </a:extLst>
                </a:gridCol>
                <a:gridCol w="1372054">
                  <a:extLst>
                    <a:ext uri="{9D8B030D-6E8A-4147-A177-3AD203B41FA5}">
                      <a16:colId xmlns:a16="http://schemas.microsoft.com/office/drawing/2014/main" val="1860293623"/>
                    </a:ext>
                  </a:extLst>
                </a:gridCol>
                <a:gridCol w="1372054">
                  <a:extLst>
                    <a:ext uri="{9D8B030D-6E8A-4147-A177-3AD203B41FA5}">
                      <a16:colId xmlns:a16="http://schemas.microsoft.com/office/drawing/2014/main" val="2736327256"/>
                    </a:ext>
                  </a:extLst>
                </a:gridCol>
                <a:gridCol w="1372054">
                  <a:extLst>
                    <a:ext uri="{9D8B030D-6E8A-4147-A177-3AD203B41FA5}">
                      <a16:colId xmlns:a16="http://schemas.microsoft.com/office/drawing/2014/main" val="1560557818"/>
                    </a:ext>
                  </a:extLst>
                </a:gridCol>
                <a:gridCol w="1467391">
                  <a:extLst>
                    <a:ext uri="{9D8B030D-6E8A-4147-A177-3AD203B41FA5}">
                      <a16:colId xmlns:a16="http://schemas.microsoft.com/office/drawing/2014/main" val="3865096271"/>
                    </a:ext>
                  </a:extLst>
                </a:gridCol>
                <a:gridCol w="1276717">
                  <a:extLst>
                    <a:ext uri="{9D8B030D-6E8A-4147-A177-3AD203B41FA5}">
                      <a16:colId xmlns:a16="http://schemas.microsoft.com/office/drawing/2014/main" val="2673439326"/>
                    </a:ext>
                  </a:extLst>
                </a:gridCol>
                <a:gridCol w="1372054">
                  <a:extLst>
                    <a:ext uri="{9D8B030D-6E8A-4147-A177-3AD203B41FA5}">
                      <a16:colId xmlns:a16="http://schemas.microsoft.com/office/drawing/2014/main" val="3273056704"/>
                    </a:ext>
                  </a:extLst>
                </a:gridCol>
              </a:tblGrid>
              <a:tr h="505252">
                <a:tc>
                  <a:txBody>
                    <a:bodyPr/>
                    <a:lstStyle/>
                    <a:p>
                      <a:pPr>
                        <a:lnSpc>
                          <a:spcPct val="115000"/>
                        </a:lnSpc>
                        <a:spcAft>
                          <a:spcPts val="800"/>
                        </a:spcAft>
                        <a:buNone/>
                      </a:pPr>
                      <a:r>
                        <a:rPr lang="fr-FR" sz="1800" kern="100" dirty="0">
                          <a:effectLst/>
                        </a:rPr>
                        <a:t>FR</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EN</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AR</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Domaine</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Définition</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Source</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a:effectLst/>
                        </a:rPr>
                        <a:t>Variantes</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178820686"/>
                  </a:ext>
                </a:extLst>
              </a:tr>
              <a:tr h="1961221">
                <a:tc>
                  <a:txBody>
                    <a:bodyPr/>
                    <a:lstStyle/>
                    <a:p>
                      <a:pPr>
                        <a:lnSpc>
                          <a:spcPct val="115000"/>
                        </a:lnSpc>
                        <a:spcAft>
                          <a:spcPts val="800"/>
                        </a:spcAft>
                        <a:buNone/>
                      </a:pPr>
                      <a:r>
                        <a:rPr lang="fr-FR" sz="1800" kern="100">
                          <a:effectLst/>
                        </a:rPr>
                        <a:t>énergie renouvelable</a:t>
                      </a:r>
                      <a:endParaRPr lang="fr-FR" sz="18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err="1">
                          <a:effectLst/>
                        </a:rPr>
                        <a:t>renewable</a:t>
                      </a:r>
                      <a:r>
                        <a:rPr lang="fr-FR" sz="1800" kern="100" dirty="0">
                          <a:effectLst/>
                        </a:rPr>
                        <a:t> </a:t>
                      </a:r>
                      <a:r>
                        <a:rPr lang="fr-FR" sz="1800" kern="100" dirty="0" err="1">
                          <a:effectLst/>
                        </a:rPr>
                        <a:t>energy</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ar-SA" sz="1800" kern="100" dirty="0">
                          <a:effectLst/>
                        </a:rPr>
                        <a:t>طاقة متجددة</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énergie</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Énergie issue de ressources naturelles renouvelées</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ADEME, IATE</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a:lnSpc>
                          <a:spcPct val="115000"/>
                        </a:lnSpc>
                        <a:spcAft>
                          <a:spcPts val="800"/>
                        </a:spcAft>
                        <a:buNone/>
                      </a:pPr>
                      <a:r>
                        <a:rPr lang="fr-FR" sz="1800" kern="100" dirty="0">
                          <a:effectLst/>
                        </a:rPr>
                        <a:t>Verte, propre</a:t>
                      </a:r>
                      <a:endParaRPr lang="fr-FR" sz="18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764565718"/>
                  </a:ext>
                </a:extLst>
              </a:tr>
            </a:tbl>
          </a:graphicData>
        </a:graphic>
      </p:graphicFrame>
    </p:spTree>
    <p:extLst>
      <p:ext uri="{BB962C8B-B14F-4D97-AF65-F5344CB8AC3E}">
        <p14:creationId xmlns:p14="http://schemas.microsoft.com/office/powerpoint/2010/main" val="3046772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5A837F-0EA5-BEF2-9B5C-4E1160C985AC}"/>
              </a:ext>
            </a:extLst>
          </p:cNvPr>
          <p:cNvSpPr>
            <a:spLocks noGrp="1"/>
          </p:cNvSpPr>
          <p:nvPr>
            <p:ph type="title"/>
          </p:nvPr>
        </p:nvSpPr>
        <p:spPr>
          <a:xfrm>
            <a:off x="646111" y="452718"/>
            <a:ext cx="9404723" cy="727153"/>
          </a:xfrm>
        </p:spPr>
        <p:txBody>
          <a:bodyPr>
            <a:noAutofit/>
          </a:bodyPr>
          <a:lstStyle/>
          <a:p>
            <a:r>
              <a:rPr lang="fr-FR" sz="2800" b="1" dirty="0"/>
              <a:t>Bonnes pratiques</a:t>
            </a:r>
            <a:br>
              <a:rPr lang="fr-FR" sz="2800" dirty="0"/>
            </a:br>
            <a:endParaRPr lang="fr-FR" sz="2800" dirty="0"/>
          </a:p>
        </p:txBody>
      </p:sp>
      <p:sp>
        <p:nvSpPr>
          <p:cNvPr id="3" name="Espace réservé du contenu 2">
            <a:extLst>
              <a:ext uri="{FF2B5EF4-FFF2-40B4-BE49-F238E27FC236}">
                <a16:creationId xmlns:a16="http://schemas.microsoft.com/office/drawing/2014/main" id="{136997AE-4C83-CF31-FCE1-40A7A792859F}"/>
              </a:ext>
            </a:extLst>
          </p:cNvPr>
          <p:cNvSpPr>
            <a:spLocks noGrp="1"/>
          </p:cNvSpPr>
          <p:nvPr>
            <p:ph idx="1"/>
          </p:nvPr>
        </p:nvSpPr>
        <p:spPr>
          <a:xfrm>
            <a:off x="1622729" y="2125214"/>
            <a:ext cx="8946541" cy="2607572"/>
          </a:xfrm>
        </p:spPr>
        <p:txBody>
          <a:bodyPr>
            <a:normAutofit/>
          </a:bodyPr>
          <a:lstStyle/>
          <a:p>
            <a:pPr lvl="0">
              <a:buFont typeface="Arial" panose="020B0604020202020204" pitchFamily="34" charset="0"/>
              <a:buChar char="•"/>
            </a:pPr>
            <a:r>
              <a:rPr lang="fr-FR" sz="2400" dirty="0"/>
              <a:t>Mise à jour régulière</a:t>
            </a:r>
          </a:p>
          <a:p>
            <a:pPr lvl="0">
              <a:buFont typeface="Arial" panose="020B0604020202020204" pitchFamily="34" charset="0"/>
              <a:buChar char="•"/>
            </a:pPr>
            <a:r>
              <a:rPr lang="fr-FR" sz="2400" dirty="0"/>
              <a:t>Documentation de tous les choix terminologiques</a:t>
            </a:r>
          </a:p>
          <a:p>
            <a:pPr lvl="0">
              <a:buFont typeface="Arial" panose="020B0604020202020204" pitchFamily="34" charset="0"/>
              <a:buChar char="•"/>
            </a:pPr>
            <a:r>
              <a:rPr lang="fr-FR" sz="2400" dirty="0"/>
              <a:t>Inclusion systématique des sources</a:t>
            </a:r>
          </a:p>
          <a:p>
            <a:pPr>
              <a:buFont typeface="Arial" panose="020B0604020202020204" pitchFamily="34" charset="0"/>
              <a:buChar char="•"/>
            </a:pPr>
            <a:r>
              <a:rPr lang="fr-FR" sz="2400" dirty="0"/>
              <a:t>Ajout de contextes d'utilisation</a:t>
            </a:r>
          </a:p>
        </p:txBody>
      </p:sp>
    </p:spTree>
    <p:extLst>
      <p:ext uri="{BB962C8B-B14F-4D97-AF65-F5344CB8AC3E}">
        <p14:creationId xmlns:p14="http://schemas.microsoft.com/office/powerpoint/2010/main" val="91400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C783B8-2744-0C8C-BF3A-9BE519F6EFEB}"/>
              </a:ext>
            </a:extLst>
          </p:cNvPr>
          <p:cNvSpPr>
            <a:spLocks noGrp="1"/>
          </p:cNvSpPr>
          <p:nvPr>
            <p:ph type="title"/>
          </p:nvPr>
        </p:nvSpPr>
        <p:spPr/>
        <p:txBody>
          <a:bodyPr>
            <a:normAutofit/>
          </a:bodyPr>
          <a:lstStyle/>
          <a:p>
            <a:r>
              <a:rPr lang="fr-FR" sz="2800" b="1" dirty="0"/>
              <a:t>VII. Pratiques avancées &amp; l'IA </a:t>
            </a:r>
            <a:endParaRPr lang="fr-FR" sz="2800" dirty="0"/>
          </a:p>
        </p:txBody>
      </p:sp>
      <p:sp>
        <p:nvSpPr>
          <p:cNvPr id="3" name="Espace réservé du contenu 2">
            <a:extLst>
              <a:ext uri="{FF2B5EF4-FFF2-40B4-BE49-F238E27FC236}">
                <a16:creationId xmlns:a16="http://schemas.microsoft.com/office/drawing/2014/main" id="{15178F82-FC44-7664-1E95-5C886C888B77}"/>
              </a:ext>
            </a:extLst>
          </p:cNvPr>
          <p:cNvSpPr>
            <a:spLocks noGrp="1"/>
          </p:cNvSpPr>
          <p:nvPr>
            <p:ph idx="1"/>
          </p:nvPr>
        </p:nvSpPr>
        <p:spPr>
          <a:xfrm>
            <a:off x="1622729" y="2200403"/>
            <a:ext cx="8946541" cy="3138514"/>
          </a:xfrm>
        </p:spPr>
        <p:txBody>
          <a:bodyPr/>
          <a:lstStyle/>
          <a:p>
            <a:pPr marL="0" indent="0">
              <a:buNone/>
            </a:pPr>
            <a:r>
              <a:rPr lang="fr-FR" sz="2400" b="1" dirty="0"/>
              <a:t>Outils avancés</a:t>
            </a:r>
            <a:endParaRPr lang="fr-FR" sz="2400" dirty="0"/>
          </a:p>
          <a:p>
            <a:pPr lvl="0">
              <a:buFont typeface="Arial" panose="020B0604020202020204" pitchFamily="34" charset="0"/>
              <a:buChar char="•"/>
            </a:pPr>
            <a:r>
              <a:rPr lang="fr-FR" sz="2400" b="1" dirty="0"/>
              <a:t>Google </a:t>
            </a:r>
            <a:r>
              <a:rPr lang="fr-FR" sz="2400" b="1" dirty="0" err="1"/>
              <a:t>Ngram</a:t>
            </a:r>
            <a:r>
              <a:rPr lang="fr-FR" sz="2400" b="1" dirty="0"/>
              <a:t> Viewer</a:t>
            </a:r>
            <a:r>
              <a:rPr lang="fr-FR" sz="2400" dirty="0"/>
              <a:t> : Analyse de la fréquence historique d'un terme</a:t>
            </a:r>
          </a:p>
          <a:p>
            <a:pPr lvl="0">
              <a:buFont typeface="Arial" panose="020B0604020202020204" pitchFamily="34" charset="0"/>
              <a:buChar char="•"/>
            </a:pPr>
            <a:r>
              <a:rPr lang="fr-FR" sz="2400" b="1" dirty="0"/>
              <a:t>Sketch Engine</a:t>
            </a:r>
            <a:r>
              <a:rPr lang="fr-FR" sz="2400" dirty="0"/>
              <a:t> : Analyse de collocations</a:t>
            </a:r>
          </a:p>
          <a:p>
            <a:pPr lvl="0">
              <a:buFont typeface="Arial" panose="020B0604020202020204" pitchFamily="34" charset="0"/>
              <a:buChar char="•"/>
            </a:pPr>
            <a:r>
              <a:rPr lang="fr-FR" sz="2400" b="1" dirty="0" err="1"/>
              <a:t>ArabiCorpus</a:t>
            </a:r>
            <a:r>
              <a:rPr lang="fr-FR" sz="2400" dirty="0"/>
              <a:t> : Corpus spécialisé pour l'arabe</a:t>
            </a:r>
          </a:p>
          <a:p>
            <a:endParaRPr lang="fr-FR" dirty="0"/>
          </a:p>
        </p:txBody>
      </p:sp>
    </p:spTree>
    <p:extLst>
      <p:ext uri="{BB962C8B-B14F-4D97-AF65-F5344CB8AC3E}">
        <p14:creationId xmlns:p14="http://schemas.microsoft.com/office/powerpoint/2010/main" val="1894444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E05FD-A5C1-7153-FB59-3C0A7D794CF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B97B995-B9C2-F0AC-5791-6C0677FA723F}"/>
              </a:ext>
            </a:extLst>
          </p:cNvPr>
          <p:cNvSpPr>
            <a:spLocks noGrp="1"/>
          </p:cNvSpPr>
          <p:nvPr>
            <p:ph type="title"/>
          </p:nvPr>
        </p:nvSpPr>
        <p:spPr>
          <a:xfrm>
            <a:off x="646111" y="452718"/>
            <a:ext cx="9404723" cy="904134"/>
          </a:xfrm>
        </p:spPr>
        <p:txBody>
          <a:bodyPr>
            <a:normAutofit/>
          </a:bodyPr>
          <a:lstStyle/>
          <a:p>
            <a:r>
              <a:rPr lang="fr-FR" sz="2800" b="1" dirty="0"/>
              <a:t>VII. Pratiques avancées &amp; l'IA </a:t>
            </a:r>
            <a:endParaRPr lang="fr-FR" sz="2800" dirty="0"/>
          </a:p>
        </p:txBody>
      </p:sp>
      <p:sp>
        <p:nvSpPr>
          <p:cNvPr id="3" name="Espace réservé du contenu 2">
            <a:extLst>
              <a:ext uri="{FF2B5EF4-FFF2-40B4-BE49-F238E27FC236}">
                <a16:creationId xmlns:a16="http://schemas.microsoft.com/office/drawing/2014/main" id="{DD9A0EA5-A354-8368-BF84-2B325A5EAE5F}"/>
              </a:ext>
            </a:extLst>
          </p:cNvPr>
          <p:cNvSpPr>
            <a:spLocks noGrp="1"/>
          </p:cNvSpPr>
          <p:nvPr>
            <p:ph idx="1"/>
          </p:nvPr>
        </p:nvSpPr>
        <p:spPr>
          <a:xfrm>
            <a:off x="1622730" y="2052919"/>
            <a:ext cx="8946541" cy="3271250"/>
          </a:xfrm>
        </p:spPr>
        <p:txBody>
          <a:bodyPr>
            <a:normAutofit/>
          </a:bodyPr>
          <a:lstStyle/>
          <a:p>
            <a:pPr marL="0" indent="0">
              <a:buNone/>
            </a:pPr>
            <a:r>
              <a:rPr lang="fr-FR" sz="2400" b="1" dirty="0"/>
              <a:t>Limites de l'IA</a:t>
            </a:r>
            <a:endParaRPr lang="fr-FR" sz="2400" dirty="0"/>
          </a:p>
          <a:p>
            <a:pPr marL="0" indent="0">
              <a:buNone/>
            </a:pPr>
            <a:r>
              <a:rPr lang="fr-FR" sz="2400" b="1" dirty="0"/>
              <a:t>ATTENTION</a:t>
            </a:r>
            <a:r>
              <a:rPr lang="fr-FR" sz="2400" dirty="0"/>
              <a:t> : L'IA propose parfois :</a:t>
            </a:r>
          </a:p>
          <a:p>
            <a:pPr lvl="0">
              <a:buFont typeface="Arial" panose="020B0604020202020204" pitchFamily="34" charset="0"/>
              <a:buChar char="•"/>
            </a:pPr>
            <a:r>
              <a:rPr lang="fr-FR" sz="2400" dirty="0"/>
              <a:t>Des traductions non validées</a:t>
            </a:r>
          </a:p>
          <a:p>
            <a:pPr lvl="0">
              <a:buFont typeface="Arial" panose="020B0604020202020204" pitchFamily="34" charset="0"/>
              <a:buChar char="•"/>
            </a:pPr>
            <a:r>
              <a:rPr lang="fr-FR" sz="2400" dirty="0"/>
              <a:t>Des néologismes non stabilisés (particulièrement en arabe)</a:t>
            </a:r>
          </a:p>
          <a:p>
            <a:pPr>
              <a:buFont typeface="Arial" panose="020B0604020202020204" pitchFamily="34" charset="0"/>
              <a:buChar char="•"/>
            </a:pPr>
            <a:r>
              <a:rPr lang="fr-FR" sz="2400" dirty="0"/>
              <a:t>Des termes "inventés" sans base terminologique solide</a:t>
            </a:r>
          </a:p>
        </p:txBody>
      </p:sp>
    </p:spTree>
    <p:extLst>
      <p:ext uri="{BB962C8B-B14F-4D97-AF65-F5344CB8AC3E}">
        <p14:creationId xmlns:p14="http://schemas.microsoft.com/office/powerpoint/2010/main" val="1587336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01EB0-EB97-2A72-0E51-0E0103B815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B6616D4-7E5F-8692-B762-F3C5549E75E0}"/>
              </a:ext>
            </a:extLst>
          </p:cNvPr>
          <p:cNvSpPr>
            <a:spLocks noGrp="1"/>
          </p:cNvSpPr>
          <p:nvPr>
            <p:ph type="title"/>
          </p:nvPr>
        </p:nvSpPr>
        <p:spPr>
          <a:xfrm>
            <a:off x="646111" y="452718"/>
            <a:ext cx="9404723" cy="845140"/>
          </a:xfrm>
        </p:spPr>
        <p:txBody>
          <a:bodyPr>
            <a:normAutofit/>
          </a:bodyPr>
          <a:lstStyle/>
          <a:p>
            <a:r>
              <a:rPr lang="fr-FR" sz="2800" b="1" dirty="0"/>
              <a:t>VII. Pratiques avancées &amp; l'IA </a:t>
            </a:r>
            <a:endParaRPr lang="fr-FR" sz="2800" dirty="0"/>
          </a:p>
        </p:txBody>
      </p:sp>
      <p:sp>
        <p:nvSpPr>
          <p:cNvPr id="3" name="Espace réservé du contenu 2">
            <a:extLst>
              <a:ext uri="{FF2B5EF4-FFF2-40B4-BE49-F238E27FC236}">
                <a16:creationId xmlns:a16="http://schemas.microsoft.com/office/drawing/2014/main" id="{408780C7-616C-37DF-97C7-94A3EF4F00CC}"/>
              </a:ext>
            </a:extLst>
          </p:cNvPr>
          <p:cNvSpPr>
            <a:spLocks noGrp="1"/>
          </p:cNvSpPr>
          <p:nvPr>
            <p:ph idx="1"/>
          </p:nvPr>
        </p:nvSpPr>
        <p:spPr>
          <a:xfrm>
            <a:off x="1622730" y="2052919"/>
            <a:ext cx="8946541" cy="2976282"/>
          </a:xfrm>
        </p:spPr>
        <p:txBody>
          <a:bodyPr>
            <a:normAutofit/>
          </a:bodyPr>
          <a:lstStyle/>
          <a:p>
            <a:pPr marL="0" indent="0">
              <a:buNone/>
            </a:pPr>
            <a:r>
              <a:rPr lang="fr-FR" sz="2400" b="1" dirty="0"/>
              <a:t>Bonnes pratiques avec l'IA</a:t>
            </a:r>
            <a:endParaRPr lang="fr-FR" sz="2400" dirty="0"/>
          </a:p>
          <a:p>
            <a:pPr lvl="0">
              <a:buFont typeface="Arial" panose="020B0604020202020204" pitchFamily="34" charset="0"/>
              <a:buChar char="•"/>
            </a:pPr>
            <a:r>
              <a:rPr lang="fr-FR" sz="2400" b="1" dirty="0"/>
              <a:t>Justifier chaque choix terminologique</a:t>
            </a:r>
            <a:endParaRPr lang="fr-FR" sz="2400" dirty="0"/>
          </a:p>
          <a:p>
            <a:pPr lvl="0">
              <a:buFont typeface="Arial" panose="020B0604020202020204" pitchFamily="34" charset="0"/>
              <a:buChar char="•"/>
            </a:pPr>
            <a:r>
              <a:rPr lang="fr-FR" sz="2400" b="1" dirty="0"/>
              <a:t>Faire figurer la source de validation</a:t>
            </a:r>
            <a:r>
              <a:rPr lang="fr-FR" sz="2400" dirty="0"/>
              <a:t> dans son glossaire</a:t>
            </a:r>
          </a:p>
          <a:p>
            <a:pPr lvl="0">
              <a:buFont typeface="Arial" panose="020B0604020202020204" pitchFamily="34" charset="0"/>
              <a:buChar char="•"/>
            </a:pPr>
            <a:r>
              <a:rPr lang="fr-FR" sz="2400" dirty="0"/>
              <a:t>Ne jamais se fier aveuglément à une suggestion d'IA</a:t>
            </a:r>
          </a:p>
          <a:p>
            <a:pPr lvl="0">
              <a:buFont typeface="Arial" panose="020B0604020202020204" pitchFamily="34" charset="0"/>
              <a:buChar char="•"/>
            </a:pPr>
            <a:r>
              <a:rPr lang="fr-FR" sz="2400" dirty="0"/>
              <a:t>Toujours vérifier avec des sources officielles</a:t>
            </a:r>
          </a:p>
        </p:txBody>
      </p:sp>
    </p:spTree>
    <p:extLst>
      <p:ext uri="{BB962C8B-B14F-4D97-AF65-F5344CB8AC3E}">
        <p14:creationId xmlns:p14="http://schemas.microsoft.com/office/powerpoint/2010/main" val="22955935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1E2B77-52B3-F7DD-3382-941E136AA7F6}"/>
              </a:ext>
            </a:extLst>
          </p:cNvPr>
          <p:cNvSpPr>
            <a:spLocks noGrp="1"/>
          </p:cNvSpPr>
          <p:nvPr>
            <p:ph type="title"/>
          </p:nvPr>
        </p:nvSpPr>
        <p:spPr>
          <a:xfrm>
            <a:off x="646111" y="452718"/>
            <a:ext cx="9404723" cy="845140"/>
          </a:xfrm>
        </p:spPr>
        <p:txBody>
          <a:bodyPr>
            <a:normAutofit/>
          </a:bodyPr>
          <a:lstStyle/>
          <a:p>
            <a:r>
              <a:rPr lang="fr-FR" sz="2800" b="1" dirty="0"/>
              <a:t>VIII. Synthèse </a:t>
            </a:r>
            <a:endParaRPr lang="fr-FR" sz="2800" dirty="0"/>
          </a:p>
        </p:txBody>
      </p:sp>
      <p:sp>
        <p:nvSpPr>
          <p:cNvPr id="3" name="Espace réservé du contenu 2">
            <a:extLst>
              <a:ext uri="{FF2B5EF4-FFF2-40B4-BE49-F238E27FC236}">
                <a16:creationId xmlns:a16="http://schemas.microsoft.com/office/drawing/2014/main" id="{A1D366A4-68BD-8F71-1FE7-946D8C87016B}"/>
              </a:ext>
            </a:extLst>
          </p:cNvPr>
          <p:cNvSpPr>
            <a:spLocks noGrp="1"/>
          </p:cNvSpPr>
          <p:nvPr>
            <p:ph idx="1"/>
          </p:nvPr>
        </p:nvSpPr>
        <p:spPr>
          <a:xfrm>
            <a:off x="1622730" y="2052919"/>
            <a:ext cx="8946541" cy="3743198"/>
          </a:xfrm>
        </p:spPr>
        <p:txBody>
          <a:bodyPr>
            <a:normAutofit/>
          </a:bodyPr>
          <a:lstStyle/>
          <a:p>
            <a:pPr lvl="0">
              <a:buFont typeface="Arial" panose="020B0604020202020204" pitchFamily="34" charset="0"/>
              <a:buChar char="•"/>
            </a:pPr>
            <a:r>
              <a:rPr lang="fr-FR" sz="2400" dirty="0"/>
              <a:t>La qualité de la traduction dépend toujours de la </a:t>
            </a:r>
            <a:r>
              <a:rPr lang="fr-FR" sz="2400" b="1" dirty="0"/>
              <a:t>rigueur terminologique</a:t>
            </a:r>
            <a:endParaRPr lang="fr-FR" sz="2400" dirty="0"/>
          </a:p>
          <a:p>
            <a:pPr lvl="0">
              <a:buFont typeface="Arial" panose="020B0604020202020204" pitchFamily="34" charset="0"/>
              <a:buChar char="•"/>
            </a:pPr>
            <a:r>
              <a:rPr lang="fr-FR" sz="2400" dirty="0"/>
              <a:t>Le traducteur doit être aussi bien </a:t>
            </a:r>
            <a:r>
              <a:rPr lang="fr-FR" sz="2400" b="1" dirty="0"/>
              <a:t>terminologue qu'analyste de documentation</a:t>
            </a:r>
            <a:endParaRPr lang="fr-FR" sz="2400" dirty="0"/>
          </a:p>
          <a:p>
            <a:pPr lvl="0">
              <a:buFont typeface="Arial" panose="020B0604020202020204" pitchFamily="34" charset="0"/>
              <a:buChar char="•"/>
            </a:pPr>
            <a:r>
              <a:rPr lang="fr-FR" sz="2400" dirty="0"/>
              <a:t>Le </a:t>
            </a:r>
            <a:r>
              <a:rPr lang="fr-FR" sz="2400" b="1" dirty="0"/>
              <a:t>croisement des sources</a:t>
            </a:r>
            <a:r>
              <a:rPr lang="fr-FR" sz="2400" dirty="0"/>
              <a:t> est impératif (triangulation)</a:t>
            </a:r>
          </a:p>
          <a:p>
            <a:pPr lvl="0">
              <a:buFont typeface="Arial" panose="020B0604020202020204" pitchFamily="34" charset="0"/>
              <a:buChar char="•"/>
            </a:pPr>
            <a:r>
              <a:rPr lang="fr-FR" sz="2400" dirty="0"/>
              <a:t>Un glossaire bien construit est un </a:t>
            </a:r>
            <a:r>
              <a:rPr lang="fr-FR" sz="2400" b="1" dirty="0"/>
              <a:t>investissement rentable</a:t>
            </a:r>
            <a:endParaRPr lang="fr-FR" sz="2400" dirty="0"/>
          </a:p>
          <a:p>
            <a:pPr lvl="0">
              <a:buFont typeface="Arial" panose="020B0604020202020204" pitchFamily="34" charset="0"/>
              <a:buChar char="•"/>
            </a:pPr>
            <a:r>
              <a:rPr lang="fr-FR" sz="2400" dirty="0"/>
              <a:t>L'IA est un </a:t>
            </a:r>
            <a:r>
              <a:rPr lang="fr-FR" sz="2400" b="1" dirty="0"/>
              <a:t>assistant</a:t>
            </a:r>
            <a:r>
              <a:rPr lang="fr-FR" sz="2400" dirty="0"/>
              <a:t>, jamais un substitut au jugement professionnel</a:t>
            </a:r>
          </a:p>
          <a:p>
            <a:endParaRPr lang="fr-FR" dirty="0"/>
          </a:p>
        </p:txBody>
      </p:sp>
    </p:spTree>
    <p:extLst>
      <p:ext uri="{BB962C8B-B14F-4D97-AF65-F5344CB8AC3E}">
        <p14:creationId xmlns:p14="http://schemas.microsoft.com/office/powerpoint/2010/main" val="749261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B1569E-2A8C-E1AF-C9E9-A8C06991824E}"/>
              </a:ext>
            </a:extLst>
          </p:cNvPr>
          <p:cNvSpPr>
            <a:spLocks noGrp="1"/>
          </p:cNvSpPr>
          <p:nvPr>
            <p:ph type="title"/>
          </p:nvPr>
        </p:nvSpPr>
        <p:spPr>
          <a:xfrm>
            <a:off x="646111" y="452718"/>
            <a:ext cx="9404723" cy="786147"/>
          </a:xfrm>
        </p:spPr>
        <p:txBody>
          <a:bodyPr>
            <a:normAutofit/>
          </a:bodyPr>
          <a:lstStyle/>
          <a:p>
            <a:r>
              <a:rPr lang="fr-FR" sz="2800" b="1" dirty="0"/>
              <a:t>Définition </a:t>
            </a:r>
          </a:p>
        </p:txBody>
      </p:sp>
      <p:sp>
        <p:nvSpPr>
          <p:cNvPr id="3" name="Espace réservé du contenu 2">
            <a:extLst>
              <a:ext uri="{FF2B5EF4-FFF2-40B4-BE49-F238E27FC236}">
                <a16:creationId xmlns:a16="http://schemas.microsoft.com/office/drawing/2014/main" id="{1103BC36-F63F-CFDB-05C7-FAF609A6A401}"/>
              </a:ext>
            </a:extLst>
          </p:cNvPr>
          <p:cNvSpPr>
            <a:spLocks noGrp="1"/>
          </p:cNvSpPr>
          <p:nvPr>
            <p:ph idx="1"/>
          </p:nvPr>
        </p:nvSpPr>
        <p:spPr>
          <a:xfrm>
            <a:off x="1622730" y="1684209"/>
            <a:ext cx="8946541" cy="4195481"/>
          </a:xfrm>
        </p:spPr>
        <p:txBody>
          <a:bodyPr>
            <a:normAutofit lnSpcReduction="10000"/>
          </a:bodyPr>
          <a:lstStyle/>
          <a:p>
            <a:pPr algn="just">
              <a:buFont typeface="Arial" panose="020B0604020202020204" pitchFamily="34" charset="0"/>
              <a:buChar char="•"/>
            </a:pPr>
            <a:r>
              <a:rPr lang="fr-FR" sz="2400" dirty="0"/>
              <a:t>La recherche terminologique en traduction est une activité essentielle qui consiste à </a:t>
            </a:r>
            <a:r>
              <a:rPr lang="fr-FR" sz="2400" b="1" dirty="0"/>
              <a:t>identifier</a:t>
            </a:r>
            <a:r>
              <a:rPr lang="fr-FR" sz="2400" dirty="0"/>
              <a:t>, </a:t>
            </a:r>
            <a:r>
              <a:rPr lang="fr-FR" sz="2400" b="1" dirty="0"/>
              <a:t>analyser</a:t>
            </a:r>
            <a:r>
              <a:rPr lang="fr-FR" sz="2400" dirty="0"/>
              <a:t> et </a:t>
            </a:r>
            <a:r>
              <a:rPr lang="fr-FR" sz="2400" b="1" dirty="0"/>
              <a:t>sélectionner</a:t>
            </a:r>
            <a:r>
              <a:rPr lang="fr-FR" sz="2400" dirty="0"/>
              <a:t> les </a:t>
            </a:r>
            <a:r>
              <a:rPr lang="fr-FR" sz="2400" b="1" dirty="0"/>
              <a:t>termes techniques spécialisés</a:t>
            </a:r>
            <a:r>
              <a:rPr lang="fr-FR" sz="2400" dirty="0"/>
              <a:t> </a:t>
            </a:r>
            <a:r>
              <a:rPr lang="fr-FR" sz="2400" b="1" dirty="0"/>
              <a:t>appropriés</a:t>
            </a:r>
            <a:r>
              <a:rPr lang="fr-FR" sz="2400" dirty="0"/>
              <a:t> dans les langues source et cible pour </a:t>
            </a:r>
            <a:r>
              <a:rPr lang="fr-FR" sz="2400" b="1" dirty="0"/>
              <a:t>assurer la précision et la cohérence d'une traduction</a:t>
            </a:r>
            <a:r>
              <a:rPr lang="fr-FR" sz="2400" dirty="0"/>
              <a:t>. </a:t>
            </a:r>
          </a:p>
          <a:p>
            <a:pPr algn="just">
              <a:buFont typeface="Arial" panose="020B0604020202020204" pitchFamily="34" charset="0"/>
              <a:buChar char="•"/>
            </a:pPr>
            <a:r>
              <a:rPr lang="fr-FR" sz="2400" dirty="0"/>
              <a:t>Elle vise à </a:t>
            </a:r>
            <a:r>
              <a:rPr lang="fr-FR" sz="2400" b="1" dirty="0"/>
              <a:t>établir des équivalences terminologiques fiables </a:t>
            </a:r>
            <a:r>
              <a:rPr lang="fr-FR" sz="2400" dirty="0"/>
              <a:t>entre les concepts d'un domaine de spécialité donné.</a:t>
            </a:r>
          </a:p>
          <a:p>
            <a:pPr algn="just">
              <a:buFont typeface="Arial" panose="020B0604020202020204" pitchFamily="34" charset="0"/>
              <a:buChar char="•"/>
            </a:pPr>
            <a:r>
              <a:rPr lang="fr-FR" sz="2400" dirty="0"/>
              <a:t>C'est une </a:t>
            </a:r>
            <a:r>
              <a:rPr lang="fr-FR" sz="2400" b="1" dirty="0"/>
              <a:t>démarche analytique </a:t>
            </a:r>
            <a:r>
              <a:rPr lang="fr-FR" sz="2400" dirty="0"/>
              <a:t>qui accompagne intégralement le traducteur de la lecture du texte source à la finalisation de sa version cible.</a:t>
            </a:r>
          </a:p>
          <a:p>
            <a:endParaRPr lang="fr-FR" dirty="0"/>
          </a:p>
        </p:txBody>
      </p:sp>
    </p:spTree>
    <p:extLst>
      <p:ext uri="{BB962C8B-B14F-4D97-AF65-F5344CB8AC3E}">
        <p14:creationId xmlns:p14="http://schemas.microsoft.com/office/powerpoint/2010/main" val="1703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7C750D-7B4B-8D3D-1026-446BFCACCCBF}"/>
              </a:ext>
            </a:extLst>
          </p:cNvPr>
          <p:cNvSpPr>
            <a:spLocks noGrp="1"/>
          </p:cNvSpPr>
          <p:nvPr>
            <p:ph type="title"/>
          </p:nvPr>
        </p:nvSpPr>
        <p:spPr>
          <a:xfrm>
            <a:off x="646111" y="452718"/>
            <a:ext cx="9404723" cy="609166"/>
          </a:xfrm>
        </p:spPr>
        <p:txBody>
          <a:bodyPr>
            <a:noAutofit/>
          </a:bodyPr>
          <a:lstStyle/>
          <a:p>
            <a:r>
              <a:rPr lang="fr-FR" sz="2800" b="1" dirty="0"/>
              <a:t>Pourquoi cette importance ?</a:t>
            </a:r>
            <a:br>
              <a:rPr lang="fr-FR" sz="2800" b="1" dirty="0"/>
            </a:br>
            <a:endParaRPr lang="fr-FR" sz="2800" b="1" dirty="0"/>
          </a:p>
        </p:txBody>
      </p:sp>
      <p:sp>
        <p:nvSpPr>
          <p:cNvPr id="3" name="Espace réservé du contenu 2">
            <a:extLst>
              <a:ext uri="{FF2B5EF4-FFF2-40B4-BE49-F238E27FC236}">
                <a16:creationId xmlns:a16="http://schemas.microsoft.com/office/drawing/2014/main" id="{FE92CFE7-4754-4BDC-1FD5-1CFBF73DA838}"/>
              </a:ext>
            </a:extLst>
          </p:cNvPr>
          <p:cNvSpPr>
            <a:spLocks noGrp="1"/>
          </p:cNvSpPr>
          <p:nvPr>
            <p:ph idx="1"/>
          </p:nvPr>
        </p:nvSpPr>
        <p:spPr>
          <a:xfrm>
            <a:off x="1622730" y="1684208"/>
            <a:ext cx="8946541" cy="4195481"/>
          </a:xfrm>
        </p:spPr>
        <p:txBody>
          <a:bodyPr>
            <a:normAutofit lnSpcReduction="10000"/>
          </a:bodyPr>
          <a:lstStyle/>
          <a:p>
            <a:pPr marL="0" indent="0">
              <a:buNone/>
            </a:pPr>
            <a:r>
              <a:rPr lang="fr-FR" sz="2600" dirty="0"/>
              <a:t>Parce qu'un terme mal traduit peut entraîner des erreurs graves en droit, en médecine, en ingénierie, ou dans les sciences humaines.</a:t>
            </a:r>
          </a:p>
          <a:p>
            <a:pPr>
              <a:buFont typeface="Arial" panose="020B0604020202020204" pitchFamily="34" charset="0"/>
              <a:buChar char="•"/>
            </a:pPr>
            <a:r>
              <a:rPr lang="fr-FR" sz="2400" b="1" dirty="0"/>
              <a:t>Exemple</a:t>
            </a:r>
            <a:r>
              <a:rPr lang="fr-FR" sz="2400" dirty="0"/>
              <a:t> :</a:t>
            </a:r>
          </a:p>
          <a:p>
            <a:pPr>
              <a:buFont typeface="Arial" panose="020B0604020202020204" pitchFamily="34" charset="0"/>
              <a:buChar char="•"/>
            </a:pPr>
            <a:r>
              <a:rPr lang="fr-FR" sz="2400" dirty="0"/>
              <a:t>Médecine</a:t>
            </a:r>
          </a:p>
          <a:p>
            <a:pPr algn="just">
              <a:buFont typeface="Arial" panose="020B0604020202020204" pitchFamily="34" charset="0"/>
              <a:buChar char="•"/>
            </a:pPr>
            <a:r>
              <a:rPr lang="fr-FR" sz="2400" dirty="0"/>
              <a:t>Le terme anglais « stroke » (attaque cérébrale) peut être mal traduit en français ou arabe comme accident﻿ ou choc﻿</a:t>
            </a:r>
            <a:r>
              <a:rPr lang="ar-DZ" sz="2400" dirty="0"/>
              <a:t>صدمة﻿) </a:t>
            </a:r>
            <a:r>
              <a:rPr lang="fr-FR" sz="2400" dirty="0"/>
              <a:t>) au lieu de AVC (Accident Vasculaire Cérébral)﻿ (</a:t>
            </a:r>
            <a:r>
              <a:rPr lang="ar-DZ" sz="2400" dirty="0"/>
              <a:t>الجلطة الدماغية</a:t>
            </a:r>
            <a:r>
              <a:rPr lang="fr-FR" sz="2400" dirty="0"/>
              <a:t>)</a:t>
            </a:r>
            <a:r>
              <a:rPr lang="ar-DZ" sz="2400" dirty="0"/>
              <a:t>.</a:t>
            </a:r>
            <a:r>
              <a:rPr lang="fr-FR" sz="2400" dirty="0"/>
              <a:t> Une telle confusion peut entraîner des erreurs de diagnostic ou de traitement, mettant en jeu la vie du patient.</a:t>
            </a:r>
          </a:p>
        </p:txBody>
      </p:sp>
    </p:spTree>
    <p:extLst>
      <p:ext uri="{BB962C8B-B14F-4D97-AF65-F5344CB8AC3E}">
        <p14:creationId xmlns:p14="http://schemas.microsoft.com/office/powerpoint/2010/main" val="3504153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7C4DE-E9FA-501D-1986-BC5E1764262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F5C20E-52B3-E106-5241-AFD0A4C22972}"/>
              </a:ext>
            </a:extLst>
          </p:cNvPr>
          <p:cNvSpPr>
            <a:spLocks noGrp="1"/>
          </p:cNvSpPr>
          <p:nvPr>
            <p:ph type="title"/>
          </p:nvPr>
        </p:nvSpPr>
        <p:spPr>
          <a:xfrm>
            <a:off x="646111" y="452718"/>
            <a:ext cx="9404723" cy="697656"/>
          </a:xfrm>
        </p:spPr>
        <p:txBody>
          <a:bodyPr>
            <a:noAutofit/>
          </a:bodyPr>
          <a:lstStyle/>
          <a:p>
            <a:r>
              <a:rPr lang="fr-FR" sz="2800" b="1" dirty="0"/>
              <a:t>Pourquoi cette importance ?</a:t>
            </a:r>
            <a:br>
              <a:rPr lang="fr-FR" sz="2800" b="1" dirty="0"/>
            </a:br>
            <a:endParaRPr lang="fr-FR" sz="2800" b="1" dirty="0"/>
          </a:p>
        </p:txBody>
      </p:sp>
      <p:sp>
        <p:nvSpPr>
          <p:cNvPr id="3" name="Espace réservé du contenu 2">
            <a:extLst>
              <a:ext uri="{FF2B5EF4-FFF2-40B4-BE49-F238E27FC236}">
                <a16:creationId xmlns:a16="http://schemas.microsoft.com/office/drawing/2014/main" id="{8BE80DC2-AF69-67AA-214A-04E3270C3C94}"/>
              </a:ext>
            </a:extLst>
          </p:cNvPr>
          <p:cNvSpPr>
            <a:spLocks noGrp="1"/>
          </p:cNvSpPr>
          <p:nvPr>
            <p:ph idx="1"/>
          </p:nvPr>
        </p:nvSpPr>
        <p:spPr>
          <a:xfrm>
            <a:off x="1622729" y="1861190"/>
            <a:ext cx="8946541" cy="3448230"/>
          </a:xfrm>
        </p:spPr>
        <p:txBody>
          <a:bodyPr>
            <a:normAutofit/>
          </a:bodyPr>
          <a:lstStyle/>
          <a:p>
            <a:pPr>
              <a:buFont typeface="Arial" panose="020B0604020202020204" pitchFamily="34" charset="0"/>
              <a:buChar char="•"/>
            </a:pPr>
            <a:r>
              <a:rPr lang="fr-FR" sz="2400" b="1" dirty="0"/>
              <a:t>Exemple</a:t>
            </a:r>
            <a:r>
              <a:rPr lang="fr-FR" sz="2400" dirty="0"/>
              <a:t> :</a:t>
            </a:r>
          </a:p>
          <a:p>
            <a:pPr>
              <a:buFont typeface="Arial" panose="020B0604020202020204" pitchFamily="34" charset="0"/>
              <a:buChar char="•"/>
            </a:pPr>
            <a:r>
              <a:rPr lang="fr-FR" sz="2400" dirty="0"/>
              <a:t>Sciences humaines</a:t>
            </a:r>
          </a:p>
          <a:p>
            <a:pPr algn="just">
              <a:buFont typeface="Arial" panose="020B0604020202020204" pitchFamily="34" charset="0"/>
              <a:buChar char="•"/>
            </a:pPr>
            <a:r>
              <a:rPr lang="fr-FR" sz="2400" dirty="0"/>
              <a:t>Une mauvaise traduction du terme anglais « </a:t>
            </a:r>
            <a:r>
              <a:rPr lang="fr-FR" sz="2400" dirty="0" err="1"/>
              <a:t>alienation</a:t>
            </a:r>
            <a:r>
              <a:rPr lang="fr-FR" sz="2400" dirty="0"/>
              <a:t> » (dans la théorie de Marx) en aliénation mentale﻿ (</a:t>
            </a:r>
            <a:r>
              <a:rPr lang="ar-DZ" sz="2400" dirty="0"/>
              <a:t>العزلة النفسية</a:t>
            </a:r>
            <a:r>
              <a:rPr lang="fr-FR" sz="2400" dirty="0"/>
              <a:t>)</a:t>
            </a:r>
            <a:r>
              <a:rPr lang="ar-DZ" sz="2400" dirty="0"/>
              <a:t> </a:t>
            </a:r>
            <a:r>
              <a:rPr lang="fr-FR" sz="2400" dirty="0"/>
              <a:t>au lieu de aliénation sociale﻿ </a:t>
            </a:r>
            <a:r>
              <a:rPr lang="ar-DZ" sz="2400" dirty="0"/>
              <a:t>الاغتراب الاجتماعي﻿) </a:t>
            </a:r>
            <a:r>
              <a:rPr lang="fr-FR" sz="2400" dirty="0"/>
              <a:t>) change radicalement le sens du concept, ce qui peut fausser toute la compréhension d’un texte sociologique ou philosophique.</a:t>
            </a:r>
          </a:p>
        </p:txBody>
      </p:sp>
    </p:spTree>
    <p:extLst>
      <p:ext uri="{BB962C8B-B14F-4D97-AF65-F5344CB8AC3E}">
        <p14:creationId xmlns:p14="http://schemas.microsoft.com/office/powerpoint/2010/main" val="989119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3E7E54-0A08-EC51-0ACC-938B90EB8659}"/>
              </a:ext>
            </a:extLst>
          </p:cNvPr>
          <p:cNvSpPr>
            <a:spLocks noGrp="1"/>
          </p:cNvSpPr>
          <p:nvPr>
            <p:ph type="title"/>
          </p:nvPr>
        </p:nvSpPr>
        <p:spPr>
          <a:xfrm>
            <a:off x="1393638" y="2355260"/>
            <a:ext cx="9404723" cy="1400530"/>
          </a:xfrm>
        </p:spPr>
        <p:txBody>
          <a:bodyPr>
            <a:normAutofit/>
          </a:bodyPr>
          <a:lstStyle/>
          <a:p>
            <a:pPr algn="ctr"/>
            <a:r>
              <a:rPr lang="fr-FR" sz="3200" b="1" dirty="0"/>
              <a:t>II. Différences essentielles : mot vs terme spécialisé </a:t>
            </a:r>
          </a:p>
        </p:txBody>
      </p:sp>
    </p:spTree>
    <p:extLst>
      <p:ext uri="{BB962C8B-B14F-4D97-AF65-F5344CB8AC3E}">
        <p14:creationId xmlns:p14="http://schemas.microsoft.com/office/powerpoint/2010/main" val="48138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49FCC-D4F2-EBC4-C397-499FEB6A49E9}"/>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81BC4EA8-0232-986D-B9E0-0B7C1A97C7C1}"/>
              </a:ext>
            </a:extLst>
          </p:cNvPr>
          <p:cNvSpPr>
            <a:spLocks noGrp="1"/>
          </p:cNvSpPr>
          <p:nvPr>
            <p:ph type="title"/>
          </p:nvPr>
        </p:nvSpPr>
        <p:spPr>
          <a:xfrm>
            <a:off x="646111" y="452718"/>
            <a:ext cx="9404723" cy="741901"/>
          </a:xfrm>
        </p:spPr>
        <p:txBody>
          <a:bodyPr>
            <a:noAutofit/>
          </a:bodyPr>
          <a:lstStyle/>
          <a:p>
            <a:r>
              <a:rPr lang="fr-FR" sz="2800" b="1" dirty="0"/>
              <a:t>Distinction fondamentale</a:t>
            </a:r>
            <a:br>
              <a:rPr lang="fr-FR" sz="2800" b="1" dirty="0"/>
            </a:br>
            <a:endParaRPr lang="fr-FR" sz="2800" b="1" dirty="0"/>
          </a:p>
        </p:txBody>
      </p:sp>
      <p:sp>
        <p:nvSpPr>
          <p:cNvPr id="3" name="Espace réservé du contenu 2">
            <a:extLst>
              <a:ext uri="{FF2B5EF4-FFF2-40B4-BE49-F238E27FC236}">
                <a16:creationId xmlns:a16="http://schemas.microsoft.com/office/drawing/2014/main" id="{EC74FCAC-41B5-18B1-8529-13DB7349A22D}"/>
              </a:ext>
            </a:extLst>
          </p:cNvPr>
          <p:cNvSpPr>
            <a:spLocks noGrp="1"/>
          </p:cNvSpPr>
          <p:nvPr>
            <p:ph idx="1"/>
          </p:nvPr>
        </p:nvSpPr>
        <p:spPr>
          <a:xfrm>
            <a:off x="1622729" y="2215150"/>
            <a:ext cx="8946541" cy="1929147"/>
          </a:xfrm>
        </p:spPr>
        <p:txBody>
          <a:bodyPr>
            <a:normAutofit/>
          </a:bodyPr>
          <a:lstStyle/>
          <a:p>
            <a:pPr lvl="0">
              <a:buFont typeface="Arial" panose="020B0604020202020204" pitchFamily="34" charset="0"/>
              <a:buChar char="•"/>
            </a:pPr>
            <a:r>
              <a:rPr lang="fr-FR" sz="2400" b="1" dirty="0"/>
              <a:t>Mot</a:t>
            </a:r>
            <a:r>
              <a:rPr lang="fr-FR" sz="2400" dirty="0"/>
              <a:t> : Unité lexicale du vocabulaire général</a:t>
            </a:r>
          </a:p>
          <a:p>
            <a:pPr lvl="0">
              <a:buFont typeface="Arial" panose="020B0604020202020204" pitchFamily="34" charset="0"/>
              <a:buChar char="•"/>
            </a:pPr>
            <a:r>
              <a:rPr lang="fr-FR" sz="2400" b="1" dirty="0"/>
              <a:t>Terme</a:t>
            </a:r>
            <a:r>
              <a:rPr lang="fr-FR" sz="2400" dirty="0"/>
              <a:t> : Mot ou groupe de mots désignant précisément un concept dans un domaine spécialisé</a:t>
            </a:r>
          </a:p>
          <a:p>
            <a:pPr marL="0" indent="0">
              <a:buNone/>
            </a:pPr>
            <a:endParaRPr lang="fr-FR" dirty="0"/>
          </a:p>
        </p:txBody>
      </p:sp>
    </p:spTree>
    <p:extLst>
      <p:ext uri="{BB962C8B-B14F-4D97-AF65-F5344CB8AC3E}">
        <p14:creationId xmlns:p14="http://schemas.microsoft.com/office/powerpoint/2010/main" val="1281959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71AE5-1652-1BFA-1154-6774EE7BAC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0E3F0AD-685C-CA6E-4A86-3A410B48D6DE}"/>
              </a:ext>
            </a:extLst>
          </p:cNvPr>
          <p:cNvSpPr>
            <a:spLocks noGrp="1"/>
          </p:cNvSpPr>
          <p:nvPr>
            <p:ph type="title"/>
          </p:nvPr>
        </p:nvSpPr>
        <p:spPr>
          <a:xfrm>
            <a:off x="646111" y="452718"/>
            <a:ext cx="9404723" cy="815643"/>
          </a:xfrm>
        </p:spPr>
        <p:txBody>
          <a:bodyPr>
            <a:normAutofit/>
          </a:bodyPr>
          <a:lstStyle/>
          <a:p>
            <a:pPr algn="just"/>
            <a:r>
              <a:rPr lang="fr-FR" sz="2800" b="1" dirty="0"/>
              <a:t>Exemple illustratif</a:t>
            </a:r>
          </a:p>
        </p:txBody>
      </p:sp>
      <p:sp>
        <p:nvSpPr>
          <p:cNvPr id="3" name="Espace réservé du contenu 2">
            <a:extLst>
              <a:ext uri="{FF2B5EF4-FFF2-40B4-BE49-F238E27FC236}">
                <a16:creationId xmlns:a16="http://schemas.microsoft.com/office/drawing/2014/main" id="{6EF10BE5-EC7D-EF32-739E-67A488E86085}"/>
              </a:ext>
            </a:extLst>
          </p:cNvPr>
          <p:cNvSpPr>
            <a:spLocks noGrp="1"/>
          </p:cNvSpPr>
          <p:nvPr>
            <p:ph idx="1"/>
          </p:nvPr>
        </p:nvSpPr>
        <p:spPr>
          <a:xfrm>
            <a:off x="1294363" y="2015733"/>
            <a:ext cx="9603275" cy="2644758"/>
          </a:xfrm>
        </p:spPr>
        <p:txBody>
          <a:bodyPr>
            <a:normAutofit/>
          </a:bodyPr>
          <a:lstStyle/>
          <a:p>
            <a:pPr algn="just">
              <a:buFont typeface="Arial" panose="020B0604020202020204" pitchFamily="34" charset="0"/>
              <a:buChar char="•"/>
            </a:pPr>
            <a:r>
              <a:rPr lang="fr-FR" sz="2400" dirty="0"/>
              <a:t>Le mot </a:t>
            </a:r>
            <a:r>
              <a:rPr lang="fr-FR" sz="2400" b="1" dirty="0"/>
              <a:t>fièvre</a:t>
            </a:r>
            <a:r>
              <a:rPr lang="fr-FR" sz="2400" dirty="0"/>
              <a:t>﻿ est utilisé par tout le monde pour désigner une élévation de la température corporelle.</a:t>
            </a:r>
          </a:p>
          <a:p>
            <a:pPr algn="just">
              <a:buFont typeface="Arial" panose="020B0604020202020204" pitchFamily="34" charset="0"/>
              <a:buChar char="•"/>
            </a:pPr>
            <a:r>
              <a:rPr lang="fr-FR" sz="2400" dirty="0"/>
              <a:t>Mais le terme médical </a:t>
            </a:r>
            <a:r>
              <a:rPr lang="fr-FR" sz="2400" b="1" dirty="0"/>
              <a:t>pyrexie</a:t>
            </a:r>
            <a:r>
              <a:rPr lang="fr-FR" sz="2400" dirty="0"/>
              <a:t>﻿ désigne précisément le phénomène d’élévation anormale de la température dans le vocabulaire spécialisé des médecins.</a:t>
            </a:r>
          </a:p>
          <a:p>
            <a:pPr marL="0" indent="0">
              <a:buNone/>
            </a:pPr>
            <a:endParaRPr lang="fr-FR" dirty="0"/>
          </a:p>
        </p:txBody>
      </p:sp>
    </p:spTree>
    <p:extLst>
      <p:ext uri="{BB962C8B-B14F-4D97-AF65-F5344CB8AC3E}">
        <p14:creationId xmlns:p14="http://schemas.microsoft.com/office/powerpoint/2010/main" val="95524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B5B61-FC9D-D762-8040-0683D806DDF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CB8AFBC-E44F-AA7C-68A7-41415449D754}"/>
              </a:ext>
            </a:extLst>
          </p:cNvPr>
          <p:cNvSpPr>
            <a:spLocks noGrp="1"/>
          </p:cNvSpPr>
          <p:nvPr>
            <p:ph type="title"/>
          </p:nvPr>
        </p:nvSpPr>
        <p:spPr>
          <a:xfrm>
            <a:off x="646111" y="452718"/>
            <a:ext cx="9404723" cy="712405"/>
          </a:xfrm>
        </p:spPr>
        <p:txBody>
          <a:bodyPr>
            <a:normAutofit/>
          </a:bodyPr>
          <a:lstStyle/>
          <a:p>
            <a:pPr algn="just"/>
            <a:r>
              <a:rPr lang="fr-FR" sz="2800" b="1" dirty="0"/>
              <a:t>Exemple illustratif</a:t>
            </a:r>
          </a:p>
        </p:txBody>
      </p:sp>
      <p:sp>
        <p:nvSpPr>
          <p:cNvPr id="3" name="Espace réservé du contenu 2">
            <a:extLst>
              <a:ext uri="{FF2B5EF4-FFF2-40B4-BE49-F238E27FC236}">
                <a16:creationId xmlns:a16="http://schemas.microsoft.com/office/drawing/2014/main" id="{6AD0181A-AC9B-B02E-F3D3-A918D9D17596}"/>
              </a:ext>
            </a:extLst>
          </p:cNvPr>
          <p:cNvSpPr>
            <a:spLocks noGrp="1"/>
          </p:cNvSpPr>
          <p:nvPr>
            <p:ph idx="1"/>
          </p:nvPr>
        </p:nvSpPr>
        <p:spPr>
          <a:xfrm>
            <a:off x="1294363" y="2015733"/>
            <a:ext cx="9603275" cy="3101958"/>
          </a:xfrm>
        </p:spPr>
        <p:txBody>
          <a:bodyPr>
            <a:normAutofit fontScale="47500" lnSpcReduction="20000"/>
          </a:bodyPr>
          <a:lstStyle/>
          <a:p>
            <a:pPr marL="0" indent="0" algn="just">
              <a:buNone/>
            </a:pPr>
            <a:r>
              <a:rPr lang="fr-FR" sz="5100" b="1" dirty="0"/>
              <a:t>Explication :</a:t>
            </a:r>
          </a:p>
          <a:p>
            <a:pPr algn="just">
              <a:buFont typeface="Arial" panose="020B0604020202020204" pitchFamily="34" charset="0"/>
              <a:buChar char="•"/>
            </a:pPr>
            <a:r>
              <a:rPr lang="fr-FR" sz="5100" b="1" dirty="0"/>
              <a:t>Fièvre</a:t>
            </a:r>
            <a:r>
              <a:rPr lang="fr-FR" sz="5100" dirty="0"/>
              <a:t>﻿ est un mot du français courant : chacun peut dire « j’ai de la fièvre » pour exprimer un symptôme général.​</a:t>
            </a:r>
          </a:p>
          <a:p>
            <a:pPr algn="just">
              <a:buFont typeface="Arial" panose="020B0604020202020204" pitchFamily="34" charset="0"/>
              <a:buChar char="•"/>
            </a:pPr>
            <a:r>
              <a:rPr lang="fr-FR" sz="5100" b="1" dirty="0"/>
              <a:t>Pyrexie</a:t>
            </a:r>
            <a:r>
              <a:rPr lang="fr-FR" sz="5100" dirty="0"/>
              <a:t>﻿ est un terme médical : il est utilisé dans les dossiers médicaux ou les articles scientifiques pour désigner la même condition, mais dans un contexte technique ou scientifique, avec une définition, des critères et des valeurs spécifiques.</a:t>
            </a:r>
          </a:p>
          <a:p>
            <a:pPr marL="0" indent="0">
              <a:buNone/>
            </a:pPr>
            <a:endParaRPr lang="fr-FR" dirty="0"/>
          </a:p>
        </p:txBody>
      </p:sp>
    </p:spTree>
    <p:extLst>
      <p:ext uri="{BB962C8B-B14F-4D97-AF65-F5344CB8AC3E}">
        <p14:creationId xmlns:p14="http://schemas.microsoft.com/office/powerpoint/2010/main" val="2515556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475</TotalTime>
  <Words>1040</Words>
  <Application>Microsoft Office PowerPoint</Application>
  <PresentationFormat>Grand écran</PresentationFormat>
  <Paragraphs>131</Paragraphs>
  <Slides>26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Aptos</vt:lpstr>
      <vt:lpstr>Arial</vt:lpstr>
      <vt:lpstr>Century Gothic</vt:lpstr>
      <vt:lpstr>Courier New</vt:lpstr>
      <vt:lpstr>Wingdings</vt:lpstr>
      <vt:lpstr>Wingdings 3</vt:lpstr>
      <vt:lpstr>Ion</vt:lpstr>
      <vt:lpstr>La recherche terminologique en traduction</vt:lpstr>
      <vt:lpstr>I. Introduction à la recherche terminologique</vt:lpstr>
      <vt:lpstr>Définition </vt:lpstr>
      <vt:lpstr>Pourquoi cette importance ? </vt:lpstr>
      <vt:lpstr>Pourquoi cette importance ? </vt:lpstr>
      <vt:lpstr>II. Différences essentielles : mot vs terme spécialisé </vt:lpstr>
      <vt:lpstr>Distinction fondamentale </vt:lpstr>
      <vt:lpstr>Exemple illustratif</vt:lpstr>
      <vt:lpstr>Exemple illustratif</vt:lpstr>
      <vt:lpstr>Conséquence méthodologique </vt:lpstr>
      <vt:lpstr>III. Démarche méthodologique de la recherche terminologique </vt:lpstr>
      <vt:lpstr>1. Analyse du texte source </vt:lpstr>
      <vt:lpstr>2. Consultation de ressources spécialisées</vt:lpstr>
      <vt:lpstr>2. Consultation de ressources spécialisées</vt:lpstr>
      <vt:lpstr>2. Consultation de ressources spécialisées</vt:lpstr>
      <vt:lpstr>2. Consultation de ressources spécialisées</vt:lpstr>
      <vt:lpstr>3. Tri et validation des sources </vt:lpstr>
      <vt:lpstr>IV. Hiérarchie de fiabilité des sources </vt:lpstr>
      <vt:lpstr>V. Pièges, dangers et validation </vt:lpstr>
      <vt:lpstr>VI. Construction et gestion d'un glossaire trilingue </vt:lpstr>
      <vt:lpstr>VI. Construction et gestion d'un glossaire trilingue </vt:lpstr>
      <vt:lpstr>Bonnes pratiques </vt:lpstr>
      <vt:lpstr>VII. Pratiques avancées &amp; l'IA </vt:lpstr>
      <vt:lpstr>VII. Pratiques avancées &amp; l'IA </vt:lpstr>
      <vt:lpstr>VII. Pratiques avancées &amp; l'IA </vt:lpstr>
      <vt:lpstr>VIII. Synthèse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Amina TLB</dc:creator>
  <cp:lastModifiedBy>Amina TLB</cp:lastModifiedBy>
  <cp:revision>15</cp:revision>
  <dcterms:created xsi:type="dcterms:W3CDTF">2025-10-27T17:23:13Z</dcterms:created>
  <dcterms:modified xsi:type="dcterms:W3CDTF">2025-12-08T18:08:17Z</dcterms:modified>
</cp:coreProperties>
</file>