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10.xml" ContentType="application/vnd.openxmlformats-officedocument.presentationml.slideLayout+xml"/>
  <Override PartName="/ppt/tags/tag14.xml" ContentType="application/vnd.openxmlformats-officedocument.presentationml.tags+xml"/>
  <Override PartName="/ppt/tags/tag15.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63" r:id="rId3"/>
    <p:sldId id="264" r:id="rId4"/>
    <p:sldId id="260" r:id="rId5"/>
    <p:sldId id="257" r:id="rId6"/>
    <p:sldId id="258" r:id="rId7"/>
    <p:sldId id="262" r:id="rId8"/>
    <p:sldId id="259" r:id="rId9"/>
    <p:sldId id="265" r:id="rId10"/>
    <p:sldId id="266" r:id="rId11"/>
    <p:sldId id="267" r:id="rId12"/>
    <p:sldId id="268" r:id="rId13"/>
    <p:sldId id="269" r:id="rId14"/>
    <p:sldId id="270" r:id="rId15"/>
    <p:sldId id="271" r:id="rId16"/>
    <p:sldId id="273" r:id="rId17"/>
    <p:sldId id="274" r:id="rId18"/>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84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C0DC4E0B-32B9-41F4-9C13-76519CC50F9E}" type="datetimeFigureOut">
              <a:rPr lang="fr-FR" smtClean="0"/>
              <a:pPr/>
              <a:t>06/04/2020</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fr-FR"/>
          </a:p>
        </p:txBody>
      </p:sp>
      <p:sp>
        <p:nvSpPr>
          <p:cNvPr id="5" name="Espace réservé des commentaires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68DF709E-AB9B-49EC-B3CC-E9AA2D0F0B9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8DF709E-AB9B-49EC-B3CC-E9AA2D0F0B95}" type="slidenum">
              <a:rPr lang="fr-FR" smtClean="0"/>
              <a:pPr/>
              <a:t>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8DF709E-AB9B-49EC-B3CC-E9AA2D0F0B95}" type="slidenum">
              <a:rPr lang="fr-FR" smtClean="0"/>
              <a:pPr/>
              <a:t>5</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8DF709E-AB9B-49EC-B3CC-E9AA2D0F0B95}" type="slidenum">
              <a:rPr lang="fr-FR" smtClean="0"/>
              <a:pPr/>
              <a:t>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8DF709E-AB9B-49EC-B3CC-E9AA2D0F0B95}" type="slidenum">
              <a:rPr lang="fr-FR" smtClean="0"/>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D7CC21-CB70-4180-9E20-05A5ED65BC8A}"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B85F2A-0105-4F51-903D-5CEE708A27C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7CC21-CB70-4180-9E20-05A5ED65BC8A}" type="datetimeFigureOut">
              <a:rPr lang="fr-FR" smtClean="0"/>
              <a:pPr/>
              <a:t>06/04/2020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85F2A-0105-4F51-903D-5CEE708A27C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hyperlink" Target="http://www.psychoweb.fr/articles/psychologie-sociale/120-attitudes-les-origines-du-concept.html" TargetMode="Externa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hyperlink" Target="https://gerflint.fr/Base/Algerie15/chachou.pdf" TargetMode="External"/><Relationship Id="rId2" Type="http://schemas.openxmlformats.org/officeDocument/2006/relationships/slideLayout" Target="../slideLayouts/slideLayout1.xml"/><Relationship Id="rId1" Type="http://schemas.openxmlformats.org/officeDocument/2006/relationships/tags" Target="../tags/tag10.xml"/><Relationship Id="rId6" Type="http://schemas.openxmlformats.org/officeDocument/2006/relationships/hyperlink" Target="https://www-jstor-org.www.sndl1.arn.dz/stable/30247933?Search=yes&amp;resultItemClick=true&amp;searchText=morsly&amp;searchUri=/action/doBasicSearch?Query=morsly&amp;amp;acc=on&amp;amp;wc=on&amp;amp;fc=off&amp;amp;group=none&amp;ab_segments=0/basic_SYC-5055/control&amp;refreqid=search:337c939fa91b521493010fd505510793&amp;seq=1" TargetMode="External"/><Relationship Id="rId5" Type="http://schemas.openxmlformats.org/officeDocument/2006/relationships/hyperlink" Target="https://www.cairn.info/revue-ela-2006-4-page-393.htm" TargetMode="External"/><Relationship Id="rId4" Type="http://schemas.openxmlformats.org/officeDocument/2006/relationships/hyperlink" Target="http://bora.uib.no/bitstream/handle/1956/3747/65413019.pdf?sequence=1&amp;isAllowed=y"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custDataLst>
              <p:tags r:id="rId1"/>
            </p:custDataLst>
          </p:nvPr>
        </p:nvSpPr>
        <p:spPr>
          <a:xfrm>
            <a:off x="1731204" y="642918"/>
            <a:ext cx="5484002" cy="646331"/>
          </a:xfrm>
          <a:prstGeom prst="rect">
            <a:avLst/>
          </a:prstGeom>
        </p:spPr>
        <p:txBody>
          <a:bodyPr wrap="none">
            <a:spAutoFit/>
          </a:bodyPr>
          <a:lstStyle/>
          <a:p>
            <a:pPr algn="ctr"/>
            <a:r>
              <a:rPr lang="fr-FR" sz="3600" dirty="0" smtClean="0"/>
              <a:t>Attitudes et comportements</a:t>
            </a:r>
            <a:endParaRPr lang="fr-FR" sz="3600" dirty="0"/>
          </a:p>
        </p:txBody>
      </p:sp>
      <p:sp>
        <p:nvSpPr>
          <p:cNvPr id="6" name="Espace réservé du texte 5"/>
          <p:cNvSpPr txBox="1">
            <a:spLocks/>
          </p:cNvSpPr>
          <p:nvPr>
            <p:custDataLst>
              <p:tags r:id="rId2"/>
            </p:custDataLst>
          </p:nvPr>
        </p:nvSpPr>
        <p:spPr>
          <a:xfrm>
            <a:off x="457200" y="2000240"/>
            <a:ext cx="7901014" cy="4125923"/>
          </a:xfrm>
          <a:prstGeom prst="rect">
            <a:avLst/>
          </a:prstGeom>
        </p:spPr>
        <p:txBody>
          <a:bodyPr/>
          <a:lstStyle/>
          <a:p>
            <a:pPr marL="342900" lvl="0" indent="-342900">
              <a:spcBef>
                <a:spcPct val="20000"/>
              </a:spcBef>
            </a:pPr>
            <a:r>
              <a:rPr lang="fr-FR" sz="2400" dirty="0"/>
              <a:t>	</a:t>
            </a:r>
            <a:r>
              <a:rPr lang="fr-FR" sz="2400" dirty="0" smtClean="0"/>
              <a:t>L’attitude est définie dans les dictionnaires de langue généraux comme étant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Manière de tenir son corps dans l’espace. Attitude gauche, gracieuse.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Conduite que l’on adopte dans un milieu déterminé. Attitude choquante, provocante, rationnelle, résolue, sceptique, triomphaliste, odieuse. Attitude de commandement, de salut, de vaincu. Attitude ferme, décidée. Prendre une attitude. Changer d’attitude. Se donner, se composer une attitude. </a:t>
            </a: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928662" y="1000108"/>
            <a:ext cx="7500990" cy="4857784"/>
          </a:xfrm>
          <a:prstGeom prst="rect">
            <a:avLst/>
          </a:prstGeom>
        </p:spPr>
        <p:txBody>
          <a:bodyPr/>
          <a:lstStyle/>
          <a:p>
            <a:pPr algn="just"/>
            <a:r>
              <a:rPr lang="fr-FR" sz="2400" dirty="0" smtClean="0"/>
              <a:t>Cette activité métalinguistique se construit par mimétisme, à partir du discours officiel dominant ou « autorisé » (pouvoir, classe sociale, enseignants, grammairiens...); elle peut aussi découler des rapports conflictuels toujours vivants ou inscrits dans une longue tradition culturelle, existant entre les différents groupes linguistiques. En d’autres termes « Il </a:t>
            </a:r>
            <a:r>
              <a:rPr lang="fr-FR" sz="2400" dirty="0"/>
              <a:t>est indubitable que les attitudes sont directement influencées par des facteurs aussi puissants que la famille, le travail, la religion, les amis ou l’éducation, au point que les personnes ont tendance à ajuster leurs attitudes pour qu’elles coïncident avec celles qui sont </a:t>
            </a:r>
            <a:r>
              <a:rPr lang="fr-FR" sz="2400" dirty="0" smtClean="0"/>
              <a:t>caractéristiques </a:t>
            </a:r>
            <a:r>
              <a:rPr lang="fr-FR" sz="2400" dirty="0"/>
              <a:t>du groupe social auquel elles appartiennent</a:t>
            </a:r>
            <a:r>
              <a:rPr lang="fr-FR" sz="2400" dirty="0" smtClean="0"/>
              <a:t>. »</a:t>
            </a:r>
            <a:r>
              <a:rPr lang="fr-FR" sz="2400" dirty="0"/>
              <a:t> </a:t>
            </a:r>
            <a:r>
              <a:rPr lang="fr-FR" sz="2000" dirty="0" smtClean="0"/>
              <a:t>(in David </a:t>
            </a:r>
            <a:r>
              <a:rPr lang="fr-FR" sz="2000" dirty="0" err="1" smtClean="0"/>
              <a:t>Lasagabaster</a:t>
            </a:r>
            <a:r>
              <a:rPr lang="fr-FR" sz="2000" dirty="0" smtClean="0"/>
              <a:t>, </a:t>
            </a:r>
            <a:r>
              <a:rPr lang="fr-FR" sz="2000" i="1" dirty="0" smtClean="0"/>
              <a:t>ÉLA</a:t>
            </a:r>
            <a:r>
              <a:rPr lang="fr-FR" sz="2000" dirty="0" smtClean="0"/>
              <a:t>, 4, n° 144 2006).</a:t>
            </a:r>
          </a:p>
          <a:p>
            <a:pPr algn="just"/>
            <a:endParaRPr lang="fr-F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928662" y="1000108"/>
            <a:ext cx="7500990" cy="4857784"/>
          </a:xfrm>
          <a:prstGeom prst="rect">
            <a:avLst/>
          </a:prstGeom>
        </p:spPr>
        <p:txBody>
          <a:bodyPr/>
          <a:lstStyle/>
          <a:p>
            <a:pPr algn="just"/>
            <a:endParaRPr lang="fr-FR" sz="2400" dirty="0" smtClean="0"/>
          </a:p>
          <a:p>
            <a:pPr algn="just"/>
            <a:r>
              <a:rPr lang="fr-FR" sz="2400" dirty="0" smtClean="0"/>
              <a:t>Les enquêtes linguistiques qui recourent a l'intuition ou «la conscience linguistique des sujets parlants » peuvent aussi être considérées comme des études d'attitudes qui sollicitent une activité métalinguistique de la part des informateurs. André Martinet, en recourant dans son enquête phonologique de 1941 au sentiment de ses informateurs à qui il demandait par exemple : Prononcez-vous de façon identique : a) pot/peau; b) sotte/saute ? Si vous faites une différence, est-ce une différence de timbre ou de longueur, leur demandait en réalité de déterminer leur position, leur attitude.</a:t>
            </a:r>
          </a:p>
          <a:p>
            <a:pPr algn="just"/>
            <a:endParaRPr lang="fr-FR" sz="2000" dirty="0" smtClean="0"/>
          </a:p>
          <a:p>
            <a:pPr algn="just"/>
            <a:endParaRPr lang="fr-F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928662" y="1000108"/>
            <a:ext cx="7500990" cy="4857784"/>
          </a:xfrm>
          <a:prstGeom prst="rect">
            <a:avLst/>
          </a:prstGeom>
        </p:spPr>
        <p:txBody>
          <a:bodyPr/>
          <a:lstStyle/>
          <a:p>
            <a:pPr algn="just"/>
            <a:endParaRPr lang="fr-FR" sz="2400" dirty="0" smtClean="0"/>
          </a:p>
          <a:p>
            <a:pPr algn="just"/>
            <a:r>
              <a:rPr lang="fr-FR" sz="2400" dirty="0" smtClean="0"/>
              <a:t>De même en ce qui concerne </a:t>
            </a:r>
            <a:r>
              <a:rPr lang="fr-FR" sz="2400" dirty="0" smtClean="0">
                <a:cs typeface="Times New Roman" pitchFamily="18" charset="0"/>
              </a:rPr>
              <a:t>les </a:t>
            </a:r>
            <a:r>
              <a:rPr lang="fr-FR" sz="2400" dirty="0">
                <a:cs typeface="Times New Roman" pitchFamily="18" charset="0"/>
              </a:rPr>
              <a:t>travaux de Peter </a:t>
            </a:r>
            <a:r>
              <a:rPr lang="fr-FR" sz="2400" dirty="0" err="1" smtClean="0">
                <a:cs typeface="Times New Roman" pitchFamily="18" charset="0"/>
              </a:rPr>
              <a:t>Trudgill</a:t>
            </a:r>
            <a:r>
              <a:rPr lang="fr-FR" sz="2400" dirty="0" smtClean="0">
                <a:cs typeface="Times New Roman" pitchFamily="18" charset="0"/>
              </a:rPr>
              <a:t> qui s'inscrivent</a:t>
            </a:r>
            <a:r>
              <a:rPr lang="fr-FR" sz="2400" dirty="0">
                <a:cs typeface="Times New Roman" pitchFamily="18" charset="0"/>
              </a:rPr>
              <a:t>, eux aussi, dans cette perspective. Étudiant les différents facteurs </a:t>
            </a:r>
            <a:r>
              <a:rPr lang="fr-FR" sz="2400" dirty="0" smtClean="0">
                <a:cs typeface="Times New Roman" pitchFamily="18" charset="0"/>
              </a:rPr>
              <a:t>déterminants </a:t>
            </a:r>
            <a:r>
              <a:rPr lang="fr-FR" sz="2400" dirty="0">
                <a:cs typeface="Times New Roman" pitchFamily="18" charset="0"/>
              </a:rPr>
              <a:t>de la variation, </a:t>
            </a:r>
            <a:r>
              <a:rPr lang="fr-FR" sz="2400" dirty="0" err="1">
                <a:cs typeface="Times New Roman" pitchFamily="18" charset="0"/>
              </a:rPr>
              <a:t>Trudgill</a:t>
            </a:r>
            <a:r>
              <a:rPr lang="fr-FR" sz="2400" dirty="0">
                <a:cs typeface="Times New Roman" pitchFamily="18" charset="0"/>
              </a:rPr>
              <a:t> montre comment ces facteurs interviennent à leur tour, dans la manière dont les locuteurs évaluent leurs propres productions. Interrogée dans un dialecte norvégien, sur les raisons pour lesquelles elle utilisait la prononciation [</a:t>
            </a:r>
            <a:r>
              <a:rPr lang="fr-FR" sz="2400" dirty="0">
                <a:cs typeface="Times New Roman" pitchFamily="18" charset="0"/>
                <a:sym typeface="APIbg"/>
              </a:rPr>
              <a:t></a:t>
            </a:r>
            <a:r>
              <a:rPr lang="fr-FR" sz="2400" dirty="0">
                <a:cs typeface="Times New Roman" pitchFamily="18" charset="0"/>
              </a:rPr>
              <a:t>g] « </a:t>
            </a:r>
            <a:r>
              <a:rPr lang="fr-FR" sz="2400" dirty="0" err="1">
                <a:cs typeface="Times New Roman" pitchFamily="18" charset="0"/>
              </a:rPr>
              <a:t>egg</a:t>
            </a:r>
            <a:r>
              <a:rPr lang="fr-FR" sz="2400" dirty="0">
                <a:cs typeface="Times New Roman" pitchFamily="18" charset="0"/>
              </a:rPr>
              <a:t> », alors que ses frères émettaient [</a:t>
            </a:r>
            <a:r>
              <a:rPr lang="fr-FR" sz="2400" dirty="0" err="1">
                <a:cs typeface="Times New Roman" pitchFamily="18" charset="0"/>
              </a:rPr>
              <a:t>æg</a:t>
            </a:r>
            <a:r>
              <a:rPr lang="fr-FR" sz="2400" dirty="0">
                <a:cs typeface="Times New Roman" pitchFamily="18" charset="0"/>
              </a:rPr>
              <a:t>], une femme répondait : « It </a:t>
            </a:r>
            <a:r>
              <a:rPr lang="fr-FR" sz="2400" dirty="0" err="1">
                <a:cs typeface="Times New Roman" pitchFamily="18" charset="0"/>
              </a:rPr>
              <a:t>isn't</a:t>
            </a:r>
            <a:r>
              <a:rPr lang="fr-FR" sz="2400" dirty="0">
                <a:cs typeface="Times New Roman" pitchFamily="18" charset="0"/>
              </a:rPr>
              <a:t> </a:t>
            </a:r>
            <a:r>
              <a:rPr lang="fr-FR" sz="2400" dirty="0" err="1">
                <a:cs typeface="Times New Roman" pitchFamily="18" charset="0"/>
              </a:rPr>
              <a:t>done</a:t>
            </a:r>
            <a:r>
              <a:rPr lang="fr-FR" sz="2400" dirty="0">
                <a:cs typeface="Times New Roman" pitchFamily="18" charset="0"/>
              </a:rPr>
              <a:t> for a </a:t>
            </a:r>
            <a:r>
              <a:rPr lang="fr-FR" sz="2400" dirty="0" err="1">
                <a:cs typeface="Times New Roman" pitchFamily="18" charset="0"/>
              </a:rPr>
              <a:t>woman</a:t>
            </a:r>
            <a:r>
              <a:rPr lang="fr-FR" sz="2400" dirty="0">
                <a:cs typeface="Times New Roman" pitchFamily="18" charset="0"/>
              </a:rPr>
              <a:t> to </a:t>
            </a:r>
            <a:r>
              <a:rPr lang="fr-FR" sz="2400" dirty="0" err="1">
                <a:cs typeface="Times New Roman" pitchFamily="18" charset="0"/>
              </a:rPr>
              <a:t>say</a:t>
            </a:r>
            <a:r>
              <a:rPr lang="fr-FR" sz="2400" dirty="0">
                <a:cs typeface="Times New Roman" pitchFamily="18" charset="0"/>
              </a:rPr>
              <a:t> [</a:t>
            </a:r>
            <a:r>
              <a:rPr lang="fr-FR" sz="2400" dirty="0" err="1">
                <a:cs typeface="Times New Roman" pitchFamily="18" charset="0"/>
              </a:rPr>
              <a:t>æg</a:t>
            </a:r>
            <a:r>
              <a:rPr lang="fr-FR" sz="2400" dirty="0">
                <a:cs typeface="Times New Roman" pitchFamily="18" charset="0"/>
              </a:rPr>
              <a:t>]. (p.88). </a:t>
            </a:r>
            <a:r>
              <a:rPr lang="fr-FR" sz="2400" dirty="0" smtClean="0">
                <a:cs typeface="Times New Roman" pitchFamily="18" charset="0"/>
              </a:rPr>
              <a:t>(cf. Dalila </a:t>
            </a:r>
            <a:r>
              <a:rPr lang="fr-FR" sz="2400" dirty="0" err="1" smtClean="0">
                <a:cs typeface="Times New Roman" pitchFamily="18" charset="0"/>
              </a:rPr>
              <a:t>Morsly</a:t>
            </a:r>
            <a:r>
              <a:rPr lang="fr-FR" sz="2400" dirty="0" smtClean="0">
                <a:cs typeface="Times New Roman" pitchFamily="18" charset="0"/>
              </a:rPr>
              <a:t>, </a:t>
            </a:r>
            <a:r>
              <a:rPr lang="fr-FR" sz="2400" i="1" dirty="0" smtClean="0">
                <a:cs typeface="Times New Roman" pitchFamily="18" charset="0"/>
              </a:rPr>
              <a:t>Attitudes et représentations linguistiques, </a:t>
            </a:r>
            <a:r>
              <a:rPr lang="fr-FR" sz="2400" dirty="0" smtClean="0">
                <a:cs typeface="Times New Roman" pitchFamily="18" charset="0"/>
              </a:rPr>
              <a:t>p.79).</a:t>
            </a:r>
            <a:endParaRPr lang="fr-FR" sz="2400" dirty="0">
              <a:cs typeface="Times New Roman" pitchFamily="18" charset="0"/>
            </a:endParaRPr>
          </a:p>
          <a:p>
            <a:pPr algn="just"/>
            <a:endParaRPr lang="fr-FR" sz="2400" dirty="0" smtClean="0"/>
          </a:p>
          <a:p>
            <a:pPr algn="just"/>
            <a:endParaRPr lang="fr-FR" sz="2000" dirty="0" smtClean="0"/>
          </a:p>
          <a:p>
            <a:pPr algn="just"/>
            <a:endParaRPr lang="fr-F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928662" y="571480"/>
            <a:ext cx="7500990" cy="5572164"/>
          </a:xfrm>
          <a:prstGeom prst="rect">
            <a:avLst/>
          </a:prstGeom>
        </p:spPr>
        <p:txBody>
          <a:bodyPr/>
          <a:lstStyle/>
          <a:p>
            <a:pPr algn="just"/>
            <a:endParaRPr lang="fr-FR" sz="2400" dirty="0" smtClean="0"/>
          </a:p>
          <a:p>
            <a:pPr algn="just"/>
            <a:r>
              <a:rPr lang="fr-FR" sz="2400" dirty="0">
                <a:cs typeface="Times New Roman" pitchFamily="18" charset="0"/>
              </a:rPr>
              <a:t>D’un autre point de vue, Lafontaine </a:t>
            </a:r>
            <a:r>
              <a:rPr lang="fr-FR" sz="2400" dirty="0" smtClean="0">
                <a:cs typeface="Times New Roman" pitchFamily="18" charset="0"/>
              </a:rPr>
              <a:t>nous </a:t>
            </a:r>
            <a:r>
              <a:rPr lang="fr-FR" sz="2400" dirty="0">
                <a:cs typeface="Times New Roman" pitchFamily="18" charset="0"/>
              </a:rPr>
              <a:t>présente ainsi cette notion d’attitude :</a:t>
            </a:r>
          </a:p>
          <a:p>
            <a:pPr algn="just"/>
            <a:r>
              <a:rPr lang="fr-FR" sz="2400" dirty="0" smtClean="0"/>
              <a:t>Dans </a:t>
            </a:r>
            <a:r>
              <a:rPr lang="fr-FR" sz="2400" dirty="0"/>
              <a:t>son acception la plus </a:t>
            </a:r>
            <a:r>
              <a:rPr lang="fr-FR" sz="2400" dirty="0" smtClean="0"/>
              <a:t>large, le terme d’attitude linguistique est employé parallèlement, et sans véritable nuance de sens, à </a:t>
            </a:r>
            <a:r>
              <a:rPr lang="fr-FR" sz="2400" i="1" dirty="0" smtClean="0"/>
              <a:t>représentation</a:t>
            </a:r>
            <a:r>
              <a:rPr lang="fr-FR" sz="2400" dirty="0" smtClean="0"/>
              <a:t>, </a:t>
            </a:r>
            <a:r>
              <a:rPr lang="fr-FR" sz="2400" i="1" dirty="0" smtClean="0"/>
              <a:t>norme</a:t>
            </a:r>
            <a:r>
              <a:rPr lang="fr-FR" sz="2400" dirty="0" smtClean="0"/>
              <a:t> </a:t>
            </a:r>
            <a:r>
              <a:rPr lang="fr-FR" sz="2400" i="1" dirty="0" smtClean="0"/>
              <a:t>subjective</a:t>
            </a:r>
            <a:r>
              <a:rPr lang="fr-FR" sz="2400" dirty="0" smtClean="0"/>
              <a:t>, </a:t>
            </a:r>
            <a:r>
              <a:rPr lang="fr-FR" sz="2400" i="1" dirty="0" smtClean="0"/>
              <a:t>évaluation</a:t>
            </a:r>
            <a:r>
              <a:rPr lang="fr-FR" sz="2400" dirty="0" smtClean="0"/>
              <a:t> </a:t>
            </a:r>
            <a:r>
              <a:rPr lang="fr-FR" sz="2400" i="1" dirty="0" smtClean="0"/>
              <a:t>subjective</a:t>
            </a:r>
            <a:r>
              <a:rPr lang="fr-FR" sz="2400" dirty="0" smtClean="0"/>
              <a:t>, </a:t>
            </a:r>
            <a:r>
              <a:rPr lang="fr-FR" sz="2400" i="1" dirty="0" smtClean="0"/>
              <a:t>jugement</a:t>
            </a:r>
            <a:r>
              <a:rPr lang="fr-FR" sz="2400" dirty="0" smtClean="0"/>
              <a:t>, </a:t>
            </a:r>
            <a:r>
              <a:rPr lang="fr-FR" sz="2400" i="1" dirty="0" smtClean="0"/>
              <a:t>opinion</a:t>
            </a:r>
            <a:r>
              <a:rPr lang="fr-FR" sz="2400" dirty="0" smtClean="0"/>
              <a:t>, pour désigner tout phénomène à caractère </a:t>
            </a:r>
            <a:r>
              <a:rPr lang="fr-FR" sz="2400" dirty="0" err="1" smtClean="0"/>
              <a:t>épilinguistique</a:t>
            </a:r>
            <a:r>
              <a:rPr lang="fr-FR" sz="2400" dirty="0" smtClean="0"/>
              <a:t> qui a trait au rapport à la langue. En sociolinguistique, les auteurs emploient le terme, souvent associé à d’autres, pour englober un ensemble de questions traitées avec un arsenal méthodologique varié (questions directes ou indirectes, réactions à des stéréotypes expérimentaux, autoévaluation…). </a:t>
            </a:r>
            <a:r>
              <a:rPr lang="fr-FR" sz="2000" dirty="0" smtClean="0">
                <a:cs typeface="Times New Roman" pitchFamily="18" charset="0"/>
              </a:rPr>
              <a:t>(in Moreau, M.L., </a:t>
            </a:r>
            <a:r>
              <a:rPr lang="fr-FR" sz="2000" i="1" dirty="0" smtClean="0">
                <a:cs typeface="Times New Roman" pitchFamily="18" charset="0"/>
              </a:rPr>
              <a:t>Sociolinguistique, les concepts de base</a:t>
            </a:r>
            <a:r>
              <a:rPr lang="fr-FR" sz="2000" dirty="0" smtClean="0">
                <a:cs typeface="Times New Roman" pitchFamily="18" charset="0"/>
              </a:rPr>
              <a:t>).</a:t>
            </a:r>
            <a:endParaRPr lang="fr-FR" sz="2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785786" y="571480"/>
            <a:ext cx="7715304" cy="5572164"/>
          </a:xfrm>
          <a:prstGeom prst="rect">
            <a:avLst/>
          </a:prstGeom>
        </p:spPr>
        <p:txBody>
          <a:bodyPr/>
          <a:lstStyle/>
          <a:p>
            <a:pPr algn="just"/>
            <a:r>
              <a:rPr lang="fr-FR" sz="2200" dirty="0" smtClean="0"/>
              <a:t>Les travaux portant sur les attitudes linguistiques procèdent par le recueil des réactions de sujets à l’égard de locuteurs s’exprimant dans deux ou plusieurs variétés linguistiques , en concurrence, ou en contact sur un territoire, sur des échelles relatives à l’attrait physique, la compétence, la personnalité, le statut social, etc. </a:t>
            </a:r>
          </a:p>
          <a:p>
            <a:pPr algn="just"/>
            <a:r>
              <a:rPr lang="fr-FR" sz="2200" dirty="0" smtClean="0"/>
              <a:t>Un exemple de méthode de recueil de ces attitudes la technique du locuteur masqué. Cette dernière consiste à enregistrer des locuteurs bilingues lisant un même texte dans chacune des deux langues. Ces enregistrements, présentés comme provenant de personnes différentes, sont soumis à des sujets, à qui on demande d’évaluer la personnalité et/ou le statut socio-économique des locuteurs  en utilisant un différenciateur sémantique. On les invite, par exemple, à situer les personnes dont ils entendent la voix sur une échelle à 7 cases, dont un des pôles est étiqueté «compétent » et le second « incompétent », puis sur une autre allant de « honnête » à « malhonnête » , etc.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785786" y="571480"/>
            <a:ext cx="7715304" cy="5572164"/>
          </a:xfrm>
          <a:prstGeom prst="rect">
            <a:avLst/>
          </a:prstGeom>
        </p:spPr>
        <p:txBody>
          <a:bodyPr/>
          <a:lstStyle/>
          <a:p>
            <a:pPr algn="just"/>
            <a:r>
              <a:rPr lang="fr-FR" sz="2200" dirty="0" smtClean="0"/>
              <a:t>Le résultat est que, comme le dit Calvet, J.-L. « </a:t>
            </a:r>
            <a:r>
              <a:rPr lang="fr-FR" sz="2400" dirty="0" smtClean="0"/>
              <a:t>les "juges"  n’évaluaient </a:t>
            </a:r>
            <a:r>
              <a:rPr lang="fr-FR" sz="2400" dirty="0"/>
              <a:t>pas en fait des voix, </a:t>
            </a:r>
            <a:r>
              <a:rPr lang="fr-FR" sz="2400" dirty="0" smtClean="0"/>
              <a:t>comme on </a:t>
            </a:r>
            <a:r>
              <a:rPr lang="fr-FR" sz="2400" dirty="0"/>
              <a:t>les y invitait, mais des </a:t>
            </a:r>
            <a:r>
              <a:rPr lang="fr-FR" sz="2400" dirty="0" smtClean="0"/>
              <a:t>langues ». C’est-à-dire que ces juges projetaient leurs attitudes envers la langue des voix qu’ils jugeaient au lieu d’évaluer les voix elles-mêmes.</a:t>
            </a:r>
          </a:p>
          <a:p>
            <a:pPr algn="just"/>
            <a:endParaRPr lang="fr-FR" sz="2400" dirty="0" smtClean="0"/>
          </a:p>
          <a:p>
            <a:pPr algn="just"/>
            <a:r>
              <a:rPr lang="fr-FR" sz="2400" dirty="0" smtClean="0"/>
              <a:t>À ce stade de notre cours, on peut légitimement se poser la question de la fonction et de l’utilité des travaux fournis (durant un peu plus de trente ans) au sujet des « attitudes linguistiques ».  </a:t>
            </a:r>
          </a:p>
          <a:p>
            <a:pPr algn="just"/>
            <a:r>
              <a:rPr lang="fr-FR" sz="2400" dirty="0" smtClean="0"/>
              <a:t>Pour Dominique Lafontaine (in Moreau, </a:t>
            </a:r>
            <a:r>
              <a:rPr lang="fr-FR" sz="2400" dirty="0" err="1" smtClean="0"/>
              <a:t>sus-cité</a:t>
            </a:r>
            <a:r>
              <a:rPr lang="fr-FR" sz="2400" dirty="0" smtClean="0"/>
              <a:t>), on s’aperçoit que :</a:t>
            </a:r>
          </a:p>
          <a:p>
            <a:pPr algn="just"/>
            <a:r>
              <a:rPr lang="fr-FR" sz="2400" dirty="0" smtClean="0"/>
              <a:t>- Dans la description sociolinguistique, ils jouent une fonction de « débroussaillage ». Ils permettent de saisir d’une façon structurée et économique les attitudes et/ou</a:t>
            </a:r>
            <a:endParaRPr lang="fr-FR" sz="2200" dirty="0"/>
          </a:p>
          <a:p>
            <a:endParaRPr lang="fr-FR" sz="2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785786" y="571480"/>
            <a:ext cx="7715304" cy="5572164"/>
          </a:xfrm>
          <a:prstGeom prst="rect">
            <a:avLst/>
          </a:prstGeom>
        </p:spPr>
        <p:txBody>
          <a:bodyPr/>
          <a:lstStyle/>
          <a:p>
            <a:pPr lvl="0" algn="just"/>
            <a:r>
              <a:rPr lang="fr-FR" sz="2350" dirty="0" smtClean="0"/>
              <a:t>stéréotypes majoritairement associés à l’usage de telle ou telle variété linguistique. Ce qui explique notamment les raisons pour lesquelles les individus sont prêts ou non à adopter, apprendre telle ou telle variante ou variété de langue, ou encore telle langue, etc.</a:t>
            </a:r>
          </a:p>
          <a:p>
            <a:pPr algn="just">
              <a:buFontTx/>
              <a:buChar char="-"/>
            </a:pPr>
            <a:r>
              <a:rPr lang="fr-FR" sz="2350" dirty="0" smtClean="0"/>
              <a:t> Sur un plan plus général : </a:t>
            </a:r>
          </a:p>
          <a:p>
            <a:pPr algn="just">
              <a:buFont typeface="Wingdings"/>
              <a:buChar char="s"/>
            </a:pPr>
            <a:r>
              <a:rPr lang="fr-FR" sz="2350" dirty="0" smtClean="0"/>
              <a:t> ils ont permis d’établir, au-delà des particularismes locaux, un certain nombre de lois générales dont l’importance est largement reconnue.</a:t>
            </a:r>
          </a:p>
          <a:p>
            <a:pPr algn="just">
              <a:buFont typeface="Wingdings"/>
              <a:buChar char="s"/>
            </a:pPr>
            <a:r>
              <a:rPr lang="fr-FR" sz="2350" dirty="0" smtClean="0"/>
              <a:t> Ils constituent une composante importante dans la compréhension du changement linguistique, tant à un niveau général (pourquoi certaines variétés disparaissent, subsistent, s’étendent… ?) que sur des points très précis (par exemple : quelles valeurs sont associées à telle ou telle réalisation phonétique).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785786" y="571480"/>
            <a:ext cx="7715304" cy="5572164"/>
          </a:xfrm>
          <a:prstGeom prst="rect">
            <a:avLst/>
          </a:prstGeom>
        </p:spPr>
        <p:txBody>
          <a:bodyPr/>
          <a:lstStyle/>
          <a:p>
            <a:pPr algn="just"/>
            <a:r>
              <a:rPr lang="fr-FR" sz="2400" dirty="0" smtClean="0"/>
              <a:t> </a:t>
            </a:r>
          </a:p>
          <a:p>
            <a:pPr algn="just"/>
            <a:r>
              <a:rPr lang="fr-FR" sz="2400" dirty="0" smtClean="0">
                <a:sym typeface="Wingdings"/>
              </a:rPr>
              <a:t></a:t>
            </a:r>
            <a:r>
              <a:rPr lang="fr-FR" sz="2400" dirty="0" smtClean="0"/>
              <a:t> Ils ont permis de mettre en évidence l’existence d’un certain nombre de phénomènes comme : </a:t>
            </a:r>
          </a:p>
          <a:p>
            <a:pPr algn="just"/>
            <a:endParaRPr lang="fr-FR" sz="2400" dirty="0" smtClean="0"/>
          </a:p>
          <a:p>
            <a:pPr algn="just"/>
            <a:r>
              <a:rPr lang="fr-FR" sz="2400" dirty="0" smtClean="0"/>
              <a:t>L’autodépréciation, </a:t>
            </a:r>
          </a:p>
          <a:p>
            <a:pPr algn="just"/>
            <a:r>
              <a:rPr lang="fr-FR" sz="2400" dirty="0" smtClean="0"/>
              <a:t>Le prestige latent, </a:t>
            </a:r>
          </a:p>
          <a:p>
            <a:pPr algn="just"/>
            <a:r>
              <a:rPr lang="fr-FR" sz="2400" dirty="0" smtClean="0"/>
              <a:t>Les préjugés et les stéréotypes, </a:t>
            </a:r>
          </a:p>
          <a:p>
            <a:pPr algn="just"/>
            <a:r>
              <a:rPr lang="fr-FR" sz="2400" dirty="0" smtClean="0"/>
              <a:t>La sécurité et l’insécurité linguistique, </a:t>
            </a:r>
          </a:p>
          <a:p>
            <a:pPr algn="just"/>
            <a:r>
              <a:rPr lang="fr-FR" sz="2400" dirty="0" smtClean="0"/>
              <a:t>L’hypercorrection et l’</a:t>
            </a:r>
            <a:r>
              <a:rPr lang="fr-FR" sz="2400" dirty="0" err="1" smtClean="0"/>
              <a:t>hypocorrection</a:t>
            </a:r>
            <a:r>
              <a:rPr lang="fr-FR" sz="2400" dirty="0" smtClean="0"/>
              <a:t>.</a:t>
            </a:r>
          </a:p>
          <a:p>
            <a:pPr algn="just"/>
            <a:endParaRPr lang="fr-FR" sz="2400" dirty="0" smtClean="0"/>
          </a:p>
          <a:p>
            <a:pPr algn="just"/>
            <a:r>
              <a:rPr lang="fr-FR" sz="2400" dirty="0" smtClean="0"/>
              <a:t>Nous essayerons dans le cours suivant de les définir et d’y associer des projections sur la réalité algérienne.</a:t>
            </a:r>
          </a:p>
          <a:p>
            <a:endParaRPr lang="fr-FR"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571472" y="1000107"/>
            <a:ext cx="8001056" cy="4857785"/>
          </a:xfrm>
          <a:prstGeom prst="rect">
            <a:avLst/>
          </a:prstGeom>
        </p:spPr>
        <p:txBody>
          <a:bodyPr/>
          <a:lstStyle/>
          <a:p>
            <a:pPr lvl="0" algn="justLow" eaLnBrk="0" fontAlgn="base" hangingPunct="0">
              <a:spcBef>
                <a:spcPct val="0"/>
              </a:spcBef>
              <a:spcAft>
                <a:spcPct val="0"/>
              </a:spcAft>
            </a:pPr>
            <a:r>
              <a:rPr lang="fr-FR" sz="2400" dirty="0" smtClean="0"/>
              <a:t>Avant de passer dans la terminologie de la linguistique et de la sociolinguistique, l'attitude a été </a:t>
            </a:r>
            <a:r>
              <a:rPr lang="fr-FR" sz="2400" dirty="0"/>
              <a:t>un des premiers concepts de la psychologie sociale à avoir vu le </a:t>
            </a:r>
            <a:r>
              <a:rPr lang="fr-FR" sz="2400" dirty="0" smtClean="0"/>
              <a:t>jour.</a:t>
            </a:r>
            <a:r>
              <a:rPr lang="fr-FR" sz="2400" dirty="0" smtClean="0">
                <a:solidFill>
                  <a:srgbClr val="333333"/>
                </a:solidFill>
                <a:ea typeface="Times New Roman" pitchFamily="18" charset="0"/>
                <a:cs typeface="Arial" pitchFamily="34" charset="0"/>
              </a:rPr>
              <a:t> Elle y est définie comme étant une disposition interne durable qui sous-tend les réponses de l’individu à un objet ou à une classe d’objets du monde social. Ces réponses sont des réactions aux croyances intériorisées vis-à-vis d’un objet, une personne ou un évènement et qui permet de situer ces objets sur une échelle de jugement allant de positive à négative, de favorable à défavorable. Par ailleurs, elles peuvent être motivées par des informations objectives, comme elles peuvent s’appuyer sur des préjugés ou des stéréotypes.</a:t>
            </a:r>
          </a:p>
          <a:p>
            <a:pPr marL="342900" lvl="0" indent="-342900" algn="just">
              <a:spcBef>
                <a:spcPct val="20000"/>
              </a:spcBef>
            </a:pPr>
            <a:endParaRPr kumimoji="0" lang="fr-FR"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428596" y="857232"/>
            <a:ext cx="8001056" cy="5143536"/>
          </a:xfrm>
          <a:prstGeom prst="rect">
            <a:avLst/>
          </a:prstGeom>
        </p:spPr>
        <p:txBody>
          <a:bodyPr/>
          <a:lstStyle/>
          <a:p>
            <a:pPr marL="342900" lvl="0" indent="-342900" algn="just">
              <a:spcBef>
                <a:spcPct val="20000"/>
              </a:spcBef>
            </a:pPr>
            <a:r>
              <a:rPr lang="fr-FR" sz="2400" dirty="0"/>
              <a:t>	</a:t>
            </a:r>
            <a:r>
              <a:rPr lang="fr-FR" sz="2400" dirty="0" smtClean="0"/>
              <a:t>L’introduction de ce concept dans le champs des études sociales et humaines remonte </a:t>
            </a:r>
            <a:r>
              <a:rPr lang="fr-FR" sz="2400" dirty="0"/>
              <a:t>aux travaux de Thomas et </a:t>
            </a:r>
            <a:r>
              <a:rPr lang="fr-FR" sz="2400" dirty="0" err="1"/>
              <a:t>Znaniecki</a:t>
            </a:r>
            <a:r>
              <a:rPr lang="fr-FR" sz="2400" dirty="0"/>
              <a:t> (1918-1920) deux sociologues </a:t>
            </a:r>
            <a:r>
              <a:rPr lang="fr-FR" sz="2400" dirty="0" smtClean="0"/>
              <a:t>qui, par leur étude  sur la façon dont les paysans polonais s’intégraient aux États-Unis ou en Europe, amorceront un changement radical des recherches en psychologie sociale et inaugureront un mouvement d’étude </a:t>
            </a:r>
            <a:r>
              <a:rPr lang="fr-FR" sz="2400" dirty="0"/>
              <a:t>du concept d’attitude </a:t>
            </a:r>
            <a:r>
              <a:rPr lang="fr-FR" sz="2400" dirty="0" smtClean="0"/>
              <a:t>qui dominera la </a:t>
            </a:r>
            <a:r>
              <a:rPr lang="fr-FR" sz="2400" dirty="0"/>
              <a:t>psychologie sociale des années 25-30 aux années </a:t>
            </a:r>
            <a:r>
              <a:rPr lang="fr-FR" sz="2400" dirty="0" smtClean="0"/>
              <a:t>60. Ce concept a été Important comme en témoigne le nombre de recherches qui en ont traité. Recherches qui n’ont pas été sans conséquences sur la discipline elle-même, et au-delà , sur les sciences humaines et sociales en général, dont la sociolinguistique qui nous intéresse dans ce cours.</a:t>
            </a:r>
          </a:p>
          <a:p>
            <a:pPr marL="342900" lvl="0" indent="-342900" algn="just">
              <a:spcBef>
                <a:spcPct val="20000"/>
              </a:spcBef>
            </a:pPr>
            <a:endParaRPr kumimoji="0" lang="fr-FR" sz="2400" b="0" i="0" u="none" strike="noStrike" kern="1200" cap="none" spc="0" normalizeH="0" baseline="0" noProof="0" dirty="0">
              <a:ln>
                <a:noFill/>
              </a:ln>
              <a:solidFill>
                <a:schemeClr val="tx1"/>
              </a:solidFill>
              <a:effectLst/>
              <a:uLnTx/>
              <a:uFillTx/>
              <a:latin typeface="+mn-lt"/>
              <a:ea typeface="+mn-ea"/>
              <a:cs typeface="+mn-cs"/>
            </a:endParaRPr>
          </a:p>
          <a:p>
            <a:pPr marL="342900" lvl="0" indent="-342900">
              <a:spcBef>
                <a:spcPct val="20000"/>
              </a:spcBef>
            </a:pPr>
            <a:r>
              <a:rPr kumimoji="0" lang="fr-FR" sz="1400" b="0" i="0" u="none" strike="noStrike" kern="1200" cap="none" spc="0" normalizeH="0" baseline="0" noProof="0" dirty="0" smtClean="0">
                <a:ln>
                  <a:noFill/>
                </a:ln>
                <a:solidFill>
                  <a:schemeClr val="tx1"/>
                </a:solidFill>
                <a:effectLst/>
                <a:uLnTx/>
                <a:uFillTx/>
                <a:latin typeface="+mn-lt"/>
                <a:ea typeface="+mn-ea"/>
                <a:cs typeface="+mn-cs"/>
              </a:rPr>
              <a:t>	Voir </a:t>
            </a:r>
            <a:r>
              <a:rPr kumimoji="0" lang="fr-FR" sz="1400" b="0" i="0" u="none" strike="noStrike" kern="1200" cap="none" spc="0" normalizeH="0" baseline="0" noProof="0" dirty="0" smtClean="0">
                <a:ln>
                  <a:noFill/>
                </a:ln>
                <a:solidFill>
                  <a:schemeClr val="tx1"/>
                </a:solidFill>
                <a:effectLst/>
                <a:uLnTx/>
                <a:uFillTx/>
                <a:latin typeface="+mn-lt"/>
                <a:ea typeface="+mn-ea"/>
                <a:cs typeface="+mn-cs"/>
              </a:rPr>
              <a:t>notamment </a:t>
            </a:r>
            <a:r>
              <a:rPr lang="fr-FR" sz="1400" dirty="0" smtClean="0">
                <a:hlinkClick r:id="rId3"/>
              </a:rPr>
              <a:t>http://www.psychoweb.fr/articles/psychologie-sociale/120-attitudes-les-origines-du-concept.html</a:t>
            </a:r>
            <a:endParaRPr kumimoji="0" lang="fr-FR" sz="1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custDataLst>
              <p:tags r:id="rId1"/>
            </p:custDataLst>
          </p:nvPr>
        </p:nvSpPr>
        <p:spPr>
          <a:xfrm>
            <a:off x="785786" y="1357298"/>
            <a:ext cx="7500990" cy="4738702"/>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tx1">
                  <a:tint val="75000"/>
                </a:schemeClr>
              </a:solidFill>
              <a:effectLst/>
              <a:uLnTx/>
              <a:uFillTx/>
              <a:latin typeface="+mj-lt"/>
              <a:ea typeface="+mn-ea"/>
              <a:cs typeface="+mn-cs"/>
            </a:endParaRPr>
          </a:p>
          <a:p>
            <a:pPr algn="justLow" fontAlgn="base">
              <a:spcBef>
                <a:spcPct val="0"/>
              </a:spcBef>
              <a:spcAft>
                <a:spcPct val="0"/>
              </a:spcAft>
            </a:pPr>
            <a:r>
              <a:rPr lang="fr-FR" sz="2400" dirty="0" smtClean="0">
                <a:solidFill>
                  <a:srgbClr val="333333"/>
                </a:solidFill>
                <a:latin typeface="+mj-lt"/>
                <a:ea typeface="Times New Roman" pitchFamily="18" charset="0"/>
                <a:cs typeface="Arial" pitchFamily="34" charset="0"/>
              </a:rPr>
              <a:t>C’est à partir de 1960 que les études portant sur les perceptions des locuteurs concernant les langues et leurs usages ont été traitées à travers la notion d’attitude. Celle-ci est généralement définie « comme une disposition à réagir de manière favorable ou non à une classe d’objet » (</a:t>
            </a:r>
            <a:r>
              <a:rPr lang="fr-FR" sz="2400" dirty="0" err="1" smtClean="0">
                <a:solidFill>
                  <a:srgbClr val="333333"/>
                </a:solidFill>
                <a:latin typeface="+mj-lt"/>
                <a:ea typeface="Times New Roman" pitchFamily="18" charset="0"/>
                <a:cs typeface="Arial" pitchFamily="34" charset="0"/>
              </a:rPr>
              <a:t>Castellotti</a:t>
            </a:r>
            <a:r>
              <a:rPr lang="fr-FR" sz="2400" dirty="0" smtClean="0">
                <a:solidFill>
                  <a:srgbClr val="333333"/>
                </a:solidFill>
                <a:latin typeface="+mj-lt"/>
                <a:ea typeface="Times New Roman" pitchFamily="18" charset="0"/>
                <a:cs typeface="Arial" pitchFamily="34" charset="0"/>
              </a:rPr>
              <a:t> &amp; Moore, 2002 : 7). Elle est selon Katz (1960 : 168) « la prédisposition de l’individu à évaluer un symbole d’un objet ou un aspect de son monde d’une manière favorable ou défavorable. L’avis est l’expression verbale d’une attitude, mais les attitudes peuvent aussi être exprimées en comportement non verbal. »</a:t>
            </a:r>
          </a:p>
          <a:p>
            <a:pPr algn="justLow" fontAlgn="base">
              <a:spcBef>
                <a:spcPct val="0"/>
              </a:spcBef>
              <a:spcAft>
                <a:spcPct val="0"/>
              </a:spcAft>
            </a:pPr>
            <a:endParaRPr lang="fr-FR" sz="2400" dirty="0" smtClean="0">
              <a:solidFill>
                <a:srgbClr val="333333"/>
              </a:solidFill>
              <a:latin typeface="+mj-lt"/>
              <a:ea typeface="Times New Roman" pitchFamily="18" charset="0"/>
              <a:cs typeface="Arial" pitchFamily="34" charset="0"/>
            </a:endParaRPr>
          </a:p>
          <a:p>
            <a:pPr lvl="0" algn="justLow" fontAlgn="base">
              <a:spcBef>
                <a:spcPct val="0"/>
              </a:spcBef>
              <a:spcAft>
                <a:spcPct val="0"/>
              </a:spcAft>
            </a:pPr>
            <a:endParaRPr lang="fr-FR" sz="2400" dirty="0" smtClean="0">
              <a:latin typeface="+mj-lt"/>
            </a:endParaRPr>
          </a:p>
          <a:p>
            <a:pPr algn="just">
              <a:spcBef>
                <a:spcPct val="20000"/>
              </a:spcBef>
              <a:defRPr/>
            </a:pPr>
            <a:endParaRPr lang="fr-FR" sz="2400" dirty="0">
              <a:latin typeface="+mj-lt"/>
            </a:endParaRPr>
          </a:p>
          <a:p>
            <a:pPr lvl="0" algn="just">
              <a:spcBef>
                <a:spcPct val="20000"/>
              </a:spcBef>
              <a:defRPr/>
            </a:pPr>
            <a:endParaRPr lang="fr-FR" sz="2400" dirty="0">
              <a:latin typeface="+mj-lt"/>
            </a:endParaRPr>
          </a:p>
          <a:p>
            <a:pPr lvl="0" algn="just">
              <a:spcBef>
                <a:spcPct val="20000"/>
              </a:spcBef>
              <a:defRPr/>
            </a:pPr>
            <a:r>
              <a:rPr lang="fr-FR" sz="2400" dirty="0">
                <a:latin typeface="+mj-lt"/>
              </a:rPr>
              <a:t>	</a:t>
            </a:r>
            <a:endParaRPr kumimoji="0" lang="fr-FR" sz="2400" b="0" i="0" u="none" strike="noStrike" kern="1200" cap="none" spc="0" normalizeH="0" baseline="0" noProof="0" dirty="0" smtClean="0">
              <a:ln>
                <a:noFill/>
              </a:ln>
              <a:effectLst/>
              <a:uLnTx/>
              <a:uFillTx/>
              <a:latin typeface="+mj-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a:ln>
                <a:noFill/>
              </a:ln>
              <a:solidFill>
                <a:schemeClr val="tx1">
                  <a:tint val="75000"/>
                </a:schemeClr>
              </a:solidFill>
              <a:effectLst/>
              <a:uLnTx/>
              <a:uFillTx/>
              <a:latin typeface="+mj-lt"/>
              <a:ea typeface="+mn-ea"/>
              <a:cs typeface="+mn-cs"/>
            </a:endParaRPr>
          </a:p>
        </p:txBody>
      </p:sp>
      <p:sp>
        <p:nvSpPr>
          <p:cNvPr id="3" name="Rectangle 2"/>
          <p:cNvSpPr/>
          <p:nvPr>
            <p:custDataLst>
              <p:tags r:id="rId2"/>
            </p:custDataLst>
          </p:nvPr>
        </p:nvSpPr>
        <p:spPr>
          <a:xfrm>
            <a:off x="2293857" y="642918"/>
            <a:ext cx="4483215" cy="646331"/>
          </a:xfrm>
          <a:prstGeom prst="rect">
            <a:avLst/>
          </a:prstGeom>
        </p:spPr>
        <p:txBody>
          <a:bodyPr wrap="none">
            <a:spAutoFit/>
          </a:bodyPr>
          <a:lstStyle/>
          <a:p>
            <a:pPr algn="ctr"/>
            <a:r>
              <a:rPr lang="fr-FR" sz="3600" b="1" dirty="0" smtClean="0"/>
              <a:t>Attitudes linguistiques</a:t>
            </a:r>
            <a:endParaRPr lang="fr-FR" sz="36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custDataLst>
              <p:tags r:id="rId1"/>
            </p:custDataLst>
          </p:nvPr>
        </p:nvSpPr>
        <p:spPr>
          <a:xfrm>
            <a:off x="1071538" y="685800"/>
            <a:ext cx="7215238" cy="54102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lvl="0" algn="just">
              <a:spcBef>
                <a:spcPct val="20000"/>
              </a:spcBef>
            </a:pPr>
            <a:r>
              <a:rPr lang="fr-FR" sz="2400" dirty="0"/>
              <a:t>Pour le </a:t>
            </a:r>
            <a:r>
              <a:rPr lang="fr-FR" sz="2400" i="1" dirty="0" smtClean="0"/>
              <a:t>Dictionnaire </a:t>
            </a:r>
            <a:r>
              <a:rPr lang="fr-FR" sz="2400" i="1" dirty="0"/>
              <a:t>de </a:t>
            </a:r>
            <a:r>
              <a:rPr lang="fr-FR" sz="2400" i="1" dirty="0" smtClean="0"/>
              <a:t>Linguistique</a:t>
            </a:r>
            <a:r>
              <a:rPr lang="fr-FR" sz="2400" dirty="0" smtClean="0"/>
              <a:t> (Jean Dubois et coll.), « Les </a:t>
            </a:r>
            <a:r>
              <a:rPr kumimoji="0" lang="fr-FR" sz="2400" b="0" i="1" u="none" strike="noStrike" kern="1200" cap="none" spc="0" normalizeH="0" baseline="0" noProof="0" dirty="0" smtClean="0">
                <a:ln>
                  <a:noFill/>
                </a:ln>
                <a:effectLst/>
                <a:uLnTx/>
                <a:uFillTx/>
                <a:latin typeface="+mn-lt"/>
                <a:ea typeface="+mn-ea"/>
                <a:cs typeface="+mn-cs"/>
              </a:rPr>
              <a:t>attitudes langagières </a:t>
            </a:r>
            <a:r>
              <a:rPr kumimoji="0" lang="fr-FR" sz="2400" b="0" i="0" u="none" strike="noStrike" kern="1200" cap="none" spc="0" normalizeH="0" baseline="0" noProof="0" dirty="0" smtClean="0">
                <a:ln>
                  <a:noFill/>
                </a:ln>
                <a:effectLst/>
                <a:uLnTx/>
                <a:uFillTx/>
                <a:latin typeface="+mn-lt"/>
                <a:ea typeface="+mn-ea"/>
                <a:cs typeface="+mn-cs"/>
              </a:rPr>
              <a:t>constituent l’ensemble des opinions explicites ou implicites sur l’usage d’une langue ».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effectLst/>
                <a:uLnTx/>
                <a:uFillTx/>
                <a:latin typeface="+mn-lt"/>
                <a:ea typeface="+mn-ea"/>
                <a:cs typeface="+mn-cs"/>
              </a:rPr>
              <a:t>Ces </a:t>
            </a:r>
            <a:r>
              <a:rPr kumimoji="0" lang="fr-FR" sz="2400" b="0" i="0" u="none" strike="noStrike" kern="1200" cap="none" spc="0" normalizeH="0" noProof="0" dirty="0" smtClean="0">
                <a:ln>
                  <a:noFill/>
                </a:ln>
                <a:effectLst/>
                <a:uLnTx/>
                <a:uFillTx/>
                <a:latin typeface="+mn-lt"/>
                <a:ea typeface="+mn-ea"/>
                <a:cs typeface="+mn-cs"/>
              </a:rPr>
              <a:t>attitudes</a:t>
            </a:r>
            <a:r>
              <a:rPr kumimoji="0" lang="fr-FR" sz="2400" b="0" i="0" u="none" strike="noStrike" kern="1200" cap="none" spc="0" normalizeH="0" baseline="0" noProof="0" dirty="0" smtClean="0">
                <a:ln>
                  <a:noFill/>
                </a:ln>
                <a:effectLst/>
                <a:uLnTx/>
                <a:uFillTx/>
                <a:latin typeface="+mn-lt"/>
                <a:ea typeface="+mn-ea"/>
                <a:cs typeface="+mn-cs"/>
              </a:rPr>
              <a:t> linguistiques peuvent avoir lieu aussi bien face aux autres langues que face à la variété que l’on parle.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400" b="0" i="0" u="none" strike="noStrike" kern="1200" cap="none" spc="0" normalizeH="0" baseline="0" noProof="0" dirty="0" smtClean="0">
                <a:ln>
                  <a:noFill/>
                </a:ln>
                <a:effectLst/>
                <a:uLnTx/>
                <a:uFillTx/>
                <a:latin typeface="+mn-lt"/>
                <a:ea typeface="+mn-ea"/>
                <a:cs typeface="+mn-cs"/>
              </a:rPr>
              <a:t>Dans la mesure où elle correspond à une évaluation, une attitude peut être positive, neutre ou négative, consciente ou inconsciente.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smtClean="0">
              <a:ln>
                <a:noFill/>
              </a:ln>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custDataLst>
              <p:tags r:id="rId1"/>
            </p:custDataLst>
          </p:nvPr>
        </p:nvSpPr>
        <p:spPr>
          <a:xfrm>
            <a:off x="1071538" y="500042"/>
            <a:ext cx="7215238" cy="5595958"/>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lvl="0" algn="just">
              <a:defRPr/>
            </a:pPr>
            <a:r>
              <a:rPr lang="fr-FR" sz="2400" dirty="0"/>
              <a:t>C’est ce </a:t>
            </a:r>
            <a:r>
              <a:rPr lang="fr-FR" sz="2400" dirty="0" smtClean="0"/>
              <a:t>que </a:t>
            </a:r>
            <a:r>
              <a:rPr lang="fr-FR" sz="2400" dirty="0"/>
              <a:t>confirme </a:t>
            </a:r>
            <a:r>
              <a:rPr lang="fr-FR" sz="2400" dirty="0" smtClean="0"/>
              <a:t>Louis-Jean </a:t>
            </a:r>
            <a:r>
              <a:rPr lang="fr-FR" sz="2400" dirty="0"/>
              <a:t>Calvet (in </a:t>
            </a:r>
            <a:r>
              <a:rPr lang="fr-FR" sz="2400" i="1" dirty="0"/>
              <a:t>La sociolinguistique</a:t>
            </a:r>
            <a:r>
              <a:rPr lang="fr-FR" sz="2400" dirty="0"/>
              <a:t>), à savoir qu’ « il n’y a pas de rapport neutre entre le locuteur et sa langue. La langue n’est pas un instrument que nous sortons de son étui lorsque nous avons besoin de communiquer pour l’y ranger </a:t>
            </a:r>
            <a:r>
              <a:rPr lang="fr-FR" sz="2400" dirty="0" smtClean="0"/>
              <a:t>ensuite ». Il existe ainsi tout un ensemble </a:t>
            </a:r>
            <a:r>
              <a:rPr lang="fr-FR" sz="2400" dirty="0"/>
              <a:t>d’attitudes, de sentiments des locuteurs face aux langues, aux variétés de langues et à ceux qui les </a:t>
            </a:r>
            <a:r>
              <a:rPr lang="fr-FR" sz="2400" dirty="0" smtClean="0"/>
              <a:t>utilisent, qui rendent superficielle l’analyse </a:t>
            </a:r>
            <a:r>
              <a:rPr lang="fr-FR" sz="2400" dirty="0"/>
              <a:t>de la langue comme un simple </a:t>
            </a:r>
            <a:r>
              <a:rPr lang="fr-FR" sz="2400" dirty="0" smtClean="0"/>
              <a:t>instrument. « C'est-à-dire </a:t>
            </a:r>
            <a:r>
              <a:rPr lang="fr-FR" sz="2400" dirty="0"/>
              <a:t>que contrairement au marteau qu’on peut aimer ou ne pas aimer sans que cela ne change rien à la façon dont on plante un clou, les attitudes linguistiques ont des retombées sur le comportement </a:t>
            </a:r>
            <a:r>
              <a:rPr lang="fr-FR" sz="2400" dirty="0" smtClean="0"/>
              <a:t>linguistique ».</a:t>
            </a:r>
            <a:endParaRPr lang="fr-FR" sz="2400" dirty="0"/>
          </a:p>
          <a:p>
            <a:pPr lvl="0" algn="just">
              <a:spcBef>
                <a:spcPct val="20000"/>
              </a:spcBef>
              <a:defRPr/>
            </a:pPr>
            <a:endParaRPr lang="fr-FR" sz="2400" dirty="0"/>
          </a:p>
          <a:p>
            <a:pPr lvl="0" algn="just">
              <a:spcBef>
                <a:spcPct val="20000"/>
              </a:spcBef>
              <a:defRPr/>
            </a:pPr>
            <a:r>
              <a:rPr lang="fr-FR" sz="2400" dirty="0"/>
              <a:t>	</a:t>
            </a:r>
            <a:endParaRPr kumimoji="0" lang="fr-FR" sz="2400"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1071538" y="1142984"/>
            <a:ext cx="7358114" cy="4572032"/>
          </a:xfrm>
          <a:prstGeom prst="rect">
            <a:avLst/>
          </a:prstGeom>
        </p:spPr>
        <p:txBody>
          <a:bodyPr/>
          <a:lstStyle/>
          <a:p>
            <a:pPr algn="just"/>
            <a:r>
              <a:rPr lang="fr-FR" sz="2400" dirty="0" smtClean="0"/>
              <a:t>Richards</a:t>
            </a:r>
            <a:r>
              <a:rPr lang="fr-FR" sz="2400" dirty="0"/>
              <a:t>, </a:t>
            </a:r>
            <a:r>
              <a:rPr lang="fr-FR" sz="2400" dirty="0" err="1"/>
              <a:t>Platt</a:t>
            </a:r>
            <a:r>
              <a:rPr lang="fr-FR" sz="2400" dirty="0"/>
              <a:t> et </a:t>
            </a:r>
            <a:r>
              <a:rPr lang="fr-FR" sz="2400" dirty="0" err="1"/>
              <a:t>Platt</a:t>
            </a:r>
            <a:r>
              <a:rPr lang="fr-FR" sz="2400" dirty="0"/>
              <a:t> (1997 : 6) </a:t>
            </a:r>
            <a:r>
              <a:rPr lang="fr-FR" sz="2400" dirty="0" smtClean="0"/>
              <a:t>parlent d’ « Attitudes que les locuteurs de différentes langues ou de variétés linguistiques différentes ont à l’égard des langues des autres ou de leurs propres langues ». Pour eux « l’expression de sentiments positifs ou négatifs concernant une langue peut être le reflet d’impressions sur la difficulté ou la simplicité linguistique, la facilité ou difficulté de l’apprentissage, le degré d’importance, l’élégance, le statut social, etc. Les attitudes à l’égard d’une langue peuvent aussi refléter ce que les gens pensent des locuteurs de cette langue. »</a:t>
            </a:r>
            <a:endParaRPr lang="fr-F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custDataLst>
              <p:tags r:id="rId1"/>
            </p:custDataLst>
          </p:nvPr>
        </p:nvSpPr>
        <p:spPr>
          <a:xfrm>
            <a:off x="1071538" y="500042"/>
            <a:ext cx="7215238" cy="5595958"/>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algn="just">
              <a:defRPr/>
            </a:pPr>
            <a:r>
              <a:rPr lang="fr-FR" sz="1400" dirty="0" smtClean="0"/>
              <a:t>Voir </a:t>
            </a:r>
            <a:r>
              <a:rPr lang="fr-FR" sz="1400" dirty="0"/>
              <a:t>notamment  le lien suivant pour une approche </a:t>
            </a:r>
            <a:r>
              <a:rPr lang="fr-FR" sz="1400" dirty="0" smtClean="0"/>
              <a:t>plus </a:t>
            </a:r>
            <a:r>
              <a:rPr lang="fr-FR" sz="1400" dirty="0"/>
              <a:t>détaillée de l’Attitude (définition, composants,  fonctions, origine, facteurs déterminants</a:t>
            </a:r>
            <a:r>
              <a:rPr lang="fr-FR" sz="1400" dirty="0" smtClean="0"/>
              <a:t>),</a:t>
            </a:r>
          </a:p>
          <a:p>
            <a:pPr algn="just">
              <a:defRPr/>
            </a:pPr>
            <a:r>
              <a:rPr lang="fr-FR" sz="1400" u="sng" dirty="0" smtClean="0">
                <a:hlinkClick r:id="rId4"/>
              </a:rPr>
              <a:t>http</a:t>
            </a:r>
            <a:r>
              <a:rPr lang="fr-FR" sz="1400" u="sng" dirty="0">
                <a:hlinkClick r:id="rId4"/>
              </a:rPr>
              <a:t>://bora.uib.no/bitstream/handle/1956/3747/65413019.pdf?sequence=1&amp;isAllowed=y</a:t>
            </a:r>
            <a:r>
              <a:rPr lang="fr-FR" sz="1400" dirty="0"/>
              <a:t> (notamment pages 26-34</a:t>
            </a:r>
            <a:r>
              <a:rPr lang="fr-FR" sz="1400" dirty="0" smtClean="0"/>
              <a:t>)</a:t>
            </a:r>
          </a:p>
          <a:p>
            <a:pPr algn="just">
              <a:defRPr/>
            </a:pPr>
            <a:r>
              <a:rPr lang="fr-FR" sz="1400" dirty="0">
                <a:hlinkClick r:id="rId5"/>
              </a:rPr>
              <a:t>https://www.cairn.info/revue-ela-2006-4-page-393.htm</a:t>
            </a:r>
            <a:endParaRPr lang="fr-FR" sz="1400" dirty="0" smtClean="0"/>
          </a:p>
          <a:p>
            <a:pPr algn="just">
              <a:defRPr/>
            </a:pPr>
            <a:endParaRPr lang="fr-FR" sz="1400" dirty="0" smtClean="0"/>
          </a:p>
          <a:p>
            <a:pPr algn="just">
              <a:defRPr/>
            </a:pPr>
            <a:r>
              <a:rPr lang="fr-FR" sz="1400" dirty="0" smtClean="0"/>
              <a:t>Je vous invite également à consulter les articles sous les liens suivants pour une projection pratique de cette notion d’attitude sur la réalité algérienne.</a:t>
            </a:r>
          </a:p>
          <a:p>
            <a:pPr algn="just">
              <a:defRPr/>
            </a:pPr>
            <a:endParaRPr lang="fr-FR" sz="1400" dirty="0" smtClean="0"/>
          </a:p>
          <a:p>
            <a:pPr algn="just">
              <a:defRPr/>
            </a:pPr>
            <a:r>
              <a:rPr lang="fr-FR" sz="1400" dirty="0">
                <a:hlinkClick r:id="rId6"/>
              </a:rPr>
              <a:t>https://www-jstor-org.www.sndl1.arn.dz/stable/30247933?Search=yes&amp;resultItemClick=true&amp;searchText=morsly&amp;searchUri=%</a:t>
            </a:r>
            <a:r>
              <a:rPr lang="fr-FR" sz="1400" dirty="0" smtClean="0">
                <a:hlinkClick r:id="rId6"/>
              </a:rPr>
              <a:t>2Faction%2FdoBasicSearch%3FQuery%3Dmorsly%26amp%3Bacc%3Don%26amp%3Bwc%3Don%26amp%3Bfc%3Doff%26amp%3Bgroup%3Dnone&amp;ab_segments=0%2Fbasic_SYC-5055%2Fcontrol&amp;refreqid=search%3A337c939fa91b521493010fd505510793&amp;seq=1#metadata_info_tab_contents</a:t>
            </a:r>
            <a:endParaRPr lang="fr-FR" sz="1400" dirty="0" smtClean="0"/>
          </a:p>
          <a:p>
            <a:pPr algn="just">
              <a:defRPr/>
            </a:pPr>
            <a:endParaRPr lang="fr-FR" sz="1400" dirty="0" smtClean="0"/>
          </a:p>
          <a:p>
            <a:pPr algn="just">
              <a:defRPr/>
            </a:pPr>
            <a:r>
              <a:rPr lang="fr-FR" sz="1400" dirty="0">
                <a:hlinkClick r:id="rId7"/>
              </a:rPr>
              <a:t>https://gerflint.fr/Base/Algerie15/chachou.pdf</a:t>
            </a:r>
            <a:endParaRPr lang="fr-FR" sz="1400" dirty="0" smtClean="0"/>
          </a:p>
          <a:p>
            <a:pPr algn="just">
              <a:defRPr/>
            </a:pPr>
            <a:endParaRPr lang="fr-FR" sz="2400" dirty="0" smtClean="0"/>
          </a:p>
          <a:p>
            <a:pPr algn="just">
              <a:defRPr/>
            </a:pPr>
            <a:endParaRPr lang="fr-FR" sz="2400" dirty="0" smtClean="0"/>
          </a:p>
          <a:p>
            <a:pPr algn="just">
              <a:spcBef>
                <a:spcPct val="20000"/>
              </a:spcBef>
              <a:defRPr/>
            </a:pPr>
            <a:endParaRPr lang="fr-FR" sz="2400" dirty="0"/>
          </a:p>
          <a:p>
            <a:pPr lvl="0" algn="just">
              <a:spcBef>
                <a:spcPct val="20000"/>
              </a:spcBef>
              <a:defRPr/>
            </a:pPr>
            <a:endParaRPr lang="fr-FR" sz="2400" dirty="0"/>
          </a:p>
          <a:p>
            <a:pPr lvl="0" algn="just">
              <a:spcBef>
                <a:spcPct val="20000"/>
              </a:spcBef>
              <a:defRPr/>
            </a:pPr>
            <a:r>
              <a:rPr lang="fr-FR" sz="2400" dirty="0"/>
              <a:t>	</a:t>
            </a:r>
            <a:endParaRPr kumimoji="0" lang="fr-FR" sz="2400" b="0" i="0" u="none" strike="noStrike" kern="1200" cap="none" spc="0" normalizeH="0" baseline="0" noProof="0" dirty="0" smtClean="0">
              <a:ln>
                <a:noFill/>
              </a:ln>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txBox="1">
            <a:spLocks/>
          </p:cNvSpPr>
          <p:nvPr>
            <p:custDataLst>
              <p:tags r:id="rId1"/>
            </p:custDataLst>
          </p:nvPr>
        </p:nvSpPr>
        <p:spPr>
          <a:xfrm>
            <a:off x="928662" y="1142984"/>
            <a:ext cx="7500990" cy="4572032"/>
          </a:xfrm>
          <a:prstGeom prst="rect">
            <a:avLst/>
          </a:prstGeom>
        </p:spPr>
        <p:txBody>
          <a:bodyPr/>
          <a:lstStyle/>
          <a:p>
            <a:pPr algn="just"/>
            <a:r>
              <a:rPr lang="fr-FR" sz="2400" dirty="0" smtClean="0"/>
              <a:t>L’intérêt accordé par les linguistes à ces problèmes d’</a:t>
            </a:r>
            <a:r>
              <a:rPr lang="fr-FR" sz="2400" dirty="0" err="1" smtClean="0"/>
              <a:t>atti-tudes</a:t>
            </a:r>
            <a:r>
              <a:rPr lang="fr-FR" sz="2400" dirty="0" smtClean="0"/>
              <a:t> se situe dans une perspectives un peu différente de celui de la psychologie sociale. Trois directions de </a:t>
            </a:r>
            <a:r>
              <a:rPr lang="fr-FR" sz="2400" dirty="0" err="1" smtClean="0"/>
              <a:t>re-cherche</a:t>
            </a:r>
            <a:r>
              <a:rPr lang="fr-FR" sz="2400" dirty="0" smtClean="0"/>
              <a:t> peuvent être dégagées qui correspondent à trois aspects de l’activité métalinguistique des locuteurs, en la matière :</a:t>
            </a:r>
          </a:p>
          <a:p>
            <a:pPr algn="just"/>
            <a:r>
              <a:rPr lang="fr-FR" sz="2400" dirty="0" smtClean="0"/>
              <a:t>- Jugement et évaluation des locuteurs de leurs </a:t>
            </a:r>
            <a:r>
              <a:rPr lang="fr-FR" sz="2400" dirty="0" err="1" smtClean="0"/>
              <a:t>produc-tions</a:t>
            </a:r>
            <a:r>
              <a:rPr lang="fr-FR" sz="2400" dirty="0" smtClean="0"/>
              <a:t> ou celles des autres ;</a:t>
            </a:r>
          </a:p>
          <a:p>
            <a:r>
              <a:rPr lang="fr-FR" sz="2400" dirty="0" smtClean="0"/>
              <a:t>- Discours  tenus par ces derniers sur les langues ;</a:t>
            </a:r>
          </a:p>
          <a:p>
            <a:r>
              <a:rPr lang="fr-FR" sz="2400" dirty="0" smtClean="0"/>
              <a:t>- Dénomination des langues et des usages linguistiques, ces dénominations étant révélatrices de leurs attitudes.</a:t>
            </a:r>
          </a:p>
          <a:p>
            <a:pPr algn="just"/>
            <a:endParaRPr lang="fr-FR" sz="24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13136</TotalTime>
  <Words>1509</Words>
  <Application>Microsoft Office PowerPoint</Application>
  <PresentationFormat>Affichage à l'écran (4:3)</PresentationFormat>
  <Paragraphs>78</Paragraphs>
  <Slides>17</Slides>
  <Notes>4</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wi n</dc:creator>
  <cp:lastModifiedBy>wi n</cp:lastModifiedBy>
  <cp:revision>115</cp:revision>
  <dcterms:created xsi:type="dcterms:W3CDTF">2020-03-18T18:52:40Z</dcterms:created>
  <dcterms:modified xsi:type="dcterms:W3CDTF">2020-04-05T22:14:50Z</dcterms:modified>
</cp:coreProperties>
</file>