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sldIdLst>
    <p:sldId id="257" r:id="rId2"/>
    <p:sldId id="259" r:id="rId3"/>
    <p:sldId id="261" r:id="rId4"/>
    <p:sldId id="263" r:id="rId5"/>
    <p:sldId id="265" r:id="rId6"/>
    <p:sldId id="268" r:id="rId7"/>
    <p:sldId id="269" r:id="rId8"/>
    <p:sldId id="271" r:id="rId9"/>
    <p:sldId id="273" r:id="rId10"/>
    <p:sldId id="275" r:id="rId11"/>
    <p:sldId id="277" r:id="rId12"/>
    <p:sldId id="279" r:id="rId13"/>
    <p:sldId id="281" r:id="rId14"/>
    <p:sldId id="283" r:id="rId15"/>
    <p:sldId id="285" r:id="rId16"/>
    <p:sldId id="287" r:id="rId17"/>
    <p:sldId id="289" r:id="rId18"/>
    <p:sldId id="291" r:id="rId19"/>
    <p:sldId id="293" r:id="rId20"/>
    <p:sldId id="295" r:id="rId21"/>
    <p:sldId id="297" r:id="rId22"/>
    <p:sldId id="299" r:id="rId23"/>
    <p:sldId id="301" r:id="rId24"/>
    <p:sldId id="303" r:id="rId25"/>
    <p:sldId id="305" r:id="rId26"/>
    <p:sldId id="307" r:id="rId27"/>
    <p:sldId id="309" r:id="rId28"/>
    <p:sldId id="311" r:id="rId29"/>
    <p:sldId id="313" r:id="rId30"/>
    <p:sldId id="315" r:id="rId31"/>
    <p:sldId id="317" r:id="rId32"/>
    <p:sldId id="319" r:id="rId33"/>
    <p:sldId id="321" r:id="rId34"/>
    <p:sldId id="323" r:id="rId35"/>
    <p:sldId id="325" r:id="rId36"/>
    <p:sldId id="327" r:id="rId37"/>
    <p:sldId id="329" r:id="rId38"/>
    <p:sldId id="331" r:id="rId39"/>
    <p:sldId id="333" r:id="rId40"/>
    <p:sldId id="335" r:id="rId41"/>
    <p:sldId id="337" r:id="rId42"/>
    <p:sldId id="339" r:id="rId43"/>
    <p:sldId id="341" r:id="rId4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98FEB-CA7C-4D3B-95F1-BD4E07FEF3E2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0014B-861E-4225-A381-F0BA31BF4A46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2570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6CDD73-7E53-4F4B-9E3A-CF3668701B14}" type="slidenum">
              <a:rPr lang="ar-SA" smtClean="0">
                <a:cs typeface="Arial" pitchFamily="34" charset="0"/>
              </a:rPr>
              <a:pPr/>
              <a:t>7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2580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7B52D48-8872-48EA-AD05-B31BE9767359}" type="slidenum">
              <a:rPr lang="ar-SA" smtClean="0">
                <a:cs typeface="Arial" pitchFamily="34" charset="0"/>
              </a:rPr>
              <a:pPr/>
              <a:t>9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0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smtClean="0"/>
          </a:p>
        </p:txBody>
      </p:sp>
      <p:sp>
        <p:nvSpPr>
          <p:cNvPr id="2590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D540E4-B356-4E09-93E7-27A5655C2018}" type="slidenum">
              <a:rPr lang="ar-SA" smtClean="0">
                <a:cs typeface="Arial" pitchFamily="34" charset="0"/>
              </a:rPr>
              <a:pPr/>
              <a:t>11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mtClean="0"/>
          </a:p>
        </p:txBody>
      </p:sp>
      <p:sp>
        <p:nvSpPr>
          <p:cNvPr id="260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C14313-5DB0-4A66-8A83-9E0B122E8B59}" type="slidenum">
              <a:rPr lang="ar-SA" smtClean="0">
                <a:cs typeface="Arial" pitchFamily="34" charset="0"/>
              </a:rPr>
              <a:pPr/>
              <a:t>38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699989" y="280988"/>
            <a:ext cx="281354" cy="10906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11"/>
          <p:cNvCxnSpPr/>
          <p:nvPr/>
        </p:nvCxnSpPr>
        <p:spPr>
          <a:xfrm>
            <a:off x="383931" y="1365250"/>
            <a:ext cx="8581292" cy="63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8699989" y="1"/>
            <a:ext cx="281354" cy="30162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4638685" y="1600202"/>
            <a:ext cx="4051495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422031" y="1600202"/>
            <a:ext cx="4051495" cy="4525963"/>
          </a:xfrm>
        </p:spPr>
        <p:txBody>
          <a:bodyPr/>
          <a:lstStyle>
            <a:lvl1pPr marL="171450" marR="0" indent="-28575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800"/>
            </a:lvl1pPr>
            <a:lvl2pPr marL="742950" marR="0" indent="-28575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1063D-1869-4356-8C4D-5142A05DFCBF}" type="slidenum">
              <a:rPr lang="ar-SA"/>
              <a:pPr>
                <a:defRPr/>
              </a:pPr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29BA20-D001-405F-966E-D388BBF0A0BD}" type="datetimeFigureOut">
              <a:rPr lang="fr-FR" smtClean="0"/>
              <a:t>22/12/2020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85124D0-F874-4E0E-91C0-ACE5A731B124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531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ar-SA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64515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462" cy="1752600"/>
          </a:xfrm>
        </p:spPr>
        <p:txBody>
          <a:bodyPr/>
          <a:lstStyle/>
          <a:p>
            <a:pPr marR="0" eaLnBrk="1" hangingPunct="1"/>
            <a:endParaRPr lang="ar-DZ" smtClean="0">
              <a:ea typeface="Majalla UI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D82B026-6B4F-4EEA-BB30-9C7FFBE7D02D}" type="slidenum">
              <a:rPr lang="ar-SA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211015" y="-76200"/>
            <a:ext cx="914400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3143" tIns="51572" rIns="103143" bIns="5157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DZ" sz="3600" dirty="0" smtClean="0">
                <a:latin typeface="Andalus" pitchFamily="18" charset="-78"/>
                <a:cs typeface="Andalus" pitchFamily="18" charset="-78"/>
              </a:rPr>
              <a:t>الإحصاء الوصفي </a:t>
            </a:r>
            <a:r>
              <a:rPr lang="ar-SA" sz="36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en-US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153" name="Title 1"/>
          <p:cNvSpPr txBox="1">
            <a:spLocks/>
          </p:cNvSpPr>
          <p:nvPr/>
        </p:nvSpPr>
        <p:spPr bwMode="auto">
          <a:xfrm>
            <a:off x="1899139" y="2438400"/>
            <a:ext cx="5205046" cy="3200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lnSpc>
                <a:spcPct val="80000"/>
              </a:lnSpc>
              <a:defRPr/>
            </a:pPr>
            <a:r>
              <a:rPr lang="ar-SA" sz="4000" b="1" dirty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مقدمة في الإحصاء-</a:t>
            </a:r>
            <a:endParaRPr lang="ar-SA" sz="2800" b="1" dirty="0">
              <a:solidFill>
                <a:schemeClr val="tx2">
                  <a:lumMod val="50000"/>
                </a:schemeClr>
              </a:solidFill>
              <a:latin typeface="AYM Wadiy S_U normal."/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r>
              <a:rPr lang="ar-SA" sz="4000" b="1" dirty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ـ مبادئ الإحصاء الوصفي-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YM Wadiy S_U normal."/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endParaRPr lang="ar-SA" sz="2200" b="1" dirty="0">
              <a:solidFill>
                <a:srgbClr val="7F7F7F"/>
              </a:solidFill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r>
              <a:rPr lang="ar-SA" sz="2800" b="1" dirty="0">
                <a:solidFill>
                  <a:srgbClr val="7030A0"/>
                </a:solidFill>
                <a:cs typeface="Times New Roman" pitchFamily="18" charset="0"/>
              </a:rPr>
              <a:t>لطلبة العلوم الاجتماعية</a:t>
            </a:r>
          </a:p>
          <a:p>
            <a:pPr algn="ctr" rtl="1">
              <a:lnSpc>
                <a:spcPct val="80000"/>
              </a:lnSpc>
              <a:defRPr/>
            </a:pPr>
            <a:endParaRPr lang="ar-SA" sz="2600" b="1" dirty="0"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r>
              <a:rPr lang="ar-SA" sz="2800" b="1" dirty="0">
                <a:solidFill>
                  <a:srgbClr val="000000"/>
                </a:solidFill>
                <a:cs typeface="Times New Roman" pitchFamily="18" charset="0"/>
              </a:rPr>
              <a:t>20</a:t>
            </a:r>
            <a:r>
              <a:rPr lang="ar-DZ" sz="2800" b="1" dirty="0">
                <a:solidFill>
                  <a:srgbClr val="000000"/>
                </a:solidFill>
                <a:cs typeface="Times New Roman" pitchFamily="18" charset="0"/>
              </a:rPr>
              <a:t>20</a:t>
            </a:r>
            <a:r>
              <a:rPr lang="ar-EG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ar-EG" sz="2800" b="1" dirty="0" err="1">
                <a:solidFill>
                  <a:srgbClr val="000000"/>
                </a:solidFill>
                <a:cs typeface="Times New Roman" pitchFamily="18" charset="0"/>
              </a:rPr>
              <a:t>–</a:t>
            </a:r>
            <a:r>
              <a:rPr lang="ar-EG" sz="28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ar-SA" sz="2800" b="1" dirty="0">
                <a:solidFill>
                  <a:srgbClr val="000000"/>
                </a:solidFill>
                <a:cs typeface="Times New Roman" pitchFamily="18" charset="0"/>
              </a:rPr>
              <a:t>20</a:t>
            </a:r>
            <a:r>
              <a:rPr lang="ar-DZ" sz="2800" b="1" dirty="0">
                <a:solidFill>
                  <a:srgbClr val="000000"/>
                </a:solidFill>
                <a:cs typeface="Times New Roman" pitchFamily="18" charset="0"/>
              </a:rPr>
              <a:t>21</a:t>
            </a:r>
            <a:r>
              <a:rPr lang="ar-SA" sz="2800" b="1" dirty="0">
                <a:solidFill>
                  <a:srgbClr val="000000"/>
                </a:solidFill>
                <a:cs typeface="Times New Roman" pitchFamily="18" charset="0"/>
              </a:rPr>
              <a:t>م</a:t>
            </a:r>
            <a:endParaRPr lang="en-US" sz="2600" b="1" dirty="0"/>
          </a:p>
        </p:txBody>
      </p:sp>
      <p:sp>
        <p:nvSpPr>
          <p:cNvPr id="64522" name="Slide Number Placeholder 10"/>
          <p:cNvSpPr txBox="1">
            <a:spLocks/>
          </p:cNvSpPr>
          <p:nvPr/>
        </p:nvSpPr>
        <p:spPr bwMode="auto">
          <a:xfrm>
            <a:off x="351692" y="6405564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D5502049-5E5E-4ADF-B121-122368F10CCA}" type="slidenum">
              <a:rPr lang="ar-SA" sz="1200">
                <a:solidFill>
                  <a:schemeClr val="bg1"/>
                </a:solidFill>
                <a:latin typeface="Calibri" pitchFamily="34" charset="0"/>
              </a:rPr>
              <a:pPr algn="r"/>
              <a:t>1</a:t>
            </a:fld>
            <a:endParaRPr lang="en-US" sz="1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Number Placeholder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5721C21-7CF8-4E91-9E98-36FDB2852C63}" type="slidenum">
              <a:rPr lang="ar-SA"/>
              <a:pPr>
                <a:defRPr/>
              </a:pPr>
              <a:t>10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 bwMode="auto">
          <a:xfrm>
            <a:off x="422031" y="304800"/>
            <a:ext cx="8440615" cy="1371600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ar-SA" sz="6000" b="1" dirty="0">
                <a:latin typeface="+mj-lt"/>
                <a:ea typeface="+mj-ea"/>
              </a:rPr>
              <a:t>حول</a:t>
            </a:r>
            <a:r>
              <a:rPr lang="ar-SA" sz="6000" b="1" dirty="0">
                <a:solidFill>
                  <a:srgbClr val="376092"/>
                </a:solidFill>
                <a:latin typeface="+mj-lt"/>
                <a:ea typeface="+mj-ea"/>
              </a:rPr>
              <a:t> </a:t>
            </a:r>
            <a:r>
              <a:rPr lang="ar-SA" sz="7200" b="1" dirty="0">
                <a:solidFill>
                  <a:srgbClr val="0070C0"/>
                </a:solidFill>
                <a:latin typeface="+mj-lt"/>
                <a:ea typeface="+mj-ea"/>
              </a:rPr>
              <a:t>خاصية معينة</a:t>
            </a:r>
            <a:endParaRPr lang="ar-SA" sz="7200" dirty="0">
              <a:solidFill>
                <a:srgbClr val="FF3300"/>
              </a:solidFill>
              <a:latin typeface="+mj-lt"/>
              <a:ea typeface="+mj-ea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682154" y="2514601"/>
            <a:ext cx="218049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ar-SA" sz="4800" b="1"/>
              <a:t>موجودة</a:t>
            </a:r>
          </a:p>
        </p:txBody>
      </p:sp>
      <p:sp>
        <p:nvSpPr>
          <p:cNvPr id="5" name="Oval 4"/>
          <p:cNvSpPr/>
          <p:nvPr/>
        </p:nvSpPr>
        <p:spPr>
          <a:xfrm>
            <a:off x="4290646" y="1752600"/>
            <a:ext cx="2672862" cy="25146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4800" b="1" dirty="0">
                <a:solidFill>
                  <a:srgbClr val="FF0000"/>
                </a:solidFill>
              </a:rPr>
              <a:t>بالمجتمع</a:t>
            </a:r>
            <a:endParaRPr lang="en-US" sz="4800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758462" y="2590801"/>
            <a:ext cx="232116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buFont typeface="Arial" pitchFamily="34" charset="0"/>
              <a:buNone/>
            </a:pPr>
            <a:r>
              <a:rPr lang="ar-SA" sz="4800" b="1">
                <a:solidFill>
                  <a:srgbClr val="00B050"/>
                </a:solidFill>
              </a:rPr>
              <a:t>المأخوذ </a:t>
            </a:r>
            <a:r>
              <a:rPr lang="ar-SA" sz="4800" b="1">
                <a:solidFill>
                  <a:srgbClr val="009900"/>
                </a:solidFill>
              </a:rPr>
              <a:t>منه</a:t>
            </a:r>
            <a:endParaRPr lang="en-US" sz="4800" b="1">
              <a:solidFill>
                <a:srgbClr val="FF33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2031" y="2362200"/>
            <a:ext cx="1336431" cy="13716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3600" b="1" dirty="0">
                <a:solidFill>
                  <a:srgbClr val="FF3300"/>
                </a:solidFill>
              </a:rPr>
              <a:t>العينة</a:t>
            </a:r>
            <a:endParaRPr lang="en-US" sz="3600" dirty="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883877" y="4648200"/>
            <a:ext cx="4360985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200" b="1"/>
              <a:t>وهذا هومفهوم الإحصاء الاستدلالي </a:t>
            </a:r>
          </a:p>
          <a:p>
            <a:endParaRPr lang="en-US"/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0"/>
                            </p:stCondLst>
                            <p:childTnLst>
                              <p:par>
                                <p:cTn id="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7" grpId="0"/>
      <p:bldP spid="8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Content Placeholder 2"/>
          <p:cNvSpPr>
            <a:spLocks noGrp="1"/>
          </p:cNvSpPr>
          <p:nvPr>
            <p:ph idx="1"/>
          </p:nvPr>
        </p:nvSpPr>
        <p:spPr>
          <a:xfrm>
            <a:off x="211015" y="228600"/>
            <a:ext cx="8510954" cy="5486400"/>
          </a:xfrm>
          <a:blipFill dpi="0" rotWithShape="1">
            <a:blip r:embed="rId4" cstate="print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ar-SA" smtClean="0">
                <a:cs typeface="Arial" pitchFamily="34" charset="0"/>
              </a:rPr>
              <a:t>		</a:t>
            </a:r>
            <a:endParaRPr lang="ar-SA" b="1" smtClean="0">
              <a:cs typeface="Arial" pitchFamily="34" charset="0"/>
            </a:endParaRPr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A4443F6-F39C-46F5-A471-93782B8F9F14}" type="slidenum">
              <a:rPr lang="ar-SA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92369" y="381000"/>
            <a:ext cx="2672862" cy="2514600"/>
          </a:xfrm>
          <a:prstGeom prst="ellipse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330461" y="838200"/>
            <a:ext cx="1336431" cy="1371600"/>
          </a:xfrm>
          <a:prstGeom prst="ellipse">
            <a:avLst/>
          </a:prstGeom>
          <a:blipFill>
            <a:blip r:embed="rId5" cstate="print"/>
            <a:tile tx="0" ty="0" sx="100000" sy="100000" flip="none" algn="tl"/>
          </a:blip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94892" y="3124200"/>
            <a:ext cx="2672862" cy="11430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2" name="TextBox 6"/>
          <p:cNvSpPr txBox="1">
            <a:spLocks noChangeArrowheads="1"/>
          </p:cNvSpPr>
          <p:nvPr/>
        </p:nvSpPr>
        <p:spPr bwMode="auto">
          <a:xfrm>
            <a:off x="2883877" y="1371600"/>
            <a:ext cx="3657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/>
              <a:t> </a:t>
            </a:r>
            <a:endParaRPr lang="en-US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938954" y="914400"/>
          <a:ext cx="2250831" cy="1066800"/>
        </p:xfrm>
        <a:graphic>
          <a:graphicData uri="http://schemas.openxmlformats.org/presentationml/2006/ole">
            <p:oleObj spid="_x0000_s1026" name="Equation" r:id="rId6" imgW="152280" imgH="152280" progId="">
              <p:embed/>
            </p:oleObj>
          </a:graphicData>
        </a:graphic>
      </p:graphicFrame>
      <p:sp>
        <p:nvSpPr>
          <p:cNvPr id="1033" name="TextBox 8"/>
          <p:cNvSpPr txBox="1">
            <a:spLocks noChangeArrowheads="1"/>
          </p:cNvSpPr>
          <p:nvPr/>
        </p:nvSpPr>
        <p:spPr bwMode="auto">
          <a:xfrm>
            <a:off x="3024554" y="2209801"/>
            <a:ext cx="3024554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/>
              <a:t> </a:t>
            </a:r>
            <a:r>
              <a:rPr lang="ar-SA" sz="2800" b="1"/>
              <a:t>جزئية من او تساوي</a:t>
            </a:r>
            <a:endParaRPr lang="en-US" sz="2800" b="1"/>
          </a:p>
        </p:txBody>
      </p:sp>
      <p:sp>
        <p:nvSpPr>
          <p:cNvPr id="1034" name="TextBox 9"/>
          <p:cNvSpPr txBox="1">
            <a:spLocks noChangeArrowheads="1"/>
          </p:cNvSpPr>
          <p:nvPr/>
        </p:nvSpPr>
        <p:spPr bwMode="auto">
          <a:xfrm>
            <a:off x="844062" y="1295401"/>
            <a:ext cx="196947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4000" b="1"/>
              <a:t>المجتمع</a:t>
            </a:r>
            <a:endParaRPr lang="en-US" sz="4000" b="1"/>
          </a:p>
        </p:txBody>
      </p:sp>
      <p:sp>
        <p:nvSpPr>
          <p:cNvPr id="1035" name="TextBox 10"/>
          <p:cNvSpPr txBox="1">
            <a:spLocks noChangeArrowheads="1"/>
          </p:cNvSpPr>
          <p:nvPr/>
        </p:nvSpPr>
        <p:spPr bwMode="auto">
          <a:xfrm>
            <a:off x="6471138" y="1219201"/>
            <a:ext cx="105507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4000" b="1"/>
              <a:t>عينة</a:t>
            </a:r>
            <a:endParaRPr lang="en-US" sz="4000" b="1"/>
          </a:p>
        </p:txBody>
      </p:sp>
      <p:sp>
        <p:nvSpPr>
          <p:cNvPr id="1036" name="TextBox 11"/>
          <p:cNvSpPr txBox="1">
            <a:spLocks noChangeArrowheads="1"/>
          </p:cNvSpPr>
          <p:nvPr/>
        </p:nvSpPr>
        <p:spPr bwMode="auto">
          <a:xfrm>
            <a:off x="3165231" y="3429000"/>
            <a:ext cx="260252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3200" b="1"/>
              <a:t>استدلال </a:t>
            </a:r>
            <a:r>
              <a:rPr lang="ar-SA" sz="3200" b="1">
                <a:solidFill>
                  <a:srgbClr val="FF0066"/>
                </a:solidFill>
              </a:rPr>
              <a:t>او</a:t>
            </a:r>
            <a:r>
              <a:rPr lang="ar-SA" sz="3200" b="1"/>
              <a:t> استقراء</a:t>
            </a:r>
            <a:endParaRPr lang="en-US" sz="3200" b="1"/>
          </a:p>
        </p:txBody>
      </p:sp>
      <p:sp>
        <p:nvSpPr>
          <p:cNvPr id="1042" name="TextBox 32"/>
          <p:cNvSpPr txBox="1">
            <a:spLocks noChangeArrowheads="1"/>
          </p:cNvSpPr>
          <p:nvPr/>
        </p:nvSpPr>
        <p:spPr bwMode="auto">
          <a:xfrm>
            <a:off x="914400" y="4953000"/>
            <a:ext cx="6893169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/>
              <a:t> </a:t>
            </a:r>
            <a:r>
              <a:rPr lang="ar-SA" sz="3200" b="1"/>
              <a:t>تقدير</a:t>
            </a:r>
            <a:r>
              <a:rPr lang="ar-SA"/>
              <a:t>                                                          </a:t>
            </a:r>
            <a:r>
              <a:rPr lang="ar-SA" sz="3200" b="1"/>
              <a:t>قرار (حكم )</a:t>
            </a:r>
            <a:endParaRPr lang="en-US" sz="3200" b="1"/>
          </a:p>
        </p:txBody>
      </p:sp>
      <p:cxnSp>
        <p:nvCxnSpPr>
          <p:cNvPr id="37" name="Curved Connector 36"/>
          <p:cNvCxnSpPr>
            <a:stCxn id="6" idx="2"/>
            <a:endCxn id="4" idx="4"/>
          </p:cNvCxnSpPr>
          <p:nvPr/>
        </p:nvCxnSpPr>
        <p:spPr>
          <a:xfrm rot="10800000">
            <a:off x="1828800" y="2895600"/>
            <a:ext cx="1266092" cy="800100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endCxn id="1036" idx="3"/>
          </p:cNvCxnSpPr>
          <p:nvPr/>
        </p:nvCxnSpPr>
        <p:spPr>
          <a:xfrm rot="5400000">
            <a:off x="5557066" y="2420490"/>
            <a:ext cx="1757808" cy="1336431"/>
          </a:xfrm>
          <a:prstGeom prst="curvedConnector2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180492" y="4038600"/>
            <a:ext cx="45016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SA"/>
          </a:p>
          <a:p>
            <a:endParaRPr lang="ar-SA"/>
          </a:p>
          <a:p>
            <a:endParaRPr lang="ar-SA"/>
          </a:p>
          <a:p>
            <a:endParaRPr lang="en-US"/>
          </a:p>
        </p:txBody>
      </p:sp>
      <p:cxnSp>
        <p:nvCxnSpPr>
          <p:cNvPr id="24" name="Straight Arrow Connector 23"/>
          <p:cNvCxnSpPr/>
          <p:nvPr/>
        </p:nvCxnSpPr>
        <p:spPr>
          <a:xfrm rot="5400000">
            <a:off x="4459226" y="4379974"/>
            <a:ext cx="227013" cy="14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Elbow Connector 29"/>
          <p:cNvCxnSpPr/>
          <p:nvPr/>
        </p:nvCxnSpPr>
        <p:spPr>
          <a:xfrm>
            <a:off x="4572000" y="4495800"/>
            <a:ext cx="1899138" cy="762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Elbow Connector 37"/>
          <p:cNvCxnSpPr/>
          <p:nvPr/>
        </p:nvCxnSpPr>
        <p:spPr>
          <a:xfrm rot="10800000" flipV="1">
            <a:off x="3024554" y="4495800"/>
            <a:ext cx="1547446" cy="7620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2" name="TextBox 41"/>
          <p:cNvSpPr txBox="1">
            <a:spLocks noChangeArrowheads="1"/>
          </p:cNvSpPr>
          <p:nvPr/>
        </p:nvSpPr>
        <p:spPr bwMode="auto">
          <a:xfrm rot="2575605">
            <a:off x="6471139" y="2085520"/>
            <a:ext cx="63304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b="1">
                <a:solidFill>
                  <a:srgbClr val="FF0000"/>
                </a:solidFill>
              </a:rPr>
              <a:t>بتحليل</a:t>
            </a:r>
          </a:p>
          <a:p>
            <a:pPr algn="ctr" rtl="1"/>
            <a:r>
              <a:rPr lang="ar-SA" b="1">
                <a:solidFill>
                  <a:srgbClr val="FF0000"/>
                </a:solidFill>
              </a:rPr>
              <a:t>بيانات</a:t>
            </a:r>
          </a:p>
          <a:p>
            <a:pPr algn="ctr" rtl="1"/>
            <a:r>
              <a:rPr lang="ar-SA" b="1">
                <a:solidFill>
                  <a:srgbClr val="FF0000"/>
                </a:solidFill>
              </a:rPr>
              <a:t>العينة نحصل على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 rot="-3443504">
            <a:off x="1944566" y="2971711"/>
            <a:ext cx="83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b="1">
                <a:solidFill>
                  <a:srgbClr val="FF0000"/>
                </a:solidFill>
              </a:rPr>
              <a:t>حول</a:t>
            </a:r>
          </a:p>
          <a:p>
            <a:pPr algn="ctr" rtl="1"/>
            <a:r>
              <a:rPr lang="ar-SA" b="1">
                <a:solidFill>
                  <a:srgbClr val="FF0000"/>
                </a:solidFill>
              </a:rPr>
              <a:t>خاصية</a:t>
            </a:r>
          </a:p>
          <a:p>
            <a:pPr algn="ctr" rtl="1"/>
            <a:r>
              <a:rPr lang="ar-SA" b="1">
                <a:solidFill>
                  <a:srgbClr val="FF0000"/>
                </a:solidFill>
              </a:rPr>
              <a:t>معينة</a:t>
            </a:r>
          </a:p>
          <a:p>
            <a:pPr algn="ctr" rtl="1"/>
            <a:r>
              <a:rPr lang="ar-SA" b="1">
                <a:solidFill>
                  <a:srgbClr val="FF0000"/>
                </a:solidFill>
              </a:rPr>
              <a:t>عن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260123" y="4191001"/>
            <a:ext cx="147710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ar-SA" sz="2400" b="1">
                <a:solidFill>
                  <a:srgbClr val="009900"/>
                </a:solidFill>
              </a:rPr>
              <a:t>وانواعه إما</a:t>
            </a:r>
            <a:endParaRPr lang="en-US" sz="2400" b="1">
              <a:solidFill>
                <a:srgbClr val="009900"/>
              </a:solidFill>
            </a:endParaRPr>
          </a:p>
        </p:txBody>
      </p:sp>
    </p:spTree>
  </p:cSld>
  <p:clrMapOvr>
    <a:masterClrMapping/>
  </p:clrMapOvr>
  <p:transition spd="slow" advTm="4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0"/>
                            </p:stCondLst>
                            <p:childTnLst>
                              <p:par>
                                <p:cTn id="6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000"/>
                            </p:stCondLst>
                            <p:childTnLst>
                              <p:par>
                                <p:cTn id="7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1000"/>
                            </p:stCondLst>
                            <p:childTnLst>
                              <p:par>
                                <p:cTn id="9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4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4555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6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60" tmFilter="0, 0; 0.125,0.2665; 0.25,0.4; 0.375,0.465; 0.5,0.5;  0.625,0.535; 0.75,0.6; 0.875,0.7335; 1,1">
                                          <p:stCondLst>
                                            <p:cond delay="166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830" tmFilter="0, 0; 0.125,0.2665; 0.25,0.4; 0.375,0.465; 0.5,0.5;  0.625,0.535; 0.75,0.6; 0.875,0.7335; 1,1">
                                          <p:stCondLst>
                                            <p:cond delay="331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410" tmFilter="0, 0; 0.125,0.2665; 0.25,0.4; 0.375,0.465; 0.5,0.5;  0.625,0.535; 0.75,0.6; 0.875,0.7335; 1,1">
                                          <p:stCondLst>
                                            <p:cond delay="414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65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415" decel="50000">
                                          <p:stCondLst>
                                            <p:cond delay="169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65">
                                          <p:stCondLst>
                                            <p:cond delay="328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415" decel="50000">
                                          <p:stCondLst>
                                            <p:cond delay="334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65">
                                          <p:stCondLst>
                                            <p:cond delay="410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415" decel="50000">
                                          <p:stCondLst>
                                            <p:cond delay="417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65">
                                          <p:stCondLst>
                                            <p:cond delay="452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415" decel="50000">
                                          <p:stCondLst>
                                            <p:cond delay="4585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6000"/>
                            </p:stCondLst>
                            <p:childTnLst>
                              <p:par>
                                <p:cTn id="1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8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9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1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3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5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1000"/>
                            </p:stCondLst>
                            <p:childTnLst>
                              <p:par>
                                <p:cTn id="193" presetID="26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3000"/>
                            </p:stCondLst>
                            <p:childTnLst>
                              <p:par>
                                <p:cTn id="2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3500"/>
                            </p:stCondLst>
                            <p:childTnLst>
                              <p:par>
                                <p:cTn id="217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25500"/>
                            </p:stCondLst>
                            <p:childTnLst>
                              <p:par>
                                <p:cTn id="23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27500"/>
                            </p:stCondLst>
                            <p:childTnLst>
                              <p:par>
                                <p:cTn id="25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3" dur="2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33" grpId="0"/>
      <p:bldP spid="1034" grpId="0"/>
      <p:bldP spid="1035" grpId="0"/>
      <p:bldP spid="1036" grpId="0"/>
      <p:bldP spid="1042" grpId="0"/>
      <p:bldP spid="21" grpId="0"/>
      <p:bldP spid="42" grpId="0"/>
      <p:bldP spid="43" grpId="0"/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01BE64D-E584-4D58-802C-3F7E23672F77}" type="slidenum">
              <a:rPr lang="ar-SA"/>
              <a:pPr>
                <a:defRPr/>
              </a:pPr>
              <a:t>12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49969" y="0"/>
            <a:ext cx="4572000" cy="1371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4000" dirty="0">
                <a:latin typeface="Times New Roman" pitchFamily="18" charset="0"/>
                <a:cs typeface="Times New Roman" pitchFamily="18" charset="0"/>
              </a:rPr>
              <a:t>وعليه يمكن تعريف كل من : 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211015" y="3048000"/>
            <a:ext cx="8651631" cy="2743200"/>
          </a:xfrm>
          <a:prstGeom prst="horizontalScroll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مجموعة الطرق والأساليب التي تستخدم في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5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تنظيم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ar-SA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عرض و تبويب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و</a:t>
            </a:r>
            <a:r>
              <a:rPr lang="ar-SA" sz="5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تلخيص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البيانات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4220308" y="1371600"/>
            <a:ext cx="4923692" cy="1752600"/>
          </a:xfrm>
          <a:prstGeom prst="cloudCallou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2400" b="1" dirty="0">
                <a:solidFill>
                  <a:schemeClr val="tx1"/>
                </a:solidFill>
              </a:rPr>
              <a:t>1</a:t>
            </a:r>
            <a:r>
              <a:rPr lang="ar-SA" sz="4000" b="1" dirty="0">
                <a:solidFill>
                  <a:schemeClr val="tx1"/>
                </a:solidFill>
              </a:rPr>
              <a:t>-الإحصاء الوصفي</a:t>
            </a:r>
            <a:endParaRPr lang="en-US" sz="4000" b="1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ar-SA" sz="2000" dirty="0"/>
              <a:t>                          </a:t>
            </a:r>
            <a:r>
              <a:rPr lang="ar-SA" sz="2400" b="1" dirty="0"/>
              <a:t>على أنه</a:t>
            </a:r>
            <a:endParaRPr lang="en-US" sz="2400" b="1" dirty="0"/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C089848-AF12-4655-B2A1-484BE1D17F87}" type="slidenum">
              <a:rPr lang="ar-SA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Horizontal Scroll 7"/>
          <p:cNvSpPr/>
          <p:nvPr/>
        </p:nvSpPr>
        <p:spPr>
          <a:xfrm>
            <a:off x="281354" y="2286000"/>
            <a:ext cx="8651631" cy="3429000"/>
          </a:xfrm>
          <a:prstGeom prst="horizontalScroll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مجموعة الطرق والأساليب التي تستخدم في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5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تعميم</a:t>
            </a:r>
            <a:r>
              <a:rPr lang="ar-SA" sz="5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نتائج العينة 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على </a:t>
            </a:r>
            <a:r>
              <a:rPr lang="ar-SA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المجتمع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الذي </a:t>
            </a:r>
            <a:r>
              <a:rPr lang="ar-SA" sz="40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سحبت منه</a:t>
            </a:r>
            <a:r>
              <a:rPr lang="ar-SA" sz="4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3798277" y="0"/>
            <a:ext cx="5345723" cy="1752600"/>
          </a:xfrm>
          <a:prstGeom prst="cloud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2400" b="1" dirty="0">
                <a:solidFill>
                  <a:schemeClr val="tx1"/>
                </a:solidFill>
              </a:rPr>
              <a:t>2</a:t>
            </a:r>
            <a:r>
              <a:rPr lang="ar-SA" sz="4000" b="1" dirty="0">
                <a:solidFill>
                  <a:schemeClr val="tx1"/>
                </a:solidFill>
              </a:rPr>
              <a:t>-الإحصاء الاستدلالي</a:t>
            </a:r>
            <a:endParaRPr lang="en-US" sz="4000" b="1" dirty="0">
              <a:solidFill>
                <a:schemeClr val="tx1"/>
              </a:solidFill>
            </a:endParaRPr>
          </a:p>
          <a:p>
            <a:pPr algn="ctr" rtl="1">
              <a:defRPr/>
            </a:pPr>
            <a:r>
              <a:rPr lang="ar-SA" sz="2000" dirty="0"/>
              <a:t>                                        </a:t>
            </a:r>
            <a:r>
              <a:rPr lang="ar-SA" sz="2400" b="1" dirty="0"/>
              <a:t>على أنه</a:t>
            </a:r>
            <a:endParaRPr lang="en-US" sz="2400" b="1" dirty="0"/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40677" y="808038"/>
            <a:ext cx="8546123" cy="944562"/>
          </a:xfrm>
          <a:prstGeom prst="ellipse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3200" b="1" dirty="0" smtClean="0">
                <a:solidFill>
                  <a:srgbClr val="FF3300"/>
                </a:solidFill>
              </a:rPr>
              <a:t>1-3</a:t>
            </a:r>
            <a:r>
              <a:rPr lang="ar-SA" b="1" dirty="0" smtClean="0"/>
              <a:t> الهدف من علم الإحصاء</a:t>
            </a:r>
            <a:endParaRPr lang="ar-SA" dirty="0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0" y="3048000"/>
            <a:ext cx="8581292" cy="685800"/>
          </a:xfrm>
          <a:blipFill dpi="0" rotWithShape="1">
            <a:blip r:embed="rId3" cstate="print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FF0066"/>
                </a:solidFill>
                <a:cs typeface="Arial" pitchFamily="34" charset="0"/>
              </a:rPr>
              <a:t> </a:t>
            </a:r>
            <a:r>
              <a:rPr lang="ar-SA" b="1" smtClean="0">
                <a:solidFill>
                  <a:srgbClr val="009900"/>
                </a:solidFill>
                <a:cs typeface="Arial" pitchFamily="34" charset="0"/>
              </a:rPr>
              <a:t> يتضح من البند السابق ( بند 2-1) ما يلي:  </a:t>
            </a:r>
            <a:r>
              <a:rPr lang="en-US" b="1" smtClean="0">
                <a:solidFill>
                  <a:srgbClr val="009900"/>
                </a:solidFill>
                <a:cs typeface="Arial" pitchFamily="34" charset="0"/>
              </a:rPr>
              <a:t> </a:t>
            </a:r>
            <a:endParaRPr lang="ar-SA" b="1" smtClean="0">
              <a:solidFill>
                <a:srgbClr val="009900"/>
              </a:solidFill>
              <a:cs typeface="Arial" pitchFamily="34" charset="0"/>
            </a:endParaRPr>
          </a:p>
          <a:p>
            <a:pPr algn="ctr" eaLnBrk="1" hangingPunct="1"/>
            <a:endParaRPr lang="ar-SA" b="1" smtClean="0">
              <a:solidFill>
                <a:srgbClr val="009900"/>
              </a:solidFill>
              <a:cs typeface="Arial" pitchFamily="34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8FC07DC-1D6F-4A28-990E-67FDB9DE5DCF}" type="slidenum">
              <a:rPr lang="ar-SA"/>
              <a:pPr>
                <a:defRPr/>
              </a:pPr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677" y="2057400"/>
            <a:ext cx="8581292" cy="4014788"/>
          </a:xfrm>
          <a:prstGeom prst="snip2Same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ar-SA" dirty="0"/>
              <a:t> </a:t>
            </a:r>
            <a:r>
              <a:rPr lang="en-US" sz="2400" b="1" dirty="0">
                <a:cs typeface="+mj-cs"/>
              </a:rPr>
              <a:t> </a:t>
            </a:r>
            <a:r>
              <a:rPr lang="ar-SA" sz="2400" b="1" dirty="0">
                <a:cs typeface="+mj-cs"/>
              </a:rPr>
              <a:t>1-</a:t>
            </a:r>
            <a:r>
              <a:rPr lang="ar-SA" dirty="0"/>
              <a:t> </a:t>
            </a:r>
            <a:r>
              <a:rPr lang="ar-SA" sz="3600" b="1" dirty="0"/>
              <a:t>يحتوى علم الإحصاء على </a:t>
            </a:r>
          </a:p>
          <a:p>
            <a:pPr algn="ctr" rtl="1">
              <a:defRPr/>
            </a:pPr>
            <a:r>
              <a:rPr lang="ar-SA" sz="3600" b="1" u="sng" dirty="0">
                <a:solidFill>
                  <a:srgbClr val="FF0000"/>
                </a:solidFill>
              </a:rPr>
              <a:t>عملية تجميع البيانات والمعلومات </a:t>
            </a:r>
          </a:p>
          <a:p>
            <a:pPr algn="ctr" rtl="1">
              <a:defRPr/>
            </a:pPr>
            <a:r>
              <a:rPr lang="ar-SA" sz="3600" b="1" dirty="0"/>
              <a:t>من</a:t>
            </a:r>
          </a:p>
          <a:p>
            <a:pPr algn="ctr" rtl="1">
              <a:defRPr/>
            </a:pPr>
            <a:r>
              <a:rPr lang="ar-SA" sz="3600" b="1" dirty="0"/>
              <a:t> </a:t>
            </a:r>
            <a:r>
              <a:rPr lang="ar-SA" sz="3600" b="1" u="sng" dirty="0">
                <a:solidFill>
                  <a:schemeClr val="tx2">
                    <a:lumMod val="60000"/>
                    <a:lumOff val="40000"/>
                  </a:schemeClr>
                </a:solidFill>
              </a:rPr>
              <a:t>محتوى كبير للبيانات </a:t>
            </a:r>
          </a:p>
          <a:p>
            <a:pPr algn="ctr" rtl="1">
              <a:defRPr/>
            </a:pPr>
            <a:r>
              <a:rPr lang="ar-SA" sz="3600" b="1" dirty="0"/>
              <a:t>يسمى </a:t>
            </a:r>
          </a:p>
          <a:p>
            <a:pPr algn="ctr" rtl="1">
              <a:defRPr/>
            </a:pPr>
            <a:r>
              <a:rPr lang="ar-SA" sz="3600" b="1" u="sng" dirty="0">
                <a:solidFill>
                  <a:srgbClr val="009900"/>
                </a:solidFill>
              </a:rPr>
              <a:t>بالمجتمع</a:t>
            </a:r>
            <a:r>
              <a:rPr lang="ar-SA" sz="3600" b="1" dirty="0"/>
              <a:t> .	</a:t>
            </a:r>
          </a:p>
          <a:p>
            <a:pPr algn="ctr" rtl="1"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40677" y="762000"/>
            <a:ext cx="8546123" cy="1752600"/>
          </a:xfrm>
          <a:prstGeom prst="trapezoid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376092"/>
                </a:solidFill>
                <a:cs typeface="Arial" pitchFamily="34" charset="0"/>
              </a:rPr>
              <a:t> </a:t>
            </a:r>
            <a:r>
              <a:rPr lang="ar-SA" sz="2400" b="1" dirty="0" smtClean="0">
                <a:solidFill>
                  <a:srgbClr val="376092"/>
                </a:solidFill>
                <a:cs typeface="Arial" pitchFamily="34" charset="0"/>
              </a:rPr>
              <a:t>2</a:t>
            </a:r>
            <a:r>
              <a:rPr lang="en-US" sz="3600" b="1" dirty="0" smtClean="0">
                <a:solidFill>
                  <a:srgbClr val="376092"/>
                </a:solidFill>
                <a:cs typeface="Arial" pitchFamily="34" charset="0"/>
              </a:rPr>
              <a:t> </a:t>
            </a:r>
            <a:r>
              <a:rPr lang="ar-SA" sz="3600" b="1" dirty="0" smtClean="0">
                <a:solidFill>
                  <a:srgbClr val="376092"/>
                </a:solidFill>
                <a:cs typeface="Arial" pitchFamily="34" charset="0"/>
              </a:rPr>
              <a:t>– </a:t>
            </a:r>
            <a:r>
              <a:rPr lang="ar-SA" sz="3600" b="1" u="sng" dirty="0" smtClean="0">
                <a:solidFill>
                  <a:srgbClr val="FF0000"/>
                </a:solidFill>
              </a:rPr>
              <a:t>المجتمع</a:t>
            </a:r>
            <a:r>
              <a:rPr lang="ar-SA" sz="3600" b="1" dirty="0" smtClean="0"/>
              <a:t> هو</a:t>
            </a:r>
            <a:br>
              <a:rPr lang="ar-SA" sz="3600" b="1" dirty="0" smtClean="0"/>
            </a:br>
            <a:r>
              <a:rPr lang="ar-SA" sz="3600" b="1" dirty="0" smtClean="0"/>
              <a:t>        </a:t>
            </a:r>
            <a:r>
              <a:rPr lang="ar-SA" sz="3600" b="1" dirty="0" smtClean="0">
                <a:solidFill>
                  <a:srgbClr val="00B050"/>
                </a:solidFill>
              </a:rPr>
              <a:t>المجموعة </a:t>
            </a:r>
            <a:r>
              <a:rPr lang="ar-SA" sz="3600" b="1" u="sng" dirty="0" smtClean="0">
                <a:solidFill>
                  <a:schemeClr val="tx1"/>
                </a:solidFill>
              </a:rPr>
              <a:t>الكاملة</a:t>
            </a:r>
            <a:r>
              <a:rPr lang="ar-SA" sz="3600" b="1" dirty="0" smtClean="0">
                <a:solidFill>
                  <a:srgbClr val="00B050"/>
                </a:solidFill>
              </a:rPr>
              <a:t> من العناصر </a:t>
            </a:r>
            <a:r>
              <a:rPr lang="ar-SA" sz="3600" b="1" u="sng" dirty="0" smtClean="0">
                <a:solidFill>
                  <a:srgbClr val="00B050"/>
                </a:solidFill>
              </a:rPr>
              <a:t>موضع الدراسة </a:t>
            </a:r>
            <a:r>
              <a:rPr lang="ar-SA" sz="3600" b="1" dirty="0" smtClean="0"/>
              <a:t/>
            </a:r>
            <a:br>
              <a:rPr lang="ar-SA" sz="3600" b="1" dirty="0" smtClean="0"/>
            </a:br>
            <a:r>
              <a:rPr lang="ar-SA" sz="3000" b="1" dirty="0" smtClean="0"/>
              <a:t>(يقوم الإحصائي او الباحث بتعيينها على حسب </a:t>
            </a:r>
            <a:r>
              <a:rPr lang="ar-SA" sz="3000" b="1" u="sng" dirty="0" smtClean="0">
                <a:solidFill>
                  <a:srgbClr val="00B050"/>
                </a:solidFill>
              </a:rPr>
              <a:t>الخاصية</a:t>
            </a:r>
            <a:r>
              <a:rPr lang="ar-SA" sz="3000" b="1" dirty="0" smtClean="0"/>
              <a:t> المراد دراستها).</a:t>
            </a:r>
            <a:endParaRPr lang="ar-SA" sz="3000" b="1" dirty="0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BE4669D-8E4C-464A-A6AE-DACC07E188E4}" type="slidenum">
              <a:rPr lang="ar-SA"/>
              <a:pPr>
                <a:defRPr/>
              </a:pPr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95754" y="3124200"/>
            <a:ext cx="7104185" cy="2419350"/>
          </a:xfrm>
          <a:prstGeom prst="round2SameRect">
            <a:avLst/>
          </a:prstGeom>
          <a:blipFill>
            <a:blip r:embed="rId3" cstate="print"/>
            <a:tile tx="0" ty="0" sx="100000" sy="100000" flip="none" algn="tl"/>
          </a:blip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 rtl="1">
              <a:defRPr/>
            </a:pPr>
            <a:r>
              <a:rPr lang="ar-SA" dirty="0"/>
              <a:t> </a:t>
            </a:r>
            <a:r>
              <a:rPr lang="en-US" sz="2400" b="1" dirty="0">
                <a:cs typeface="+mj-cs"/>
              </a:rPr>
              <a:t> </a:t>
            </a:r>
            <a:r>
              <a:rPr lang="ar-SA" sz="2400" b="1" dirty="0">
                <a:cs typeface="+mj-cs"/>
              </a:rPr>
              <a:t>3 </a:t>
            </a:r>
            <a:r>
              <a:rPr lang="ar-SA" sz="2400" dirty="0">
                <a:cs typeface="+mj-cs"/>
              </a:rPr>
              <a:t>- </a:t>
            </a:r>
            <a:r>
              <a:rPr lang="ar-SA" sz="2800" b="1" u="sng" dirty="0"/>
              <a:t>مثال</a:t>
            </a:r>
            <a:r>
              <a:rPr lang="ar-SA" sz="3600" dirty="0"/>
              <a:t> : </a:t>
            </a:r>
          </a:p>
          <a:p>
            <a:pPr algn="ctr" rtl="1">
              <a:buFontTx/>
              <a:buChar char="-"/>
              <a:defRPr/>
            </a:pPr>
            <a:r>
              <a:rPr lang="ar-SA" sz="3600" dirty="0"/>
              <a:t> مجموعة الطلبة في فرقة دراسية معينة.</a:t>
            </a:r>
          </a:p>
          <a:p>
            <a:pPr algn="ctr" rtl="1">
              <a:buFontTx/>
              <a:buChar char="-"/>
              <a:defRPr/>
            </a:pPr>
            <a:r>
              <a:rPr lang="ar-SA" sz="3600" dirty="0"/>
              <a:t> مجموعة درجات طلاب الفرقة الأولى. </a:t>
            </a:r>
          </a:p>
          <a:p>
            <a:pPr algn="ctr" rtl="1">
              <a:buFontTx/>
              <a:buChar char="-"/>
              <a:defRPr/>
            </a:pPr>
            <a:r>
              <a:rPr lang="ar-SA" sz="3600" dirty="0"/>
              <a:t> مجموعة الطالبات الدارسات لمقرر معين.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844061" y="274638"/>
            <a:ext cx="6822831" cy="1325562"/>
          </a:xfrm>
          <a:prstGeom prst="flowChartAlternateProcess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en-US" sz="2800" smtClean="0">
                <a:solidFill>
                  <a:srgbClr val="376092"/>
                </a:solidFill>
                <a:cs typeface="Arial" pitchFamily="34" charset="0"/>
              </a:rPr>
              <a:t> </a:t>
            </a:r>
            <a:r>
              <a:rPr lang="ar-SA" sz="2400" b="1" smtClean="0">
                <a:solidFill>
                  <a:srgbClr val="376092"/>
                </a:solidFill>
                <a:cs typeface="Arial" pitchFamily="34" charset="0"/>
              </a:rPr>
              <a:t>4</a:t>
            </a:r>
            <a:r>
              <a:rPr lang="en-US" sz="3600" b="1" smtClean="0">
                <a:solidFill>
                  <a:srgbClr val="376092"/>
                </a:solidFill>
                <a:cs typeface="Arial" pitchFamily="34" charset="0"/>
              </a:rPr>
              <a:t> </a:t>
            </a:r>
            <a:r>
              <a:rPr lang="ar-SA" sz="3600" b="1" smtClean="0">
                <a:solidFill>
                  <a:srgbClr val="376092"/>
                </a:solidFill>
                <a:cs typeface="Arial" pitchFamily="34" charset="0"/>
              </a:rPr>
              <a:t>– </a:t>
            </a:r>
            <a:r>
              <a:rPr lang="ar-SA" sz="3600" b="1" u="sng" smtClean="0">
                <a:solidFill>
                  <a:srgbClr val="FF0066"/>
                </a:solidFill>
              </a:rPr>
              <a:t>العينة</a:t>
            </a:r>
            <a:r>
              <a:rPr lang="ar-SA" sz="3600" b="1" smtClean="0"/>
              <a:t> هي </a:t>
            </a:r>
            <a:br>
              <a:rPr lang="ar-SA" sz="3600" b="1" smtClean="0"/>
            </a:br>
            <a:r>
              <a:rPr lang="ar-SA" sz="3600" b="1" smtClean="0"/>
              <a:t>            </a:t>
            </a:r>
            <a:r>
              <a:rPr lang="ar-SA" sz="3600" b="1" smtClean="0">
                <a:solidFill>
                  <a:srgbClr val="009900"/>
                </a:solidFill>
              </a:rPr>
              <a:t>مجموعة </a:t>
            </a:r>
            <a:r>
              <a:rPr lang="ar-SA" sz="3600" b="1" u="sng" smtClean="0">
                <a:solidFill>
                  <a:schemeClr val="tx1"/>
                </a:solidFill>
              </a:rPr>
              <a:t>جزئية</a:t>
            </a:r>
            <a:r>
              <a:rPr lang="ar-SA" sz="3600" b="1" smtClean="0">
                <a:solidFill>
                  <a:srgbClr val="009900"/>
                </a:solidFill>
              </a:rPr>
              <a:t> من المجتمع </a:t>
            </a:r>
            <a:r>
              <a:rPr lang="ar-SA" sz="3600" b="1" smtClean="0">
                <a:solidFill>
                  <a:schemeClr val="tx1"/>
                </a:solidFill>
              </a:rPr>
              <a:t>موضع الدراسة </a:t>
            </a:r>
            <a:r>
              <a:rPr lang="ar-SA" sz="3600" b="1" smtClean="0"/>
              <a:t>.</a:t>
            </a:r>
            <a:endParaRPr lang="ar-SA" sz="3000" b="1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B23C8DF-ECCC-4F6B-A74F-F308BFBE9BA0}" type="slidenum">
              <a:rPr lang="ar-SA"/>
              <a:pPr>
                <a:defRPr/>
              </a:pPr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73723" y="1752600"/>
            <a:ext cx="7596554" cy="2810351"/>
          </a:xfrm>
          <a:prstGeom prst="snip2Same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ar-SA" dirty="0"/>
              <a:t> </a:t>
            </a:r>
            <a:r>
              <a:rPr lang="en-US" sz="2400" b="1" dirty="0">
                <a:cs typeface="+mj-cs"/>
              </a:rPr>
              <a:t> </a:t>
            </a:r>
            <a:r>
              <a:rPr lang="ar-SA" sz="2400" b="1" dirty="0">
                <a:cs typeface="+mj-cs"/>
              </a:rPr>
              <a:t>5 </a:t>
            </a:r>
            <a:r>
              <a:rPr lang="ar-SA" sz="2400" dirty="0">
                <a:cs typeface="+mj-cs"/>
              </a:rPr>
              <a:t>– </a:t>
            </a:r>
            <a:r>
              <a:rPr lang="ar-SA" sz="3600" dirty="0">
                <a:cs typeface="+mj-cs"/>
              </a:rPr>
              <a:t>عملية</a:t>
            </a:r>
            <a:r>
              <a:rPr lang="ar-SA" sz="2400" dirty="0">
                <a:cs typeface="+mj-cs"/>
              </a:rPr>
              <a:t> </a:t>
            </a:r>
            <a:r>
              <a:rPr lang="ar-SA" sz="3600" b="1" u="sng" dirty="0">
                <a:solidFill>
                  <a:srgbClr val="FF0000"/>
                </a:solidFill>
              </a:rPr>
              <a:t>الاستقراء أو الاستدلال الإحصائي </a:t>
            </a:r>
            <a:r>
              <a:rPr lang="ar-SA" sz="3600" dirty="0" smtClean="0"/>
              <a:t>حول  </a:t>
            </a:r>
            <a:r>
              <a:rPr lang="ar-SA" sz="3600" b="1" dirty="0">
                <a:solidFill>
                  <a:srgbClr val="00B050"/>
                </a:solidFill>
              </a:rPr>
              <a:t>خاصية معينة في </a:t>
            </a:r>
            <a:r>
              <a:rPr lang="ar-SA" sz="3600" b="1" u="sng" dirty="0"/>
              <a:t>المجتمع </a:t>
            </a:r>
          </a:p>
          <a:p>
            <a:pPr algn="just" rtl="1">
              <a:defRPr/>
            </a:pPr>
            <a:r>
              <a:rPr lang="ar-SA" sz="3600" dirty="0"/>
              <a:t>يمكن الحصول عليها </a:t>
            </a:r>
            <a:r>
              <a:rPr lang="ar-SA" sz="3600" dirty="0" smtClean="0"/>
              <a:t>م</a:t>
            </a:r>
            <a:r>
              <a:rPr lang="ar-DZ" sz="3600" dirty="0" smtClean="0"/>
              <a:t>ن</a:t>
            </a:r>
            <a:r>
              <a:rPr lang="ar-SA" sz="3600" dirty="0" smtClean="0"/>
              <a:t> </a:t>
            </a:r>
            <a:r>
              <a:rPr lang="ar-SA" sz="3600" b="1" u="sng" dirty="0">
                <a:solidFill>
                  <a:srgbClr val="00B050"/>
                </a:solidFill>
              </a:rPr>
              <a:t>البيانات والمعلومات</a:t>
            </a:r>
            <a:r>
              <a:rPr lang="ar-SA" sz="3600" dirty="0"/>
              <a:t> </a:t>
            </a:r>
            <a:r>
              <a:rPr lang="ar-SA" sz="3600" dirty="0" smtClean="0"/>
              <a:t>الموجودة داخل </a:t>
            </a:r>
            <a:r>
              <a:rPr lang="ar-SA" sz="3600" b="1" u="sng" dirty="0">
                <a:solidFill>
                  <a:srgbClr val="00B050"/>
                </a:solidFill>
              </a:rPr>
              <a:t>العينة</a:t>
            </a:r>
            <a:r>
              <a:rPr lang="ar-SA" sz="3600" dirty="0"/>
              <a:t> </a:t>
            </a:r>
            <a:r>
              <a:rPr lang="ar-SA" sz="3600" b="1" u="sng" dirty="0"/>
              <a:t>الممثلة</a:t>
            </a:r>
            <a:r>
              <a:rPr lang="ar-SA" sz="3600" dirty="0"/>
              <a:t> للمجتمع .</a:t>
            </a:r>
          </a:p>
          <a:p>
            <a:pPr algn="just" rtl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140677" y="838200"/>
            <a:ext cx="8546123" cy="1447800"/>
          </a:xfrm>
          <a:prstGeom prst="roundRect">
            <a:avLst>
              <a:gd name="adj" fmla="val 16667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sz="2800" smtClean="0">
                <a:solidFill>
                  <a:srgbClr val="376092"/>
                </a:solidFill>
                <a:cs typeface="Arial" pitchFamily="34" charset="0"/>
              </a:rPr>
              <a:t> </a:t>
            </a:r>
            <a:r>
              <a:rPr lang="ar-SA" sz="2400" b="1" smtClean="0">
                <a:solidFill>
                  <a:srgbClr val="376092"/>
                </a:solidFill>
                <a:cs typeface="Arial" pitchFamily="34" charset="0"/>
              </a:rPr>
              <a:t>6</a:t>
            </a:r>
            <a:r>
              <a:rPr lang="en-US" sz="3600" b="1" smtClean="0">
                <a:solidFill>
                  <a:srgbClr val="376092"/>
                </a:solidFill>
                <a:cs typeface="Arial" pitchFamily="34" charset="0"/>
              </a:rPr>
              <a:t> </a:t>
            </a:r>
            <a:r>
              <a:rPr lang="ar-SA" sz="3600" b="1" smtClean="0">
                <a:solidFill>
                  <a:srgbClr val="376092"/>
                </a:solidFill>
                <a:cs typeface="Arial" pitchFamily="34" charset="0"/>
              </a:rPr>
              <a:t>– </a:t>
            </a:r>
            <a:r>
              <a:rPr lang="ar-SA" sz="3600" b="1" smtClean="0"/>
              <a:t>الاستقرار أو الاستدلال الإحصائي </a:t>
            </a:r>
            <a:r>
              <a:rPr lang="ar-SA" sz="3600" smtClean="0"/>
              <a:t>يحتوى إما على</a:t>
            </a:r>
            <a:br>
              <a:rPr lang="ar-SA" sz="3600" smtClean="0"/>
            </a:br>
            <a:r>
              <a:rPr lang="ar-SA" sz="3600" smtClean="0"/>
              <a:t>      </a:t>
            </a:r>
            <a:r>
              <a:rPr lang="ar-SA" sz="3600" b="1" u="sng" smtClean="0">
                <a:solidFill>
                  <a:srgbClr val="FF3300"/>
                </a:solidFill>
              </a:rPr>
              <a:t>تقدير</a:t>
            </a:r>
            <a:r>
              <a:rPr lang="ar-SA" sz="3600" smtClean="0"/>
              <a:t> أو </a:t>
            </a:r>
            <a:r>
              <a:rPr lang="ar-SA" sz="3600" b="1" u="sng" smtClean="0">
                <a:solidFill>
                  <a:srgbClr val="FF3300"/>
                </a:solidFill>
              </a:rPr>
              <a:t>قرار</a:t>
            </a:r>
            <a:r>
              <a:rPr lang="ar-SA" sz="3600" smtClean="0"/>
              <a:t> (</a:t>
            </a:r>
            <a:r>
              <a:rPr lang="ar-SA" sz="3600" b="1" smtClean="0"/>
              <a:t>أحكام – تعميمات</a:t>
            </a:r>
            <a:r>
              <a:rPr lang="ar-SA" sz="3600" smtClean="0"/>
              <a:t>)  حول </a:t>
            </a:r>
            <a:r>
              <a:rPr lang="ar-SA" sz="3600" b="1" smtClean="0"/>
              <a:t>خاصية معينة عن </a:t>
            </a:r>
            <a:r>
              <a:rPr lang="ar-SA" sz="3600" b="1" u="sng" smtClean="0"/>
              <a:t>المجتمع</a:t>
            </a:r>
            <a:r>
              <a:rPr lang="ar-SA" sz="3600" smtClean="0"/>
              <a:t>.</a:t>
            </a:r>
            <a:endParaRPr lang="ar-SA" sz="3000" b="1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B231AD6-3003-4268-BD49-4FDF44BADD27}" type="slidenum">
              <a:rPr lang="ar-SA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677" y="2743201"/>
            <a:ext cx="8581292" cy="2862263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>
            <a:spAutoFit/>
          </a:bodyPr>
          <a:lstStyle/>
          <a:p>
            <a:pPr algn="just" rtl="1">
              <a:defRPr/>
            </a:pPr>
            <a:r>
              <a:rPr lang="en-US" sz="2400" b="1" dirty="0">
                <a:cs typeface="+mj-cs"/>
              </a:rPr>
              <a:t> </a:t>
            </a:r>
            <a:r>
              <a:rPr lang="ar-SA" sz="2400" b="1" dirty="0">
                <a:cs typeface="+mj-cs"/>
              </a:rPr>
              <a:t>7 </a:t>
            </a:r>
            <a:r>
              <a:rPr lang="ar-SA" sz="2400" dirty="0">
                <a:cs typeface="+mj-cs"/>
              </a:rPr>
              <a:t>- </a:t>
            </a:r>
            <a:r>
              <a:rPr lang="ar-SA" sz="3600" b="1" u="sng" dirty="0">
                <a:solidFill>
                  <a:srgbClr val="FF3300"/>
                </a:solidFill>
              </a:rPr>
              <a:t>المعلمة</a:t>
            </a:r>
            <a:r>
              <a:rPr lang="ar-SA" sz="3600" dirty="0"/>
              <a:t> هي </a:t>
            </a:r>
            <a:r>
              <a:rPr lang="ar-SA" sz="3600" b="1" u="sng" dirty="0"/>
              <a:t>قياس عددي</a:t>
            </a:r>
            <a:r>
              <a:rPr lang="ar-SA" sz="3600" b="1" dirty="0"/>
              <a:t> </a:t>
            </a:r>
            <a:r>
              <a:rPr lang="ar-SA" sz="3600" dirty="0"/>
              <a:t>يوضح او يصف خاصية معينة عن </a:t>
            </a:r>
            <a:r>
              <a:rPr lang="ar-SA" sz="3600" b="1" u="sng" dirty="0">
                <a:solidFill>
                  <a:srgbClr val="FF0066"/>
                </a:solidFill>
              </a:rPr>
              <a:t>المجتمع</a:t>
            </a:r>
            <a:r>
              <a:rPr lang="ar-SA" sz="3600" dirty="0"/>
              <a:t>   ويعرف باسم ( </a:t>
            </a:r>
            <a:r>
              <a:rPr lang="ar-SA" sz="3600" b="1" dirty="0">
                <a:solidFill>
                  <a:srgbClr val="009900"/>
                </a:solidFill>
              </a:rPr>
              <a:t>إحصاءة مجتمع</a:t>
            </a:r>
            <a:r>
              <a:rPr lang="ar-SA" sz="3600" dirty="0"/>
              <a:t>).</a:t>
            </a:r>
          </a:p>
          <a:p>
            <a:pPr algn="just" rtl="1">
              <a:defRPr/>
            </a:pPr>
            <a:endParaRPr lang="en-US" sz="3600" dirty="0"/>
          </a:p>
          <a:p>
            <a:pPr algn="just" rtl="1">
              <a:defRPr/>
            </a:pPr>
            <a:r>
              <a:rPr lang="ar-SA" sz="2400" b="1" dirty="0"/>
              <a:t>8-</a:t>
            </a:r>
            <a:r>
              <a:rPr lang="ar-SA" sz="3600" dirty="0"/>
              <a:t> </a:t>
            </a:r>
            <a:r>
              <a:rPr lang="ar-SA" sz="3600" b="1" u="sng" dirty="0" err="1">
                <a:solidFill>
                  <a:srgbClr val="FF3300"/>
                </a:solidFill>
              </a:rPr>
              <a:t>الإحصاءة</a:t>
            </a:r>
            <a:r>
              <a:rPr lang="ar-SA" sz="3600" dirty="0"/>
              <a:t> هي </a:t>
            </a:r>
            <a:r>
              <a:rPr lang="ar-SA" sz="3600" b="1" u="sng" dirty="0"/>
              <a:t>قياس عددي</a:t>
            </a:r>
            <a:r>
              <a:rPr lang="ar-SA" sz="3600" b="1" dirty="0"/>
              <a:t> </a:t>
            </a:r>
            <a:r>
              <a:rPr lang="ar-SA" sz="3600" dirty="0"/>
              <a:t>يوضح او يصف خاصية معينة عن </a:t>
            </a:r>
            <a:r>
              <a:rPr lang="ar-SA" sz="3600" b="1" u="sng" dirty="0">
                <a:solidFill>
                  <a:srgbClr val="FF0000"/>
                </a:solidFill>
              </a:rPr>
              <a:t>العينة</a:t>
            </a:r>
            <a:r>
              <a:rPr lang="ar-SA" sz="3600" dirty="0"/>
              <a:t> ويعرف باسم ( </a:t>
            </a:r>
            <a:r>
              <a:rPr lang="ar-SA" sz="3600" b="1" dirty="0">
                <a:solidFill>
                  <a:srgbClr val="009900"/>
                </a:solidFill>
              </a:rPr>
              <a:t>إحصاءة عينة</a:t>
            </a:r>
            <a:r>
              <a:rPr lang="ar-SA" sz="3600" dirty="0"/>
              <a:t>).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40677" y="274638"/>
            <a:ext cx="8546123" cy="589756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376092"/>
                </a:solidFill>
                <a:cs typeface="Arial" pitchFamily="34" charset="0"/>
              </a:rPr>
              <a:t/>
            </a:r>
            <a:br>
              <a:rPr lang="ar-SA" sz="3600" b="1" dirty="0" smtClean="0">
                <a:solidFill>
                  <a:srgbClr val="376092"/>
                </a:solidFill>
                <a:cs typeface="Arial" pitchFamily="34" charset="0"/>
              </a:rPr>
            </a:br>
            <a:r>
              <a:rPr lang="ar-SA" sz="3600" b="1" dirty="0" smtClean="0">
                <a:solidFill>
                  <a:srgbClr val="376092"/>
                </a:solidFill>
                <a:cs typeface="Arial" pitchFamily="34" charset="0"/>
              </a:rPr>
              <a:t> 9-</a:t>
            </a:r>
            <a:r>
              <a:rPr lang="ar-SA" sz="3600" b="1" u="sng" dirty="0" smtClean="0"/>
              <a:t>مثال</a:t>
            </a:r>
            <a:r>
              <a:rPr lang="ar-SA" sz="3600" dirty="0" smtClean="0"/>
              <a:t>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	</a:t>
            </a:r>
            <a:r>
              <a:rPr lang="ar-SA" sz="3600" dirty="0" smtClean="0"/>
              <a:t>- </a:t>
            </a:r>
            <a:r>
              <a:rPr lang="ar-SA" sz="3600" dirty="0" smtClean="0">
                <a:solidFill>
                  <a:schemeClr val="tx1"/>
                </a:solidFill>
              </a:rPr>
              <a:t>في تجربة لمعرفة </a:t>
            </a:r>
            <a:r>
              <a:rPr lang="ar-SA" sz="3600" b="1" dirty="0" smtClean="0">
                <a:solidFill>
                  <a:srgbClr val="FF0000"/>
                </a:solidFill>
              </a:rPr>
              <a:t>أثر استخدام </a:t>
            </a:r>
            <a:r>
              <a:rPr lang="ar-SA" sz="3600" dirty="0" smtClean="0">
                <a:solidFill>
                  <a:schemeClr val="tx1"/>
                </a:solidFill>
              </a:rPr>
              <a:t>الحاسب الألى وتطبيقاته على عملية </a:t>
            </a:r>
            <a:r>
              <a:rPr lang="ar-SA" sz="3600" b="1" dirty="0" smtClean="0">
                <a:solidFill>
                  <a:srgbClr val="FF0000"/>
                </a:solidFill>
              </a:rPr>
              <a:t>تدريس مناهج اللغة الانجليزية في المرحلة الابتدائية </a:t>
            </a:r>
            <a:r>
              <a:rPr lang="ar-SA" sz="3600" dirty="0" smtClean="0">
                <a:solidFill>
                  <a:schemeClr val="tx1"/>
                </a:solidFill>
              </a:rPr>
              <a:t>.</a:t>
            </a:r>
            <a:r>
              <a:rPr lang="en-US" sz="3600" dirty="0" smtClean="0">
                <a:solidFill>
                  <a:schemeClr val="tx1"/>
                </a:solidFill>
              </a:rPr>
              <a:t/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ar-SA" sz="3600" dirty="0" smtClean="0">
                <a:solidFill>
                  <a:schemeClr val="tx1"/>
                </a:solidFill>
              </a:rPr>
              <a:t> أجريت بعض الاختبارات على </a:t>
            </a:r>
            <a:r>
              <a:rPr lang="ar-SA" sz="3600" b="1" u="sng" dirty="0" smtClean="0">
                <a:solidFill>
                  <a:schemeClr val="tx1"/>
                </a:solidFill>
              </a:rPr>
              <a:t>طلاب عشرة مدارس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r>
              <a:rPr lang="ar-SA" sz="3600" dirty="0" smtClean="0">
                <a:solidFill>
                  <a:schemeClr val="tx1"/>
                </a:solidFill>
              </a:rPr>
              <a:t>في هذه المرحلة وتم تسجيل </a:t>
            </a:r>
            <a:r>
              <a:rPr lang="ar-SA" sz="3600" b="1" u="sng" dirty="0" smtClean="0">
                <a:solidFill>
                  <a:srgbClr val="FF0000"/>
                </a:solidFill>
              </a:rPr>
              <a:t>نتائج هذه الاختبارات</a:t>
            </a:r>
            <a:r>
              <a:rPr lang="ar-SA" sz="3600" dirty="0" smtClean="0">
                <a:solidFill>
                  <a:schemeClr val="tx1"/>
                </a:solidFill>
              </a:rPr>
              <a:t>.</a:t>
            </a:r>
            <a:br>
              <a:rPr lang="ar-SA" sz="3600" dirty="0" smtClean="0">
                <a:solidFill>
                  <a:schemeClr val="tx1"/>
                </a:solidFill>
              </a:rPr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ar-SA" sz="3600" dirty="0" smtClean="0"/>
              <a:t>	- </a:t>
            </a:r>
            <a:r>
              <a:rPr lang="ar-SA" sz="3600" b="1" u="sng" dirty="0" smtClean="0">
                <a:solidFill>
                  <a:schemeClr val="tx1"/>
                </a:solidFill>
              </a:rPr>
              <a:t>القياسات (نتائج الاختبارات)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r>
              <a:rPr lang="ar-SA" sz="3600" dirty="0" smtClean="0">
                <a:solidFill>
                  <a:schemeClr val="tx1"/>
                </a:solidFill>
              </a:rPr>
              <a:t>التي تم تسجيلها عن </a:t>
            </a:r>
            <a:r>
              <a:rPr lang="ar-SA" sz="3600" b="1" u="sng" dirty="0" smtClean="0">
                <a:solidFill>
                  <a:srgbClr val="FF0000"/>
                </a:solidFill>
              </a:rPr>
              <a:t>طلاب</a:t>
            </a:r>
            <a:r>
              <a:rPr lang="ar-SA" sz="3600" u="sng" dirty="0" smtClean="0">
                <a:solidFill>
                  <a:srgbClr val="FF0000"/>
                </a:solidFill>
              </a:rPr>
              <a:t> </a:t>
            </a:r>
            <a:r>
              <a:rPr lang="ar-SA" sz="3600" b="1" u="sng" dirty="0" smtClean="0">
                <a:solidFill>
                  <a:srgbClr val="FF0000"/>
                </a:solidFill>
              </a:rPr>
              <a:t>المدارس العشرة</a:t>
            </a:r>
            <a:r>
              <a:rPr lang="ar-SA" sz="3600" b="1" dirty="0" smtClean="0">
                <a:solidFill>
                  <a:schemeClr val="tx1"/>
                </a:solidFill>
              </a:rPr>
              <a:t> </a:t>
            </a:r>
            <a:r>
              <a:rPr lang="ar-SA" sz="3600" dirty="0" smtClean="0">
                <a:solidFill>
                  <a:schemeClr val="tx1"/>
                </a:solidFill>
              </a:rPr>
              <a:t>تمثل </a:t>
            </a:r>
            <a:r>
              <a:rPr lang="ar-SA" sz="3600" b="1" u="sng" dirty="0" smtClean="0">
                <a:solidFill>
                  <a:schemeClr val="tx1"/>
                </a:solidFill>
              </a:rPr>
              <a:t>عينة</a:t>
            </a:r>
            <a:r>
              <a:rPr lang="ar-SA" sz="3600" dirty="0" smtClean="0">
                <a:solidFill>
                  <a:schemeClr val="tx1"/>
                </a:solidFill>
              </a:rPr>
              <a:t> أخذت من </a:t>
            </a:r>
            <a:r>
              <a:rPr lang="ar-SA" sz="3600" b="1" u="sng" dirty="0" smtClean="0">
                <a:solidFill>
                  <a:srgbClr val="FF0000"/>
                </a:solidFill>
              </a:rPr>
              <a:t>مجتمع الدراسة </a:t>
            </a:r>
            <a:r>
              <a:rPr lang="ar-SA" sz="3600" dirty="0" smtClean="0">
                <a:solidFill>
                  <a:srgbClr val="009900"/>
                </a:solidFill>
              </a:rPr>
              <a:t>( </a:t>
            </a:r>
            <a:r>
              <a:rPr lang="ar-SA" sz="3600" b="1" i="1" dirty="0" smtClean="0">
                <a:solidFill>
                  <a:srgbClr val="009900"/>
                </a:solidFill>
              </a:rPr>
              <a:t>المدارس التي تستخدم الحاسب الألى في عملية تدريس اللغة الانجليزية في المرحلة الابتدائية</a:t>
            </a:r>
            <a:r>
              <a:rPr lang="ar-SA" sz="3600" dirty="0" smtClean="0">
                <a:solidFill>
                  <a:srgbClr val="009900"/>
                </a:solidFill>
              </a:rPr>
              <a:t>)</a:t>
            </a:r>
            <a:r>
              <a:rPr lang="ar-SA" sz="3600" dirty="0" smtClean="0">
                <a:solidFill>
                  <a:schemeClr val="tx1"/>
                </a:solidFill>
              </a:rPr>
              <a:t>.</a:t>
            </a:r>
            <a:br>
              <a:rPr lang="ar-SA" sz="3600" dirty="0" smtClean="0">
                <a:solidFill>
                  <a:schemeClr val="tx1"/>
                </a:solidFill>
              </a:rPr>
            </a:br>
            <a:r>
              <a:rPr lang="ar-SA" sz="3600" dirty="0" smtClean="0">
                <a:solidFill>
                  <a:schemeClr val="tx1"/>
                </a:solidFill>
              </a:rPr>
              <a:t>	- </a:t>
            </a:r>
            <a:r>
              <a:rPr lang="ar-SA" sz="3600" b="1" dirty="0" smtClean="0">
                <a:solidFill>
                  <a:schemeClr val="tx1"/>
                </a:solidFill>
              </a:rPr>
              <a:t>البيانات الموجودة في هذه العينة </a:t>
            </a:r>
            <a:r>
              <a:rPr lang="ar-SA" sz="3600" dirty="0" smtClean="0"/>
              <a:t>يمكن استخدامها لعمل </a:t>
            </a:r>
            <a:r>
              <a:rPr lang="ar-SA" sz="3600" b="1" dirty="0" smtClean="0">
                <a:solidFill>
                  <a:srgbClr val="FF3300"/>
                </a:solidFill>
              </a:rPr>
              <a:t>استقراء أو استدلال حول </a:t>
            </a:r>
            <a:r>
              <a:rPr lang="ar-SA" sz="3600" b="1" dirty="0" smtClean="0">
                <a:solidFill>
                  <a:srgbClr val="000000"/>
                </a:solidFill>
              </a:rPr>
              <a:t>خاصية معينة </a:t>
            </a:r>
            <a:r>
              <a:rPr lang="ar-SA" sz="3600" dirty="0" smtClean="0"/>
              <a:t>في </a:t>
            </a:r>
            <a:r>
              <a:rPr lang="ar-SA" sz="3600" b="1" u="sng" dirty="0" smtClean="0">
                <a:solidFill>
                  <a:srgbClr val="009900"/>
                </a:solidFill>
              </a:rPr>
              <a:t>المجتمع</a:t>
            </a:r>
            <a:r>
              <a:rPr lang="ar-SA" sz="3600" dirty="0" smtClean="0"/>
              <a:t> </a:t>
            </a:r>
            <a:r>
              <a:rPr lang="ar-SA" sz="3600" b="1" i="1" dirty="0" smtClean="0">
                <a:solidFill>
                  <a:srgbClr val="000000"/>
                </a:solidFill>
              </a:rPr>
              <a:t>موضع الدراسة</a:t>
            </a:r>
            <a:r>
              <a:rPr lang="ar-SA" sz="3200" dirty="0" smtClean="0"/>
              <a:t>.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ar-SA" sz="3200" dirty="0" smtClean="0">
                <a:solidFill>
                  <a:schemeClr val="tx1"/>
                </a:solidFill>
              </a:rPr>
              <a:t/>
            </a:r>
            <a:br>
              <a:rPr lang="ar-SA" sz="3200" dirty="0" smtClean="0">
                <a:solidFill>
                  <a:schemeClr val="tx1"/>
                </a:solidFill>
              </a:rPr>
            </a:br>
            <a:r>
              <a:rPr lang="ar-SA" sz="3200" dirty="0" smtClean="0">
                <a:solidFill>
                  <a:srgbClr val="009900"/>
                </a:solidFill>
              </a:rPr>
              <a:t> </a:t>
            </a:r>
            <a:endParaRPr lang="ar-SA" sz="3200" b="1" dirty="0" smtClean="0">
              <a:solidFill>
                <a:srgbClr val="009900"/>
              </a:solidFill>
              <a:cs typeface="Arial" pitchFamily="34" charset="0"/>
            </a:endParaRPr>
          </a:p>
        </p:txBody>
      </p:sp>
      <p:sp>
        <p:nvSpPr>
          <p:cNvPr id="7987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BD0FABE-B6D7-4EB7-83F7-D6BD007AD1C5}" type="slidenum">
              <a:rPr lang="ar-SA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281354" y="3124200"/>
            <a:ext cx="8546123" cy="1600200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2800" b="1" smtClean="0">
                <a:solidFill>
                  <a:srgbClr val="376092"/>
                </a:solidFill>
                <a:cs typeface="Arial" pitchFamily="34" charset="0"/>
              </a:rPr>
              <a:t/>
            </a:r>
            <a:br>
              <a:rPr lang="ar-SA" sz="2800" b="1" smtClean="0">
                <a:solidFill>
                  <a:srgbClr val="376092"/>
                </a:solidFill>
                <a:cs typeface="Arial" pitchFamily="34" charset="0"/>
              </a:rPr>
            </a:br>
            <a:r>
              <a:rPr lang="ar-SA" sz="2800" b="1" smtClean="0">
                <a:solidFill>
                  <a:srgbClr val="376092"/>
                </a:solidFill>
                <a:cs typeface="Arial" pitchFamily="34" charset="0"/>
              </a:rPr>
              <a:t>هو </a:t>
            </a:r>
            <a:r>
              <a:rPr lang="ar-SA" sz="3600" b="1" smtClean="0">
                <a:solidFill>
                  <a:srgbClr val="FF0000"/>
                </a:solidFill>
                <a:cs typeface="Arial" pitchFamily="34" charset="0"/>
              </a:rPr>
              <a:t>صناعة الاستدلال او الاستقراء </a:t>
            </a:r>
            <a:r>
              <a:rPr lang="ar-SA" sz="2800" b="1" smtClean="0">
                <a:solidFill>
                  <a:srgbClr val="376092"/>
                </a:solidFill>
                <a:cs typeface="Arial" pitchFamily="34" charset="0"/>
              </a:rPr>
              <a:t>حول </a:t>
            </a:r>
            <a:r>
              <a:rPr lang="ar-SA" sz="3600" b="1" smtClean="0">
                <a:solidFill>
                  <a:schemeClr val="tx1"/>
                </a:solidFill>
                <a:cs typeface="Arial" pitchFamily="34" charset="0"/>
              </a:rPr>
              <a:t>المجتمع</a:t>
            </a:r>
            <a:r>
              <a:rPr lang="ar-SA" sz="2800" b="1" smtClean="0">
                <a:solidFill>
                  <a:srgbClr val="376092"/>
                </a:solidFill>
                <a:cs typeface="Arial" pitchFamily="34" charset="0"/>
              </a:rPr>
              <a:t> مستخدماً </a:t>
            </a:r>
            <a:r>
              <a:rPr lang="ar-SA" sz="3600" b="1" smtClean="0">
                <a:solidFill>
                  <a:schemeClr val="tx1"/>
                </a:solidFill>
                <a:cs typeface="Arial" pitchFamily="34" charset="0"/>
              </a:rPr>
              <a:t>البيانات</a:t>
            </a:r>
            <a:r>
              <a:rPr lang="ar-SA" sz="2800" b="1" smtClean="0">
                <a:solidFill>
                  <a:srgbClr val="376092"/>
                </a:solidFill>
                <a:cs typeface="Arial" pitchFamily="34" charset="0"/>
              </a:rPr>
              <a:t> الموجودة داخل </a:t>
            </a:r>
            <a:r>
              <a:rPr lang="ar-SA" sz="3600" b="1" smtClean="0">
                <a:solidFill>
                  <a:schemeClr val="tx1"/>
                </a:solidFill>
                <a:cs typeface="Arial" pitchFamily="34" charset="0"/>
              </a:rPr>
              <a:t>العينة المأخوذة من هذا المجتمع</a:t>
            </a:r>
            <a:r>
              <a:rPr lang="ar-SA" sz="2800" b="1" smtClean="0">
                <a:solidFill>
                  <a:srgbClr val="376092"/>
                </a:solidFill>
                <a:cs typeface="Arial" pitchFamily="34" charset="0"/>
              </a:rPr>
              <a:t>.</a:t>
            </a:r>
            <a:r>
              <a:rPr lang="ar-SA" sz="3200" smtClean="0">
                <a:solidFill>
                  <a:schemeClr val="tx1"/>
                </a:solidFill>
                <a:cs typeface="Arial" pitchFamily="34" charset="0"/>
              </a:rPr>
              <a:t/>
            </a:r>
            <a:br>
              <a:rPr lang="ar-SA" sz="3200" smtClean="0">
                <a:solidFill>
                  <a:schemeClr val="tx1"/>
                </a:solidFill>
                <a:cs typeface="Arial" pitchFamily="34" charset="0"/>
              </a:rPr>
            </a:br>
            <a:r>
              <a:rPr lang="ar-SA" sz="3200" smtClean="0">
                <a:solidFill>
                  <a:srgbClr val="009900"/>
                </a:solidFill>
                <a:cs typeface="Arial" pitchFamily="34" charset="0"/>
              </a:rPr>
              <a:t> </a:t>
            </a:r>
            <a:endParaRPr lang="ar-SA" sz="3200" b="1" smtClean="0">
              <a:solidFill>
                <a:srgbClr val="009900"/>
              </a:solidFill>
              <a:cs typeface="Arial" pitchFamily="34" charset="0"/>
            </a:endParaRPr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E5536CA-CFC8-4401-8B26-9488629E3239}" type="slidenum">
              <a:rPr lang="ar-SA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13538" y="533401"/>
            <a:ext cx="422030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 b="1">
                <a:solidFill>
                  <a:srgbClr val="376092"/>
                </a:solidFill>
              </a:rPr>
              <a:t>ومما سبق نستنتج ان :</a:t>
            </a:r>
            <a:endParaRPr lang="en-US" sz="40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9815" y="1981201"/>
            <a:ext cx="6119446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rtl="1"/>
            <a:r>
              <a:rPr lang="ar-SA" sz="4000" b="1">
                <a:solidFill>
                  <a:srgbClr val="009900"/>
                </a:solidFill>
                <a:cs typeface="Andalus" pitchFamily="18" charset="-78"/>
              </a:rPr>
              <a:t>الهدف من علم الإحصاء الاستدلالي</a:t>
            </a:r>
            <a:endParaRPr lang="en-US" sz="4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78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0" grpId="0" animBg="1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4"/>
          <p:cNvSpPr>
            <a:spLocks noGrp="1"/>
          </p:cNvSpPr>
          <p:nvPr>
            <p:ph type="ctrTitle"/>
          </p:nvPr>
        </p:nvSpPr>
        <p:spPr>
          <a:xfrm>
            <a:off x="703385" y="2133601"/>
            <a:ext cx="7772400" cy="14700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6000" dirty="0" smtClean="0">
                <a:solidFill>
                  <a:srgbClr val="FF0000"/>
                </a:solidFill>
                <a:cs typeface="Arial" pitchFamily="34" charset="0"/>
              </a:rPr>
              <a:t>المحاضرة </a:t>
            </a:r>
            <a:r>
              <a:rPr lang="ar-SA" sz="6000" dirty="0" err="1" smtClean="0">
                <a:solidFill>
                  <a:srgbClr val="FF0000"/>
                </a:solidFill>
                <a:cs typeface="Arial" pitchFamily="34" charset="0"/>
              </a:rPr>
              <a:t>الاولي</a:t>
            </a:r>
            <a:endParaRPr lang="en-US" sz="60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65539" name="Subtitle 5"/>
          <p:cNvSpPr>
            <a:spLocks noGrp="1"/>
          </p:cNvSpPr>
          <p:nvPr>
            <p:ph type="subTitle" idx="1"/>
          </p:nvPr>
        </p:nvSpPr>
        <p:spPr>
          <a:xfrm>
            <a:off x="492369" y="4191000"/>
            <a:ext cx="8299938" cy="1447800"/>
          </a:xfrm>
        </p:spPr>
        <p:txBody>
          <a:bodyPr/>
          <a:lstStyle/>
          <a:p>
            <a:pPr marR="0" algn="ctr" eaLnBrk="1" hangingPunct="1"/>
            <a:r>
              <a:rPr lang="ar-SA" sz="6000" b="1" smtClean="0">
                <a:cs typeface="Arial" pitchFamily="34" charset="0"/>
              </a:rPr>
              <a:t>مفاهيم أساسية</a:t>
            </a:r>
            <a:endParaRPr lang="en-US" sz="6000" b="1" smtClean="0">
              <a:cs typeface="Arial" pitchFamily="34" charset="0"/>
            </a:endParaRPr>
          </a:p>
          <a:p>
            <a:pPr marR="0" eaLnBrk="1" hangingPunct="1"/>
            <a:endParaRPr lang="ar-SA" sz="6000" b="1" smtClean="0">
              <a:cs typeface="Arial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D939B7E-0E9A-4971-9981-EDCE6D3A2BBD}" type="slidenum">
              <a:rPr lang="ar-SA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ubtitle 5"/>
          <p:cNvSpPr>
            <a:spLocks noGrp="1"/>
          </p:cNvSpPr>
          <p:nvPr>
            <p:ph type="subTitle" idx="1"/>
          </p:nvPr>
        </p:nvSpPr>
        <p:spPr>
          <a:xfrm>
            <a:off x="492369" y="4495800"/>
            <a:ext cx="8299938" cy="1600200"/>
          </a:xfrm>
        </p:spPr>
        <p:txBody>
          <a:bodyPr/>
          <a:lstStyle/>
          <a:p>
            <a:pPr marR="0" algn="ctr" eaLnBrk="1" hangingPunct="1"/>
            <a:r>
              <a:rPr lang="ar-SA" sz="6000" b="1" smtClean="0">
                <a:solidFill>
                  <a:srgbClr val="FF0000"/>
                </a:solidFill>
                <a:cs typeface="Arial" pitchFamily="34" charset="0"/>
              </a:rPr>
              <a:t>المحاضرة الثانية</a:t>
            </a:r>
          </a:p>
          <a:p>
            <a:pPr marR="0" eaLnBrk="1" hangingPunct="1"/>
            <a:endParaRPr lang="en-US" sz="6000" b="1" smtClean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ED1BC1E-0F1A-4EC3-AC2E-8C5124FEFC68}" type="slidenum">
              <a:rPr lang="ar-SA"/>
              <a:pPr>
                <a:defRPr/>
              </a:pPr>
              <a:t>20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2110154" y="381000"/>
            <a:ext cx="5205046" cy="32004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lnSpc>
                <a:spcPct val="80000"/>
              </a:lnSpc>
              <a:defRPr/>
            </a:pPr>
            <a:r>
              <a:rPr lang="ar-SA" sz="4000" b="1" dirty="0" smtClean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الإحصاء</a:t>
            </a:r>
            <a:r>
              <a:rPr lang="ar-DZ" sz="4000" b="1" dirty="0" smtClean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 الوصفي </a:t>
            </a:r>
            <a:r>
              <a:rPr lang="ar-SA" sz="4000" b="1" dirty="0" err="1" smtClean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-</a:t>
            </a:r>
            <a:endParaRPr lang="ar-SA" sz="2800" b="1" dirty="0">
              <a:solidFill>
                <a:schemeClr val="tx2">
                  <a:lumMod val="50000"/>
                </a:schemeClr>
              </a:solidFill>
              <a:latin typeface="AYM Wadiy S_U normal."/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r>
              <a:rPr lang="ar-SA" sz="4000" b="1" dirty="0">
                <a:solidFill>
                  <a:srgbClr val="C00000"/>
                </a:solidFill>
                <a:latin typeface="AYM Wadiy S_U normal."/>
                <a:cs typeface="Times New Roman" pitchFamily="18" charset="0"/>
              </a:rPr>
              <a:t>مبادئ الإحصاء الوصفي-</a:t>
            </a:r>
            <a:endParaRPr lang="en-US" sz="2800" b="1" dirty="0">
              <a:solidFill>
                <a:schemeClr val="tx2">
                  <a:lumMod val="50000"/>
                </a:schemeClr>
              </a:solidFill>
              <a:latin typeface="AYM Wadiy S_U normal."/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endParaRPr lang="ar-SA" sz="2200" b="1" dirty="0">
              <a:solidFill>
                <a:srgbClr val="7F7F7F"/>
              </a:solidFill>
              <a:cs typeface="Times New Roman" pitchFamily="18" charset="0"/>
            </a:endParaRPr>
          </a:p>
          <a:p>
            <a:pPr algn="ctr" rtl="1">
              <a:lnSpc>
                <a:spcPct val="80000"/>
              </a:lnSpc>
              <a:defRPr/>
            </a:pPr>
            <a:r>
              <a:rPr lang="ar-SA" sz="2800" b="1" dirty="0">
                <a:solidFill>
                  <a:srgbClr val="7030A0"/>
                </a:solidFill>
                <a:cs typeface="Times New Roman" pitchFamily="18" charset="0"/>
              </a:rPr>
              <a:t>لطلبة العلوم الاجتماعية</a:t>
            </a:r>
          </a:p>
          <a:p>
            <a:pPr algn="ctr" rtl="1">
              <a:lnSpc>
                <a:spcPct val="80000"/>
              </a:lnSpc>
              <a:defRPr/>
            </a:pPr>
            <a:endParaRPr lang="en-US" sz="17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b="1" smtClean="0">
                <a:solidFill>
                  <a:srgbClr val="00B050"/>
                </a:solidFill>
                <a:cs typeface="Arial" pitchFamily="34" charset="0"/>
              </a:rPr>
              <a:t>عناصر المحاضرة</a:t>
            </a:r>
            <a:endParaRPr lang="en-US" b="1" smtClean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8195" name="Text Placeholder 5"/>
          <p:cNvSpPr>
            <a:spLocks noGrp="1"/>
          </p:cNvSpPr>
          <p:nvPr>
            <p:ph idx="1"/>
          </p:nvPr>
        </p:nvSpPr>
        <p:spPr>
          <a:xfrm>
            <a:off x="1758462" y="2438400"/>
            <a:ext cx="5697415" cy="2362200"/>
          </a:xfrm>
          <a:blipFill>
            <a:blip r:embed="rId2" cstate="print"/>
            <a:tile tx="0" ty="0" sx="100000" sy="100000" flip="none" algn="tl"/>
          </a:blipFill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10000"/>
          </a:bodyPr>
          <a:lstStyle/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1-2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عناصر المشكلة الإحصائية</a:t>
            </a:r>
            <a:r>
              <a:rPr lang="ar-SA" sz="4400" b="1" dirty="0" smtClean="0"/>
              <a:t>.</a:t>
            </a:r>
            <a:endParaRPr lang="ar-SA" b="1" dirty="0" smtClean="0">
              <a:solidFill>
                <a:srgbClr val="FF0000"/>
              </a:solidFill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2-2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ar-SA" sz="3600" b="1" dirty="0" smtClean="0">
                <a:cs typeface="Arial" pitchFamily="34" charset="0"/>
              </a:rPr>
              <a:t> </a:t>
            </a:r>
            <a:r>
              <a:rPr lang="ar-SA" sz="4400" b="1" dirty="0" smtClean="0"/>
              <a:t>طبيعة القياسات. </a:t>
            </a:r>
            <a:endParaRPr lang="en-US" sz="4400" b="1" dirty="0" smtClean="0"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 3-2 </a:t>
            </a:r>
            <a:r>
              <a:rPr lang="ar-DZ" sz="4400" b="1" dirty="0" smtClean="0"/>
              <a:t>التوزيعات التكرارية </a:t>
            </a:r>
            <a:r>
              <a:rPr lang="ar-SA" sz="4400" b="1" dirty="0" err="1" smtClean="0"/>
              <a:t>.</a:t>
            </a:r>
            <a:endParaRPr lang="ar-EG" b="1" dirty="0" smtClean="0">
              <a:cs typeface="Arial" pitchFamily="34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D20E0AB-43C0-45EB-A9D0-553D081BD1AD}" type="slidenum">
              <a:rPr lang="ar-SA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>
          <a:xfrm>
            <a:off x="281354" y="1371600"/>
            <a:ext cx="8546123" cy="3352800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/>
          <a:lstStyle/>
          <a:p>
            <a:pPr algn="just" eaLnBrk="1" hangingPunct="1"/>
            <a:r>
              <a:rPr lang="ar-SA" sz="3200" smtClean="0">
                <a:solidFill>
                  <a:srgbClr val="009900"/>
                </a:solidFill>
                <a:cs typeface="Arial" pitchFamily="34" charset="0"/>
              </a:rPr>
              <a:t> 	</a:t>
            </a:r>
            <a:r>
              <a:rPr lang="ar-SA" sz="3200" b="1" smtClean="0">
                <a:solidFill>
                  <a:schemeClr val="tx1"/>
                </a:solidFill>
                <a:cs typeface="Arial" pitchFamily="34" charset="0"/>
              </a:rPr>
              <a:t>علمنا من البند السابق أن الهدف من علم الإحصاء هو </a:t>
            </a:r>
            <a:r>
              <a:rPr lang="ar-SA" sz="3200" b="1" smtClean="0">
                <a:solidFill>
                  <a:srgbClr val="009900"/>
                </a:solidFill>
                <a:cs typeface="Arial" pitchFamily="34" charset="0"/>
              </a:rPr>
              <a:t>عملية الاستدلال</a:t>
            </a:r>
            <a:r>
              <a:rPr lang="ar-SA" sz="3200" b="1" smtClean="0">
                <a:solidFill>
                  <a:schemeClr val="tx1"/>
                </a:solidFill>
                <a:cs typeface="Arial" pitchFamily="34" charset="0"/>
              </a:rPr>
              <a:t> حول خاصية معينة عن المجتمع وهذه العملية تعتمد على  </a:t>
            </a:r>
            <a:r>
              <a:rPr lang="ar-SA" b="1" smtClean="0">
                <a:solidFill>
                  <a:srgbClr val="FF0000"/>
                </a:solidFill>
                <a:cs typeface="Arial" pitchFamily="34" charset="0"/>
              </a:rPr>
              <a:t>ثلاثة عناصر </a:t>
            </a:r>
            <a:r>
              <a:rPr lang="ar-SA" sz="3200" b="1" smtClean="0">
                <a:solidFill>
                  <a:schemeClr val="tx1"/>
                </a:solidFill>
                <a:cs typeface="Arial" pitchFamily="34" charset="0"/>
              </a:rPr>
              <a:t>سنسميها </a:t>
            </a:r>
            <a:r>
              <a:rPr lang="ar-SA" b="1" u="sng" smtClean="0">
                <a:solidFill>
                  <a:srgbClr val="FF0000"/>
                </a:solidFill>
                <a:cs typeface="Arial" pitchFamily="34" charset="0"/>
              </a:rPr>
              <a:t>بعناصرالمشكلةالإحصائية</a:t>
            </a:r>
            <a:r>
              <a:rPr lang="ar-SA" sz="3200" b="1" smtClean="0">
                <a:solidFill>
                  <a:srgbClr val="FF0000"/>
                </a:solidFill>
                <a:cs typeface="Arial" pitchFamily="34" charset="0"/>
              </a:rPr>
              <a:t>       </a:t>
            </a:r>
            <a:r>
              <a:rPr lang="ar-SA" sz="2800" b="1" smtClean="0">
                <a:solidFill>
                  <a:srgbClr val="009900"/>
                </a:solidFill>
                <a:cs typeface="Arial" pitchFamily="34" charset="0"/>
              </a:rPr>
              <a:t>( </a:t>
            </a:r>
            <a:r>
              <a:rPr lang="ar-SA" sz="4000" b="1" u="sng" smtClean="0">
                <a:solidFill>
                  <a:srgbClr val="009900"/>
                </a:solidFill>
                <a:cs typeface="Arial" pitchFamily="34" charset="0"/>
              </a:rPr>
              <a:t>خطوات حل المشكلة الإحصائية </a:t>
            </a:r>
            <a:r>
              <a:rPr lang="ar-SA" sz="2800" b="1" smtClean="0">
                <a:solidFill>
                  <a:srgbClr val="009900"/>
                </a:solidFill>
                <a:cs typeface="Arial" pitchFamily="34" charset="0"/>
              </a:rPr>
              <a:t>)</a:t>
            </a: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95D1548-5AD0-4CF8-BDFA-3316ED2934EB}" type="slidenum">
              <a:rPr lang="ar-SA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Explosion 1 3"/>
          <p:cNvSpPr/>
          <p:nvPr/>
        </p:nvSpPr>
        <p:spPr>
          <a:xfrm>
            <a:off x="6400800" y="0"/>
            <a:ext cx="2743200" cy="1905000"/>
          </a:xfrm>
          <a:prstGeom prst="irregularSeal1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تذكر</a:t>
            </a:r>
            <a:endParaRPr 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Tm="2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title"/>
          </p:nvPr>
        </p:nvSpPr>
        <p:spPr>
          <a:xfrm>
            <a:off x="281354" y="274638"/>
            <a:ext cx="8405446" cy="1143000"/>
          </a:xfrm>
          <a:gradFill flip="none">
            <a:lin ang="16200000" scaled="1"/>
            <a:tileRect/>
          </a:gradFill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7200" dirty="0" smtClean="0"/>
              <a:t>  </a:t>
            </a:r>
            <a:r>
              <a:rPr lang="ar-SA" sz="3200" b="1" dirty="0" smtClean="0">
                <a:solidFill>
                  <a:srgbClr val="FF0000"/>
                </a:solidFill>
              </a:rPr>
              <a:t>2-1 </a:t>
            </a:r>
            <a:r>
              <a:rPr lang="ar-SA" b="1" dirty="0" smtClean="0">
                <a:cs typeface="Arial" pitchFamily="34" charset="0"/>
              </a:rPr>
              <a:t>عناصر المشكلة الإحصائية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8601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D222CAC-E7DF-4F1C-8E3E-CB33E17C93F6}" type="slidenum">
              <a:rPr lang="ar-SA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81354" y="1524000"/>
            <a:ext cx="8651631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ar-SA" sz="4000" b="1" dirty="0"/>
              <a:t> خطوات حل المشكلة الإحصائية </a:t>
            </a:r>
            <a:r>
              <a:rPr lang="ar-SA" sz="4000" b="1" dirty="0">
                <a:solidFill>
                  <a:srgbClr val="000000"/>
                </a:solidFill>
              </a:rPr>
              <a:t>(</a:t>
            </a:r>
            <a:r>
              <a:rPr lang="ar-SA" sz="4000" b="1" dirty="0">
                <a:solidFill>
                  <a:srgbClr val="FF0000"/>
                </a:solidFill>
              </a:rPr>
              <a:t>منهجية علم الإحصاء</a:t>
            </a:r>
            <a:r>
              <a:rPr lang="ar-SA" sz="4000" b="1" dirty="0">
                <a:solidFill>
                  <a:srgbClr val="000000"/>
                </a:solidFill>
              </a:rPr>
              <a:t>)</a:t>
            </a:r>
            <a:r>
              <a:rPr lang="ar-SA" sz="4000" b="1" dirty="0">
                <a:solidFill>
                  <a:srgbClr val="FF0000"/>
                </a:solidFill>
              </a:rPr>
              <a:t> </a:t>
            </a:r>
            <a:endParaRPr lang="en-US" sz="4000" dirty="0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5486400" y="2590800"/>
            <a:ext cx="3429000" cy="1676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4000" b="1" dirty="0">
                <a:latin typeface="Times New Roman" pitchFamily="18" charset="0"/>
              </a:rPr>
              <a:t>الخطوة الاولى</a:t>
            </a:r>
            <a:endParaRPr lang="en-US" sz="4000" b="1" dirty="0">
              <a:latin typeface="Times New Roman" pitchFamily="18" charset="0"/>
            </a:endParaRPr>
          </a:p>
          <a:p>
            <a:pPr algn="r" rtl="1">
              <a:defRPr/>
            </a:pPr>
            <a:r>
              <a:rPr lang="ar-SA" sz="2000" b="1" dirty="0">
                <a:solidFill>
                  <a:srgbClr val="FF0000"/>
                </a:solidFill>
              </a:rPr>
              <a:t> إ</a:t>
            </a:r>
            <a:r>
              <a:rPr lang="ar-SA" sz="2400" b="1" dirty="0">
                <a:solidFill>
                  <a:srgbClr val="FF0000"/>
                </a:solidFill>
              </a:rPr>
              <a:t>ختيار العينة (</a:t>
            </a:r>
            <a:r>
              <a:rPr lang="ar-SA" sz="2400" b="1" dirty="0">
                <a:solidFill>
                  <a:srgbClr val="002060"/>
                </a:solidFill>
              </a:rPr>
              <a:t>المعاينة</a:t>
            </a:r>
            <a:r>
              <a:rPr lang="ar-SA" sz="2400" b="1" dirty="0">
                <a:solidFill>
                  <a:srgbClr val="FF0000"/>
                </a:solidFill>
              </a:rPr>
              <a:t>) </a:t>
            </a:r>
          </a:p>
          <a:p>
            <a:pPr algn="r" rtl="1">
              <a:defRPr/>
            </a:pPr>
            <a:r>
              <a:rPr lang="ar-SA" sz="2400" b="1" dirty="0">
                <a:solidFill>
                  <a:srgbClr val="FF0000"/>
                </a:solidFill>
              </a:rPr>
              <a:t>       </a:t>
            </a:r>
            <a:r>
              <a:rPr lang="ar-SA" sz="2400" b="1" dirty="0">
                <a:solidFill>
                  <a:srgbClr val="00B050"/>
                </a:solidFill>
              </a:rPr>
              <a:t>(جمع البيانات)</a:t>
            </a:r>
            <a:endParaRPr lang="en-US" sz="2400" b="1" dirty="0">
              <a:solidFill>
                <a:srgbClr val="00B050"/>
              </a:solidFill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2532185" y="3352800"/>
            <a:ext cx="3868615" cy="18288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4000" b="1" dirty="0">
                <a:latin typeface="Times New Roman" pitchFamily="18" charset="0"/>
              </a:rPr>
              <a:t>الخطوة الثانية</a:t>
            </a:r>
          </a:p>
          <a:p>
            <a:pPr algn="ctr" rtl="1">
              <a:buFont typeface="Arial" pitchFamily="34" charset="0"/>
              <a:buChar char="•"/>
              <a:defRPr/>
            </a:pPr>
            <a:r>
              <a:rPr lang="ar-SA" sz="2400" b="1" dirty="0">
                <a:solidFill>
                  <a:srgbClr val="009900"/>
                </a:solidFill>
                <a:latin typeface="Times New Roman" pitchFamily="18" charset="0"/>
              </a:rPr>
              <a:t>تنظيم وعرض وتلخيص </a:t>
            </a: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</a:rPr>
              <a:t>البيانات</a:t>
            </a:r>
          </a:p>
          <a:p>
            <a:pPr algn="ctr" rtl="1">
              <a:buFont typeface="Arial" pitchFamily="34" charset="0"/>
              <a:buChar char="•"/>
              <a:defRPr/>
            </a:pPr>
            <a:r>
              <a:rPr lang="ar-SA" sz="2400" b="1" dirty="0">
                <a:solidFill>
                  <a:srgbClr val="002060"/>
                </a:solidFill>
                <a:latin typeface="Times New Roman" pitchFamily="18" charset="0"/>
              </a:rPr>
              <a:t>تحليل</a:t>
            </a: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</a:rPr>
              <a:t> البيانات</a:t>
            </a:r>
          </a:p>
          <a:p>
            <a:pPr algn="ctr">
              <a:defRPr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0" y="4800600"/>
            <a:ext cx="4501662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ar-SA" sz="4000" b="1" dirty="0">
                <a:latin typeface="Times New Roman" pitchFamily="18" charset="0"/>
              </a:rPr>
              <a:t>الخطوة الثالثة</a:t>
            </a:r>
          </a:p>
          <a:p>
            <a:pPr algn="ctr" rtl="1">
              <a:defRPr/>
            </a:pP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</a:rPr>
              <a:t>صناعة الاستدلال ( </a:t>
            </a:r>
            <a:r>
              <a:rPr lang="ar-SA" sz="2400" b="1" dirty="0">
                <a:solidFill>
                  <a:srgbClr val="009900"/>
                </a:solidFill>
                <a:latin typeface="Times New Roman" pitchFamily="18" charset="0"/>
              </a:rPr>
              <a:t>استخلاص القرار</a:t>
            </a:r>
            <a:r>
              <a:rPr lang="ar-SA" sz="2400" b="1" dirty="0">
                <a:solidFill>
                  <a:srgbClr val="FF0000"/>
                </a:solidFill>
                <a:latin typeface="Times New Roman" pitchFamily="18" charset="0"/>
              </a:rPr>
              <a:t>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81354" y="1524000"/>
            <a:ext cx="8546123" cy="4343400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ar-SA" sz="3600" b="1" smtClean="0"/>
              <a:t>هي</a:t>
            </a:r>
            <a:r>
              <a:rPr lang="ar-SA" sz="3200" smtClean="0"/>
              <a:t> </a:t>
            </a:r>
            <a:r>
              <a:rPr lang="ar-SA" b="1" u="sng" smtClean="0">
                <a:solidFill>
                  <a:srgbClr val="FF0000"/>
                </a:solidFill>
              </a:rPr>
              <a:t>عملية الدراسة حول أكثر الطرق</a:t>
            </a:r>
            <a:r>
              <a:rPr lang="ar-SA" b="1" smtClean="0">
                <a:solidFill>
                  <a:srgbClr val="FF0000"/>
                </a:solidFill>
              </a:rPr>
              <a:t> </a:t>
            </a:r>
            <a:r>
              <a:rPr lang="ar-SA" b="1" u="sng" smtClean="0">
                <a:solidFill>
                  <a:srgbClr val="009900"/>
                </a:solidFill>
              </a:rPr>
              <a:t>اقتصادا</a:t>
            </a:r>
            <a:r>
              <a:rPr lang="ar-SA" b="1" smtClean="0">
                <a:solidFill>
                  <a:srgbClr val="FF0000"/>
                </a:solidFill>
              </a:rPr>
              <a:t> </a:t>
            </a:r>
            <a:br>
              <a:rPr lang="ar-SA" b="1" smtClean="0">
                <a:solidFill>
                  <a:srgbClr val="FF0000"/>
                </a:solidFill>
              </a:rPr>
            </a:br>
            <a:r>
              <a:rPr lang="ar-SA" b="1" smtClean="0">
                <a:solidFill>
                  <a:srgbClr val="FF0000"/>
                </a:solidFill>
              </a:rPr>
              <a:t/>
            </a:r>
            <a:br>
              <a:rPr lang="ar-SA" b="1" smtClean="0">
                <a:solidFill>
                  <a:srgbClr val="FF0000"/>
                </a:solidFill>
              </a:rPr>
            </a:br>
            <a:r>
              <a:rPr lang="ar-SA" sz="3200" b="1" smtClean="0"/>
              <a:t>للحصول على </a:t>
            </a:r>
            <a:r>
              <a:rPr lang="ar-SA" sz="4000" b="1" u="sng" smtClean="0">
                <a:solidFill>
                  <a:schemeClr val="tx1"/>
                </a:solidFill>
              </a:rPr>
              <a:t>كمية معينة</a:t>
            </a:r>
            <a:r>
              <a:rPr lang="ar-SA" sz="4000" b="1" smtClean="0"/>
              <a:t> </a:t>
            </a:r>
            <a:r>
              <a:rPr lang="ar-SA" sz="3200" b="1" smtClean="0"/>
              <a:t>من البيانات والمعلومات وتسمى هذه الطريقة </a:t>
            </a:r>
            <a:r>
              <a:rPr lang="ar-SA" b="1" smtClean="0">
                <a:solidFill>
                  <a:schemeClr val="tx1"/>
                </a:solidFill>
              </a:rPr>
              <a:t>(</a:t>
            </a:r>
            <a:r>
              <a:rPr lang="ar-SA" sz="3200" b="1" smtClean="0">
                <a:solidFill>
                  <a:schemeClr val="tx1"/>
                </a:solidFill>
              </a:rPr>
              <a:t> </a:t>
            </a:r>
            <a:r>
              <a:rPr lang="ar-SA" sz="4000" b="1" smtClean="0">
                <a:solidFill>
                  <a:srgbClr val="009900"/>
                </a:solidFill>
              </a:rPr>
              <a:t>بعملية اختيار العينة أو </a:t>
            </a:r>
            <a:r>
              <a:rPr lang="ar-SA" sz="4000" b="1" smtClean="0">
                <a:solidFill>
                  <a:srgbClr val="000000"/>
                </a:solidFill>
              </a:rPr>
              <a:t>المعاينة</a:t>
            </a:r>
            <a:r>
              <a:rPr lang="ar-SA" sz="4000" b="1" smtClean="0">
                <a:solidFill>
                  <a:srgbClr val="009900"/>
                </a:solidFill>
              </a:rPr>
              <a:t> </a:t>
            </a:r>
            <a:r>
              <a:rPr lang="ar-SA" sz="4000" b="1" smtClean="0">
                <a:solidFill>
                  <a:schemeClr val="tx1"/>
                </a:solidFill>
              </a:rPr>
              <a:t>)</a:t>
            </a:r>
            <a:r>
              <a:rPr lang="ar-SA" sz="3200" b="1" smtClean="0"/>
              <a:t> أو </a:t>
            </a:r>
            <a:r>
              <a:rPr lang="ar-SA" sz="3200" b="1" smtClean="0">
                <a:solidFill>
                  <a:schemeClr val="tx1"/>
                </a:solidFill>
              </a:rPr>
              <a:t>(</a:t>
            </a:r>
            <a:r>
              <a:rPr lang="ar-SA" sz="3200" b="1" smtClean="0"/>
              <a:t> </a:t>
            </a:r>
            <a:r>
              <a:rPr lang="ar-SA" sz="4000" b="1" smtClean="0">
                <a:solidFill>
                  <a:srgbClr val="FF0000"/>
                </a:solidFill>
              </a:rPr>
              <a:t>تخطيط</a:t>
            </a:r>
            <a:r>
              <a:rPr lang="ar-SA" sz="4000" b="1" smtClean="0">
                <a:solidFill>
                  <a:srgbClr val="009900"/>
                </a:solidFill>
              </a:rPr>
              <a:t> أو </a:t>
            </a:r>
            <a:r>
              <a:rPr lang="ar-SA" sz="4000" b="1" smtClean="0">
                <a:solidFill>
                  <a:srgbClr val="FF0000"/>
                </a:solidFill>
              </a:rPr>
              <a:t>تصميم</a:t>
            </a:r>
            <a:r>
              <a:rPr lang="ar-SA" sz="4000" b="1" smtClean="0">
                <a:solidFill>
                  <a:srgbClr val="009900"/>
                </a:solidFill>
              </a:rPr>
              <a:t> التجربة</a:t>
            </a:r>
            <a:r>
              <a:rPr lang="ar-SA" sz="3200" b="1" smtClean="0"/>
              <a:t> </a:t>
            </a:r>
            <a:r>
              <a:rPr lang="ar-SA" sz="3200" b="1" smtClean="0">
                <a:solidFill>
                  <a:schemeClr val="tx1"/>
                </a:solidFill>
              </a:rPr>
              <a:t>)</a:t>
            </a:r>
            <a:endParaRPr lang="ar-SA" sz="2800" b="1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69C6A5E-8509-492C-B21E-E7EA1040B784}" type="slidenum">
              <a:rPr lang="ar-SA"/>
              <a:pPr>
                <a:defRPr/>
              </a:pPr>
              <a:t>24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81354" y="304800"/>
            <a:ext cx="8370277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>
                <a:solidFill>
                  <a:schemeClr val="tx1"/>
                </a:solidFill>
              </a:rPr>
              <a:t>الخطوة الاولى لحل المشكلة الإحصائية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81354" y="2286000"/>
            <a:ext cx="8546123" cy="35814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SA" sz="3600" dirty="0" smtClean="0">
                <a:solidFill>
                  <a:srgbClr val="009900"/>
                </a:solidFill>
              </a:rPr>
              <a:t>-</a:t>
            </a:r>
            <a:r>
              <a:rPr lang="ar-SA" sz="3600" dirty="0" smtClean="0"/>
              <a:t> </a:t>
            </a:r>
            <a:r>
              <a:rPr lang="ar-SA" sz="3600" dirty="0" smtClean="0">
                <a:solidFill>
                  <a:srgbClr val="000000"/>
                </a:solidFill>
              </a:rPr>
              <a:t>من أهم </a:t>
            </a:r>
            <a:r>
              <a:rPr lang="ar-SA" sz="3600" b="1" dirty="0" smtClean="0">
                <a:solidFill>
                  <a:srgbClr val="FF3300"/>
                </a:solidFill>
              </a:rPr>
              <a:t>وسائل جمع البيانات </a:t>
            </a:r>
            <a:r>
              <a:rPr lang="ar-SA" sz="3600" b="1" dirty="0" smtClean="0">
                <a:solidFill>
                  <a:schemeClr val="tx1"/>
                </a:solidFill>
              </a:rPr>
              <a:t>:</a:t>
            </a:r>
            <a:r>
              <a:rPr lang="ar-SA" sz="3600" b="1" dirty="0" smtClean="0">
                <a:solidFill>
                  <a:srgbClr val="FF3300"/>
                </a:solidFill>
              </a:rPr>
              <a:t> </a:t>
            </a:r>
            <a:br>
              <a:rPr lang="ar-SA" sz="3600" b="1" dirty="0" smtClean="0">
                <a:solidFill>
                  <a:srgbClr val="FF3300"/>
                </a:solidFill>
              </a:rPr>
            </a:br>
            <a:r>
              <a:rPr lang="ar-SA" sz="3600" b="1" dirty="0" smtClean="0">
                <a:solidFill>
                  <a:srgbClr val="FF3300"/>
                </a:solidFill>
              </a:rPr>
              <a:t>    </a:t>
            </a:r>
            <a:r>
              <a:rPr lang="ar-SA" sz="3600" dirty="0" smtClean="0">
                <a:solidFill>
                  <a:srgbClr val="000000"/>
                </a:solidFill>
              </a:rPr>
              <a:t>( </a:t>
            </a:r>
            <a:r>
              <a:rPr lang="ar-SA" sz="3600" b="1" dirty="0" smtClean="0">
                <a:solidFill>
                  <a:srgbClr val="009900"/>
                </a:solidFill>
              </a:rPr>
              <a:t>الاستمارات البحثية </a:t>
            </a:r>
            <a:r>
              <a:rPr lang="ar-SA" sz="3600" dirty="0" smtClean="0">
                <a:solidFill>
                  <a:srgbClr val="000000"/>
                </a:solidFill>
              </a:rPr>
              <a:t>– </a:t>
            </a:r>
            <a:r>
              <a:rPr lang="ar-SA" sz="3600" b="1" dirty="0" smtClean="0">
                <a:solidFill>
                  <a:srgbClr val="009900"/>
                </a:solidFill>
              </a:rPr>
              <a:t>أسلوب</a:t>
            </a:r>
            <a:r>
              <a:rPr lang="ar-SA" sz="3600" dirty="0" smtClean="0">
                <a:solidFill>
                  <a:srgbClr val="000000"/>
                </a:solidFill>
              </a:rPr>
              <a:t> </a:t>
            </a:r>
            <a:r>
              <a:rPr lang="ar-SA" sz="3600" b="1" dirty="0" smtClean="0">
                <a:solidFill>
                  <a:srgbClr val="009900"/>
                </a:solidFill>
              </a:rPr>
              <a:t>الملاحظة</a:t>
            </a:r>
            <a:r>
              <a:rPr lang="ar-SA" sz="3600" dirty="0" smtClean="0">
                <a:solidFill>
                  <a:srgbClr val="000000"/>
                </a:solidFill>
              </a:rPr>
              <a:t> – ............ ).</a:t>
            </a:r>
            <a:r>
              <a:rPr lang="en-US" sz="3600" dirty="0" smtClean="0">
                <a:solidFill>
                  <a:srgbClr val="000000"/>
                </a:solidFill>
              </a:rPr>
              <a:t/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ar-SA" sz="3600" dirty="0" smtClean="0">
                <a:solidFill>
                  <a:srgbClr val="009900"/>
                </a:solidFill>
              </a:rPr>
              <a:t>-</a:t>
            </a:r>
            <a:r>
              <a:rPr lang="ar-SA" sz="3600" dirty="0" smtClean="0">
                <a:solidFill>
                  <a:srgbClr val="000000"/>
                </a:solidFill>
              </a:rPr>
              <a:t> من أهم </a:t>
            </a:r>
            <a:r>
              <a:rPr lang="ar-SA" sz="3600" b="1" dirty="0" smtClean="0">
                <a:solidFill>
                  <a:srgbClr val="FF0000"/>
                </a:solidFill>
              </a:rPr>
              <a:t>مصادر جمع البيانات </a:t>
            </a:r>
            <a:r>
              <a:rPr lang="ar-SA" sz="3600" b="1" dirty="0" smtClean="0">
                <a:solidFill>
                  <a:srgbClr val="000000"/>
                </a:solidFill>
              </a:rPr>
              <a:t>:</a:t>
            </a:r>
            <a:r>
              <a:rPr lang="en-US" sz="3600" dirty="0" smtClean="0">
                <a:solidFill>
                  <a:srgbClr val="000000"/>
                </a:solidFill>
              </a:rPr>
              <a:t/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ar-SA" sz="3600" dirty="0" smtClean="0">
                <a:solidFill>
                  <a:srgbClr val="000000"/>
                </a:solidFill>
              </a:rPr>
              <a:t>	- </a:t>
            </a:r>
            <a:r>
              <a:rPr lang="ar-SA" sz="3600" b="1" dirty="0" smtClean="0">
                <a:solidFill>
                  <a:srgbClr val="000000"/>
                </a:solidFill>
              </a:rPr>
              <a:t>المصادر </a:t>
            </a:r>
            <a:r>
              <a:rPr lang="ar-SA" sz="3600" b="1" dirty="0" smtClean="0">
                <a:solidFill>
                  <a:schemeClr val="accent4">
                    <a:lumMod val="75000"/>
                  </a:schemeClr>
                </a:solidFill>
              </a:rPr>
              <a:t>الميدانية</a:t>
            </a:r>
            <a:r>
              <a:rPr lang="ar-SA" sz="3600" b="1" dirty="0" smtClean="0">
                <a:solidFill>
                  <a:srgbClr val="000000"/>
                </a:solidFill>
              </a:rPr>
              <a:t>  </a:t>
            </a:r>
            <a:r>
              <a:rPr lang="ar-SA" sz="3600" dirty="0" smtClean="0">
                <a:solidFill>
                  <a:srgbClr val="000000"/>
                </a:solidFill>
              </a:rPr>
              <a:t>(</a:t>
            </a:r>
            <a:r>
              <a:rPr lang="ar-SA" sz="3200" b="1" dirty="0" smtClean="0">
                <a:solidFill>
                  <a:srgbClr val="000000"/>
                </a:solidFill>
              </a:rPr>
              <a:t>ميدان الظاهرة موضع الدراسة</a:t>
            </a:r>
            <a:r>
              <a:rPr lang="ar-SA" sz="3600" dirty="0" smtClean="0">
                <a:solidFill>
                  <a:srgbClr val="000000"/>
                </a:solidFill>
              </a:rPr>
              <a:t>)</a:t>
            </a:r>
            <a:r>
              <a:rPr lang="en-US" sz="3600" dirty="0" smtClean="0">
                <a:solidFill>
                  <a:srgbClr val="000000"/>
                </a:solidFill>
              </a:rPr>
              <a:t/>
            </a:r>
            <a:br>
              <a:rPr lang="en-US" sz="3600" dirty="0" smtClean="0">
                <a:solidFill>
                  <a:srgbClr val="000000"/>
                </a:solidFill>
              </a:rPr>
            </a:br>
            <a:r>
              <a:rPr lang="ar-SA" sz="3600" dirty="0" smtClean="0">
                <a:solidFill>
                  <a:srgbClr val="000000"/>
                </a:solidFill>
              </a:rPr>
              <a:t>	- </a:t>
            </a:r>
            <a:r>
              <a:rPr lang="ar-SA" sz="3600" b="1" dirty="0" smtClean="0">
                <a:solidFill>
                  <a:srgbClr val="000000"/>
                </a:solidFill>
              </a:rPr>
              <a:t>المصادر </a:t>
            </a:r>
            <a:r>
              <a:rPr lang="ar-SA" sz="3600" b="1" dirty="0" smtClean="0">
                <a:solidFill>
                  <a:srgbClr val="009900"/>
                </a:solidFill>
              </a:rPr>
              <a:t>التاريخية</a:t>
            </a:r>
            <a:r>
              <a:rPr lang="ar-SA" sz="3600" b="1" dirty="0" smtClean="0">
                <a:solidFill>
                  <a:srgbClr val="000000"/>
                </a:solidFill>
              </a:rPr>
              <a:t> </a:t>
            </a:r>
            <a:r>
              <a:rPr lang="ar-SA" sz="3600" dirty="0" smtClean="0">
                <a:solidFill>
                  <a:srgbClr val="000000"/>
                </a:solidFill>
              </a:rPr>
              <a:t>(</a:t>
            </a:r>
            <a:r>
              <a:rPr lang="ar-SA" sz="3200" b="1" dirty="0" smtClean="0">
                <a:solidFill>
                  <a:srgbClr val="000000"/>
                </a:solidFill>
              </a:rPr>
              <a:t>هيئة البيانات – مؤلفات ودوريات       				    علمية - ...)</a:t>
            </a:r>
            <a:endParaRPr lang="en-US" sz="3200" b="1" dirty="0">
              <a:solidFill>
                <a:srgbClr val="000000"/>
              </a:solidFill>
            </a:endParaRPr>
          </a:p>
        </p:txBody>
      </p:sp>
      <p:sp>
        <p:nvSpPr>
          <p:cNvPr id="8806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C54AFCE-3ABB-4BEE-A2A6-09CE9E1E21F3}" type="slidenum">
              <a:rPr lang="ar-SA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1354" y="457201"/>
            <a:ext cx="8510954" cy="238526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rtl="1">
              <a:defRPr/>
            </a:pPr>
            <a:r>
              <a:rPr lang="ar-SA" dirty="0"/>
              <a:t> </a:t>
            </a:r>
            <a:r>
              <a:rPr lang="ar-SA" sz="4400" b="1" dirty="0">
                <a:solidFill>
                  <a:srgbClr val="FF0000"/>
                </a:solidFill>
              </a:rPr>
              <a:t>تكلفة</a:t>
            </a:r>
            <a:r>
              <a:rPr lang="ar-SA" sz="4400" dirty="0"/>
              <a:t> الحصول على </a:t>
            </a:r>
            <a:r>
              <a:rPr lang="ar-SA" sz="4400" b="1" dirty="0">
                <a:solidFill>
                  <a:srgbClr val="FF0000"/>
                </a:solidFill>
              </a:rPr>
              <a:t>الكمية المطلوبة </a:t>
            </a:r>
            <a:r>
              <a:rPr lang="ar-SA" sz="4400" dirty="0"/>
              <a:t>من البيانات </a:t>
            </a:r>
            <a:r>
              <a:rPr lang="ar-SA" sz="4400" b="1" u="sng" dirty="0">
                <a:solidFill>
                  <a:srgbClr val="00B050"/>
                </a:solidFill>
              </a:rPr>
              <a:t>تتغير</a:t>
            </a:r>
            <a:r>
              <a:rPr lang="ar-SA" sz="4400" dirty="0"/>
              <a:t> كثيرا تبعا </a:t>
            </a:r>
            <a:r>
              <a:rPr lang="ar-SA" sz="4300" b="1" dirty="0"/>
              <a:t>للطريقة </a:t>
            </a:r>
            <a:r>
              <a:rPr lang="ar-SA" sz="4300" b="1" u="sng" dirty="0">
                <a:solidFill>
                  <a:srgbClr val="00B050"/>
                </a:solidFill>
              </a:rPr>
              <a:t>المتبعة</a:t>
            </a:r>
            <a:r>
              <a:rPr lang="ar-SA" sz="4300" b="1" dirty="0"/>
              <a:t> لجمع هذه </a:t>
            </a:r>
            <a:r>
              <a:rPr lang="ar-SA" sz="4300" b="1" dirty="0">
                <a:solidFill>
                  <a:schemeClr val="tx1"/>
                </a:solidFill>
              </a:rPr>
              <a:t>البيانات</a:t>
            </a:r>
          </a:p>
          <a:p>
            <a:pPr algn="ctr">
              <a:defRPr/>
            </a:pPr>
            <a:r>
              <a:rPr lang="ar-SA" dirty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Number Placeholder 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032148F-43BE-4DF7-8A75-5D88088634C4}" type="slidenum">
              <a:rPr lang="ar-SA"/>
              <a:pPr>
                <a:defRPr/>
              </a:pPr>
              <a:t>26</a:t>
            </a:fld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22031" y="304800"/>
            <a:ext cx="8299938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>
                <a:solidFill>
                  <a:schemeClr val="tx1"/>
                </a:solidFill>
              </a:rPr>
              <a:t>الخطوة الثانية لحل المشكلة الإحصائية</a:t>
            </a:r>
            <a:endParaRPr lang="en-US" sz="4400" b="1" dirty="0"/>
          </a:p>
        </p:txBody>
      </p:sp>
      <p:sp>
        <p:nvSpPr>
          <p:cNvPr id="4" name="Oval 3"/>
          <p:cNvSpPr/>
          <p:nvPr/>
        </p:nvSpPr>
        <p:spPr>
          <a:xfrm>
            <a:off x="1187624" y="1412776"/>
            <a:ext cx="6541477" cy="115212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4400" b="1" dirty="0">
                <a:solidFill>
                  <a:srgbClr val="FF0000"/>
                </a:solidFill>
              </a:rPr>
              <a:t>تحتوى هذه الخطوة على: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492369" y="2438400"/>
            <a:ext cx="8088923" cy="152400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 rtl="1">
              <a:buFontTx/>
              <a:buChar char="-"/>
              <a:defRPr/>
            </a:pPr>
            <a:r>
              <a:rPr lang="ar-SA" sz="4400" b="1" dirty="0"/>
              <a:t>عملية </a:t>
            </a:r>
            <a:r>
              <a:rPr lang="ar-SA" sz="4400" b="1" dirty="0">
                <a:solidFill>
                  <a:srgbClr val="0070C0"/>
                </a:solidFill>
              </a:rPr>
              <a:t>تنظيم</a:t>
            </a:r>
            <a:r>
              <a:rPr lang="ar-SA" sz="4400" b="1" dirty="0"/>
              <a:t> و</a:t>
            </a:r>
            <a:r>
              <a:rPr lang="ar-SA" sz="4400" b="1" dirty="0">
                <a:solidFill>
                  <a:srgbClr val="00B050"/>
                </a:solidFill>
              </a:rPr>
              <a:t>عرض</a:t>
            </a:r>
            <a:r>
              <a:rPr lang="ar-SA" sz="4400" b="1" dirty="0"/>
              <a:t> </a:t>
            </a:r>
            <a:r>
              <a:rPr lang="ar-SA" sz="4400" b="1" dirty="0">
                <a:solidFill>
                  <a:schemeClr val="accent6">
                    <a:lumMod val="75000"/>
                  </a:schemeClr>
                </a:solidFill>
              </a:rPr>
              <a:t>وتلخيص</a:t>
            </a:r>
            <a:r>
              <a:rPr lang="ar-SA" sz="4400" b="1" dirty="0"/>
              <a:t> البيانات </a:t>
            </a:r>
            <a:r>
              <a:rPr lang="ar-SA" b="1" dirty="0"/>
              <a:t>.</a:t>
            </a:r>
          </a:p>
        </p:txBody>
      </p:sp>
      <p:sp>
        <p:nvSpPr>
          <p:cNvPr id="6" name="Horizontal Scroll 5"/>
          <p:cNvSpPr/>
          <p:nvPr/>
        </p:nvSpPr>
        <p:spPr>
          <a:xfrm>
            <a:off x="633046" y="3962400"/>
            <a:ext cx="8088923" cy="198120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just" rtl="1">
              <a:buFontTx/>
              <a:buChar char="-"/>
              <a:defRPr/>
            </a:pPr>
            <a:r>
              <a:rPr lang="ar-SA" sz="4000" b="1" dirty="0"/>
              <a:t>عملية </a:t>
            </a:r>
            <a:r>
              <a:rPr lang="ar-SA" sz="4000" b="1" u="sng" dirty="0">
                <a:solidFill>
                  <a:srgbClr val="FF3300"/>
                </a:solidFill>
              </a:rPr>
              <a:t>تحليل</a:t>
            </a:r>
            <a:r>
              <a:rPr lang="ar-SA" sz="4000" b="1" dirty="0">
                <a:solidFill>
                  <a:srgbClr val="000000"/>
                </a:solidFill>
              </a:rPr>
              <a:t> و </a:t>
            </a:r>
            <a:r>
              <a:rPr lang="ar-SA" sz="4000" b="1" u="sng" dirty="0">
                <a:solidFill>
                  <a:srgbClr val="FF3300"/>
                </a:solidFill>
              </a:rPr>
              <a:t>تعميم</a:t>
            </a:r>
            <a:r>
              <a:rPr lang="ar-SA" sz="4000" b="1" dirty="0">
                <a:solidFill>
                  <a:srgbClr val="000000"/>
                </a:solidFill>
              </a:rPr>
              <a:t> البيانات</a:t>
            </a:r>
            <a:r>
              <a:rPr lang="en-US" sz="4000" b="1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ar-SA" sz="4000" b="1" i="1" dirty="0"/>
              <a:t>(</a:t>
            </a:r>
            <a:r>
              <a:rPr lang="ar-SA" sz="4000" b="1" i="1" u="sng" dirty="0">
                <a:solidFill>
                  <a:srgbClr val="009900"/>
                </a:solidFill>
              </a:rPr>
              <a:t>الحصول على أكبر كم من المعلومات من خلال بيانات العينة</a:t>
            </a:r>
            <a:r>
              <a:rPr lang="ar-SA" sz="4000" b="1" i="1" dirty="0"/>
              <a:t>).</a:t>
            </a:r>
            <a:endParaRPr lang="en-US" sz="4000" b="1" i="1" dirty="0">
              <a:cs typeface="Arial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100"/>
                            </p:stCondLst>
                            <p:childTnLst>
                              <p:par>
                                <p:cTn id="1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Content Placeholder 3"/>
          <p:cNvSpPr>
            <a:spLocks noGrp="1"/>
          </p:cNvSpPr>
          <p:nvPr>
            <p:ph idx="1"/>
          </p:nvPr>
        </p:nvSpPr>
        <p:spPr>
          <a:xfrm>
            <a:off x="457200" y="2057400"/>
            <a:ext cx="8475785" cy="3429000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cs typeface="Arial" pitchFamily="34" charset="0"/>
              </a:rPr>
              <a:t>		</a:t>
            </a:r>
            <a:r>
              <a:rPr lang="ar-SA" sz="4400" b="1" dirty="0" smtClean="0">
                <a:cs typeface="Arial" pitchFamily="34" charset="0"/>
              </a:rPr>
              <a:t>تحتوى على عملية استخدام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نتائج التحليل السابق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لعمل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(</a:t>
            </a:r>
            <a:r>
              <a:rPr lang="ar-SA" sz="4400" b="1" dirty="0" smtClean="0">
                <a:solidFill>
                  <a:srgbClr val="00B050"/>
                </a:solidFill>
                <a:cs typeface="Arial" pitchFamily="34" charset="0"/>
              </a:rPr>
              <a:t>استقراء </a:t>
            </a:r>
            <a:r>
              <a:rPr lang="ar-SA" sz="4400" b="1" dirty="0" smtClean="0">
                <a:cs typeface="Arial" pitchFamily="34" charset="0"/>
              </a:rPr>
              <a:t>او </a:t>
            </a:r>
            <a:r>
              <a:rPr lang="ar-SA" sz="4400" b="1" dirty="0" smtClean="0">
                <a:solidFill>
                  <a:srgbClr val="00B050"/>
                </a:solidFill>
                <a:cs typeface="Arial" pitchFamily="34" charset="0"/>
              </a:rPr>
              <a:t>استدلال)</a:t>
            </a:r>
            <a:r>
              <a:rPr lang="ar-SA" sz="4400" b="1" dirty="0" smtClean="0">
                <a:cs typeface="Arial" pitchFamily="34" charset="0"/>
              </a:rPr>
              <a:t> إحصائي عن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المجتمع</a:t>
            </a:r>
            <a:r>
              <a:rPr lang="ar-SA" sz="4400" b="1" dirty="0" smtClean="0">
                <a:cs typeface="Arial" pitchFamily="34" charset="0"/>
              </a:rPr>
              <a:t> موضع الدراسة</a:t>
            </a:r>
            <a:r>
              <a:rPr lang="ar-SA" sz="4400" b="1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(</a:t>
            </a:r>
            <a:r>
              <a:rPr lang="ar-SA" sz="4400" b="1" dirty="0" smtClean="0">
                <a:solidFill>
                  <a:srgbClr val="00B050"/>
                </a:solidFill>
                <a:cs typeface="Arial" pitchFamily="34" charset="0"/>
              </a:rPr>
              <a:t>استخلاص القرار</a:t>
            </a:r>
            <a:r>
              <a:rPr lang="ar-SA" sz="4400" b="1" dirty="0" smtClean="0">
                <a:cs typeface="Arial" pitchFamily="34" charset="0"/>
              </a:rPr>
              <a:t>).</a:t>
            </a:r>
            <a:endParaRPr lang="en-US" sz="4400" b="1" dirty="0" smtClean="0"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>
              <a:cs typeface="Arial" pitchFamily="34" charset="0"/>
            </a:endParaRPr>
          </a:p>
        </p:txBody>
      </p:sp>
      <p:sp>
        <p:nvSpPr>
          <p:cNvPr id="9011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73FE5D8-246D-46EE-B932-FE63EDB74F29}" type="slidenum">
              <a:rPr lang="ar-SA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304800"/>
            <a:ext cx="8299938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>
                <a:solidFill>
                  <a:schemeClr val="tx1"/>
                </a:solidFill>
              </a:rPr>
              <a:t>الخطوة الثالثة لحل المشكلة الإحصائية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5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870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5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5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Content Placeholder 3"/>
          <p:cNvSpPr>
            <a:spLocks noGrp="1"/>
          </p:cNvSpPr>
          <p:nvPr>
            <p:ph idx="1"/>
          </p:nvPr>
        </p:nvSpPr>
        <p:spPr>
          <a:xfrm>
            <a:off x="422031" y="1447800"/>
            <a:ext cx="8721969" cy="1066800"/>
          </a:xfrm>
        </p:spPr>
        <p:txBody>
          <a:bodyPr/>
          <a:lstStyle/>
          <a:p>
            <a:pPr algn="ctr" rtl="1" eaLnBrk="1" hangingPunct="1"/>
            <a:r>
              <a:rPr lang="ar-SA" b="1" u="sng" dirty="0" smtClean="0">
                <a:solidFill>
                  <a:srgbClr val="FF0000"/>
                </a:solidFill>
                <a:cs typeface="Arial" pitchFamily="34" charset="0"/>
              </a:rPr>
              <a:t>تصنف </a:t>
            </a:r>
            <a:r>
              <a:rPr lang="ar-SA" b="1" u="sng" dirty="0" err="1" smtClean="0">
                <a:solidFill>
                  <a:srgbClr val="FF0000"/>
                </a:solidFill>
                <a:cs typeface="Arial" pitchFamily="34" charset="0"/>
              </a:rPr>
              <a:t>القياسات </a:t>
            </a:r>
            <a:r>
              <a:rPr lang="ar-SA" b="1" u="sng" dirty="0" smtClean="0">
                <a:solidFill>
                  <a:srgbClr val="FF0000"/>
                </a:solidFill>
                <a:cs typeface="Arial" pitchFamily="34" charset="0"/>
              </a:rPr>
              <a:t>(</a:t>
            </a:r>
            <a:r>
              <a:rPr lang="ar-SA" b="1" u="sng" dirty="0" smtClean="0">
                <a:cs typeface="Arial" pitchFamily="34" charset="0"/>
              </a:rPr>
              <a:t>البيانات</a:t>
            </a:r>
            <a:r>
              <a:rPr lang="ar-SA" b="1" u="sng" dirty="0" smtClean="0">
                <a:solidFill>
                  <a:srgbClr val="FF0000"/>
                </a:solidFill>
                <a:cs typeface="Arial" pitchFamily="34" charset="0"/>
              </a:rPr>
              <a:t>) إلى</a:t>
            </a:r>
            <a:endParaRPr lang="en-US" b="1" u="sng" dirty="0" smtClean="0">
              <a:solidFill>
                <a:srgbClr val="FF0000"/>
              </a:solidFill>
              <a:cs typeface="Arial" pitchFamily="34" charset="0"/>
            </a:endParaRPr>
          </a:p>
          <a:p>
            <a:pPr algn="ctr" rtl="1" eaLnBrk="1" hangingPunct="1"/>
            <a:r>
              <a:rPr lang="ar-SA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</p:txBody>
      </p:sp>
      <p:sp>
        <p:nvSpPr>
          <p:cNvPr id="9113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A7635E2-9F3C-4ADD-BCAA-C14AADDBF302}" type="slidenum">
              <a:rPr lang="ar-SA"/>
              <a:pPr>
                <a:defRPr/>
              </a:pPr>
              <a:t>28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en-US" sz="3600" b="1" dirty="0">
                <a:solidFill>
                  <a:srgbClr val="FF0000"/>
                </a:solidFill>
                <a:cs typeface="Arial" pitchFamily="34" charset="0"/>
              </a:rPr>
              <a:t> 2-2 </a:t>
            </a:r>
            <a:r>
              <a:rPr lang="ar-SA" sz="4800" b="1" dirty="0"/>
              <a:t>طبيعة القياسات </a:t>
            </a:r>
            <a:endParaRPr lang="en-US" sz="4800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5205046" y="2514600"/>
            <a:ext cx="3024554" cy="12192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ar-SA" sz="3600" b="1" dirty="0"/>
          </a:p>
          <a:p>
            <a:pPr algn="ctr">
              <a:defRPr/>
            </a:pPr>
            <a:r>
              <a:rPr lang="ar-SA" sz="3600" b="1" dirty="0"/>
              <a:t>القياسات النوعية</a:t>
            </a:r>
          </a:p>
          <a:p>
            <a:pPr algn="ctr">
              <a:defRPr/>
            </a:pPr>
            <a:r>
              <a:rPr lang="ar-SA" sz="3600" b="1" dirty="0"/>
              <a:t> </a:t>
            </a:r>
            <a:r>
              <a:rPr lang="ar-SA" sz="2800" b="1" u="sng" dirty="0">
                <a:solidFill>
                  <a:schemeClr val="tx1"/>
                </a:solidFill>
              </a:rPr>
              <a:t>( </a:t>
            </a:r>
            <a:r>
              <a:rPr lang="ar-SA" sz="2800" b="1" u="sng" dirty="0">
                <a:solidFill>
                  <a:srgbClr val="FF0000"/>
                </a:solidFill>
              </a:rPr>
              <a:t>الطبقية أو الوصفية </a:t>
            </a:r>
            <a:r>
              <a:rPr lang="ar-SA" sz="2800" b="1" u="sng" dirty="0">
                <a:solidFill>
                  <a:schemeClr val="tx1"/>
                </a:solidFill>
              </a:rPr>
              <a:t>)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defRPr/>
            </a:pPr>
            <a:endParaRPr lang="ar-SA" sz="3600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773723" y="4648200"/>
            <a:ext cx="2602523" cy="1295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600" b="1" dirty="0"/>
              <a:t>قياسات كمية </a:t>
            </a:r>
            <a:r>
              <a:rPr lang="ar-SA" sz="3600" b="1" dirty="0">
                <a:solidFill>
                  <a:srgbClr val="FF0000"/>
                </a:solidFill>
              </a:rPr>
              <a:t>متصلة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4853354" y="4648200"/>
            <a:ext cx="2672862" cy="1295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600" b="1" dirty="0"/>
              <a:t>قياسات كمية </a:t>
            </a:r>
            <a:r>
              <a:rPr lang="ar-SA" sz="3600" b="1" dirty="0">
                <a:solidFill>
                  <a:srgbClr val="FF0000"/>
                </a:solidFill>
              </a:rPr>
              <a:t>منفصلة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03385" y="2514600"/>
            <a:ext cx="3024554" cy="1219200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ar-SA" sz="3600" b="1" dirty="0"/>
          </a:p>
          <a:p>
            <a:pPr algn="ctr">
              <a:defRPr/>
            </a:pPr>
            <a:r>
              <a:rPr lang="ar-SA" sz="3600" b="1" dirty="0"/>
              <a:t> القياسات الكمية</a:t>
            </a:r>
            <a:endParaRPr lang="en-US" sz="3600" b="1" dirty="0"/>
          </a:p>
          <a:p>
            <a:pPr algn="ctr">
              <a:defRPr/>
            </a:pPr>
            <a:endParaRPr lang="ar-SA" sz="3600" b="1" dirty="0"/>
          </a:p>
        </p:txBody>
      </p:sp>
      <p:cxnSp>
        <p:nvCxnSpPr>
          <p:cNvPr id="52" name="Straight Arrow Connector 51"/>
          <p:cNvCxnSpPr/>
          <p:nvPr/>
        </p:nvCxnSpPr>
        <p:spPr>
          <a:xfrm rot="5400000">
            <a:off x="1550377" y="3947746"/>
            <a:ext cx="838200" cy="5627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2250831" y="3810000"/>
            <a:ext cx="3305908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431323" y="1981200"/>
            <a:ext cx="2356338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10800000" flipV="1">
            <a:off x="2180492" y="1981200"/>
            <a:ext cx="22860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3000"/>
                            </p:stCondLst>
                            <p:childTnLst>
                              <p:par>
                                <p:cTn id="65" presetID="26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9000"/>
                            </p:stCondLst>
                            <p:childTnLst>
                              <p:par>
                                <p:cTn id="8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1000"/>
                            </p:stCondLst>
                            <p:childTnLst>
                              <p:par>
                                <p:cTn id="9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3000"/>
                            </p:stCondLst>
                            <p:childTnLst>
                              <p:par>
                                <p:cTn id="116" presetID="52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8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9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6500"/>
                            </p:stCondLst>
                            <p:childTnLst>
                              <p:par>
                                <p:cTn id="12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2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  <p:bldP spid="29" grpId="0" animBg="1"/>
      <p:bldP spid="4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Content Placeholder 3"/>
          <p:cNvSpPr>
            <a:spLocks noGrp="1"/>
          </p:cNvSpPr>
          <p:nvPr>
            <p:ph idx="1"/>
          </p:nvPr>
        </p:nvSpPr>
        <p:spPr>
          <a:xfrm>
            <a:off x="281354" y="1600200"/>
            <a:ext cx="8405446" cy="1905000"/>
          </a:xfrm>
        </p:spPr>
        <p:txBody>
          <a:bodyPr>
            <a:normAutofit fontScale="85000" lnSpcReduction="20000"/>
          </a:bodyPr>
          <a:lstStyle/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cs typeface="Arial" pitchFamily="34" charset="0"/>
              </a:rPr>
              <a:t>	</a:t>
            </a:r>
            <a:r>
              <a:rPr lang="ar-SA" sz="4000" b="1" dirty="0" smtClean="0">
                <a:cs typeface="Arial" pitchFamily="34" charset="0"/>
              </a:rPr>
              <a:t>هى التي يمكن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تقسيمها</a:t>
            </a:r>
            <a:r>
              <a:rPr lang="ar-SA" sz="4000" b="1" dirty="0" smtClean="0">
                <a:cs typeface="Arial" pitchFamily="34" charset="0"/>
              </a:rPr>
              <a:t> أو </a:t>
            </a:r>
            <a:r>
              <a:rPr lang="ar-SA" sz="4000" b="1" dirty="0" smtClean="0">
                <a:solidFill>
                  <a:srgbClr val="FF0000"/>
                </a:solidFill>
                <a:cs typeface="Arial" pitchFamily="34" charset="0"/>
              </a:rPr>
              <a:t>فصلها</a:t>
            </a:r>
            <a:r>
              <a:rPr lang="ar-SA" sz="4000" b="1" dirty="0" smtClean="0">
                <a:cs typeface="Arial" pitchFamily="34" charset="0"/>
              </a:rPr>
              <a:t> إلى </a:t>
            </a:r>
            <a:r>
              <a:rPr lang="ar-SA" sz="4000" b="1" u="sng" dirty="0" smtClean="0">
                <a:cs typeface="Arial" pitchFamily="34" charset="0"/>
              </a:rPr>
              <a:t>طبقات</a:t>
            </a:r>
            <a:r>
              <a:rPr lang="ar-SA" sz="4000" b="1" dirty="0" smtClean="0">
                <a:cs typeface="Arial" pitchFamily="34" charset="0"/>
              </a:rPr>
              <a:t> أو </a:t>
            </a:r>
            <a:r>
              <a:rPr lang="ar-SA" sz="4000" b="1" u="sng" dirty="0" smtClean="0">
                <a:cs typeface="Arial" pitchFamily="34" charset="0"/>
              </a:rPr>
              <a:t>أنواع</a:t>
            </a:r>
            <a:r>
              <a:rPr lang="ar-SA" sz="4000" b="1" dirty="0" smtClean="0">
                <a:cs typeface="Arial" pitchFamily="34" charset="0"/>
              </a:rPr>
              <a:t> من القياسات يمكن </a:t>
            </a:r>
            <a:r>
              <a:rPr lang="ar-SA" sz="4000" b="1" u="sng" dirty="0" smtClean="0">
                <a:cs typeface="Arial" pitchFamily="34" charset="0"/>
              </a:rPr>
              <a:t>التمييز</a:t>
            </a:r>
            <a:r>
              <a:rPr lang="ar-SA" sz="4000" b="1" dirty="0" smtClean="0">
                <a:cs typeface="Arial" pitchFamily="34" charset="0"/>
              </a:rPr>
              <a:t> بينها ببعض </a:t>
            </a:r>
            <a:r>
              <a:rPr lang="ar-SA" sz="4000" b="1" u="sng" dirty="0" smtClean="0">
                <a:solidFill>
                  <a:srgbClr val="FF0000"/>
                </a:solidFill>
                <a:cs typeface="Arial" pitchFamily="34" charset="0"/>
              </a:rPr>
              <a:t>الخصائص </a:t>
            </a:r>
            <a:r>
              <a:rPr lang="ar-SA" sz="4000" b="1" u="sng" dirty="0" err="1" smtClean="0">
                <a:solidFill>
                  <a:srgbClr val="FF0000"/>
                </a:solidFill>
                <a:cs typeface="Arial" pitchFamily="34" charset="0"/>
              </a:rPr>
              <a:t>غيرالعددية</a:t>
            </a:r>
            <a:r>
              <a:rPr lang="ar-SA" sz="4000" b="1" dirty="0" smtClean="0">
                <a:cs typeface="Arial" pitchFamily="34" charset="0"/>
              </a:rPr>
              <a:t> </a:t>
            </a:r>
            <a:r>
              <a:rPr lang="ar-SA" sz="4000" b="1" dirty="0" err="1" smtClean="0">
                <a:cs typeface="Arial" pitchFamily="34" charset="0"/>
              </a:rPr>
              <a:t>مثل:</a:t>
            </a:r>
            <a:endParaRPr lang="ar-SA" sz="4000" b="1" dirty="0" smtClean="0">
              <a:cs typeface="Arial" pitchFamily="34" charset="0"/>
            </a:endParaRP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000" b="1" dirty="0" smtClean="0">
                <a:cs typeface="Arial" pitchFamily="34" charset="0"/>
              </a:rPr>
              <a:t>	</a:t>
            </a:r>
            <a:endParaRPr lang="en-US" dirty="0" smtClean="0">
              <a:cs typeface="Arial" pitchFamily="34" charset="0"/>
            </a:endParaRPr>
          </a:p>
        </p:txBody>
      </p:sp>
      <p:sp>
        <p:nvSpPr>
          <p:cNvPr id="9216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2251EA0-4D50-4248-B164-938C4B1810A7}" type="slidenum">
              <a:rPr lang="ar-SA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3600" b="1" dirty="0">
              <a:solidFill>
                <a:srgbClr val="FF0000"/>
              </a:solidFill>
            </a:endParaRPr>
          </a:p>
          <a:p>
            <a:pPr algn="ctr" rtl="1">
              <a:defRPr/>
            </a:pPr>
            <a:r>
              <a:rPr lang="ar-SA" sz="3600" b="1" dirty="0">
                <a:solidFill>
                  <a:srgbClr val="FF0000"/>
                </a:solidFill>
              </a:rPr>
              <a:t> </a:t>
            </a:r>
            <a:r>
              <a:rPr lang="ar-SA" sz="4400" b="1" dirty="0"/>
              <a:t>القياسات النوعية (أو </a:t>
            </a:r>
            <a:r>
              <a:rPr lang="ar-SA" sz="4400" b="1" dirty="0" smtClean="0">
                <a:solidFill>
                  <a:srgbClr val="FF0000"/>
                </a:solidFill>
              </a:rPr>
              <a:t>ال</a:t>
            </a:r>
            <a:r>
              <a:rPr lang="ar-DZ" sz="4400" b="1" dirty="0" smtClean="0">
                <a:solidFill>
                  <a:srgbClr val="FF0000"/>
                </a:solidFill>
              </a:rPr>
              <a:t>كيفية</a:t>
            </a:r>
            <a:r>
              <a:rPr lang="ar-SA" sz="4400" b="1" dirty="0" smtClean="0">
                <a:solidFill>
                  <a:srgbClr val="FF0000"/>
                </a:solidFill>
              </a:rPr>
              <a:t> </a:t>
            </a:r>
            <a:r>
              <a:rPr lang="ar-SA" sz="4400" b="1" dirty="0">
                <a:solidFill>
                  <a:srgbClr val="FF0000"/>
                </a:solidFill>
              </a:rPr>
              <a:t>أو الوصفية</a:t>
            </a:r>
            <a:r>
              <a:rPr lang="ar-SA" sz="4400" b="1" dirty="0"/>
              <a:t>)</a:t>
            </a:r>
            <a:endParaRPr lang="en-US" sz="4400" dirty="0"/>
          </a:p>
          <a:p>
            <a:pPr algn="ctr" rtl="1">
              <a:defRPr/>
            </a:pPr>
            <a:endParaRPr lang="en-US" sz="2800" b="1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1354" y="3200400"/>
            <a:ext cx="8370277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just" rtl="1">
              <a:buFontTx/>
              <a:buChar char="-"/>
            </a:pPr>
            <a:r>
              <a:rPr lang="ar-SA" sz="4000" b="1" dirty="0"/>
              <a:t>مستوى الدراسة </a:t>
            </a:r>
            <a:r>
              <a:rPr lang="ar-SA" sz="4000" b="1" dirty="0" smtClean="0"/>
              <a:t>  </a:t>
            </a:r>
            <a:r>
              <a:rPr lang="en-US" sz="4000" b="1" dirty="0"/>
              <a:t>	</a:t>
            </a:r>
            <a:r>
              <a:rPr lang="ar-SA" sz="4000" b="1" dirty="0" err="1"/>
              <a:t>-الجنس </a:t>
            </a:r>
            <a:r>
              <a:rPr lang="ar-SA" sz="4000" b="1" dirty="0"/>
              <a:t>( </a:t>
            </a:r>
            <a:r>
              <a:rPr lang="ar-SA" sz="4000" b="1" dirty="0" err="1"/>
              <a:t>ذكر </a:t>
            </a:r>
            <a:r>
              <a:rPr lang="ar-SA" sz="4000" b="1" dirty="0"/>
              <a:t>– </a:t>
            </a:r>
            <a:r>
              <a:rPr lang="ar-SA" sz="4000" b="1" dirty="0" err="1"/>
              <a:t>انثى )</a:t>
            </a:r>
            <a:r>
              <a:rPr lang="ar-SA" sz="4000" b="1" dirty="0"/>
              <a:t> </a:t>
            </a:r>
          </a:p>
          <a:p>
            <a:pPr algn="just" rtl="1">
              <a:buFontTx/>
              <a:buChar char="-"/>
            </a:pPr>
            <a:r>
              <a:rPr lang="ar-SA" sz="4000" b="1" dirty="0"/>
              <a:t>نوع المنتج من شركة ما للإلكترونيات </a:t>
            </a:r>
          </a:p>
          <a:p>
            <a:pPr algn="just" rtl="1"/>
            <a:r>
              <a:rPr lang="ar-SA" sz="4000" b="1" dirty="0"/>
              <a:t>(راديو- </a:t>
            </a:r>
            <a:r>
              <a:rPr lang="ar-SA" sz="4000" b="1" dirty="0" err="1"/>
              <a:t>تلفزيون -....)</a:t>
            </a:r>
            <a:endParaRPr lang="en-US" sz="4000" b="1" dirty="0"/>
          </a:p>
          <a:p>
            <a:pPr algn="r" rt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ar-SA" b="1" smtClean="0">
                <a:solidFill>
                  <a:srgbClr val="00B050"/>
                </a:solidFill>
                <a:cs typeface="Arial" pitchFamily="34" charset="0"/>
              </a:rPr>
              <a:t>عناصر المحاضرة</a:t>
            </a:r>
            <a:endParaRPr lang="en-US" b="1" smtClean="0">
              <a:solidFill>
                <a:srgbClr val="00B050"/>
              </a:solidFill>
              <a:cs typeface="Arial" pitchFamily="34" charset="0"/>
            </a:endParaRPr>
          </a:p>
        </p:txBody>
      </p:sp>
      <p:sp>
        <p:nvSpPr>
          <p:cNvPr id="65539" name="Text Placeholder 5"/>
          <p:cNvSpPr>
            <a:spLocks noGrp="1"/>
          </p:cNvSpPr>
          <p:nvPr>
            <p:ph idx="1"/>
          </p:nvPr>
        </p:nvSpPr>
        <p:spPr>
          <a:xfrm>
            <a:off x="1899138" y="2514600"/>
            <a:ext cx="5416062" cy="2438400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>
            <a:normAutofit fontScale="70000" lnSpcReduction="20000"/>
          </a:bodyPr>
          <a:lstStyle/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 1-1 </a:t>
            </a:r>
            <a:r>
              <a:rPr lang="ar-SA" sz="4400" b="1" dirty="0" smtClean="0">
                <a:cs typeface="Arial" pitchFamily="34" charset="0"/>
              </a:rPr>
              <a:t>مقدمة.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2-1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تعريف علم الاحصاء.</a:t>
            </a:r>
            <a:endParaRPr lang="en-US" sz="4400" b="1" dirty="0" smtClean="0"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b="1" dirty="0" smtClean="0">
                <a:solidFill>
                  <a:srgbClr val="FF0000"/>
                </a:solidFill>
                <a:cs typeface="Arial" pitchFamily="34" charset="0"/>
              </a:rPr>
              <a:t>3-1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الهدف من علم الاحصاء.</a:t>
            </a:r>
            <a:endParaRPr lang="en-US" sz="4400" b="1" dirty="0" smtClean="0">
              <a:solidFill>
                <a:srgbClr val="002060"/>
              </a:solidFill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b="1" dirty="0" smtClean="0"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b="1" dirty="0" smtClean="0">
                <a:cs typeface="Arial" pitchFamily="34" charset="0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GB" b="1" dirty="0" smtClean="0">
                <a:cs typeface="Arial" pitchFamily="34" charset="0"/>
              </a:rPr>
              <a:t>  </a:t>
            </a:r>
            <a:r>
              <a:rPr lang="en-US" b="1" dirty="0" smtClean="0">
                <a:cs typeface="Arial" pitchFamily="34" charset="0"/>
              </a:rPr>
              <a:t>     </a:t>
            </a:r>
            <a:r>
              <a:rPr lang="en-GB" b="1" dirty="0" smtClean="0">
                <a:cs typeface="Arial" pitchFamily="34" charset="0"/>
              </a:rPr>
              <a:t>     </a:t>
            </a:r>
            <a:endParaRPr lang="ar-EG" b="1" dirty="0" smtClean="0">
              <a:cs typeface="Arial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C212032-3CA0-44D0-8BDE-3808BAB6E473}" type="slidenum">
              <a:rPr lang="ar-SA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81200"/>
          </a:xfrm>
        </p:spPr>
        <p:txBody>
          <a:bodyPr>
            <a:normAutofit fontScale="77500" lnSpcReduction="20000"/>
          </a:bodyPr>
          <a:lstStyle/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	تحتوى على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مجموعة من الأرقام </a:t>
            </a:r>
            <a:r>
              <a:rPr lang="ar-SA" sz="4400" b="1" dirty="0" smtClean="0">
                <a:cs typeface="Arial" pitchFamily="34" charset="0"/>
              </a:rPr>
              <a:t>تمثل </a:t>
            </a:r>
            <a:r>
              <a:rPr lang="ar-SA" sz="4400" b="1" u="sng" dirty="0" smtClean="0">
                <a:solidFill>
                  <a:srgbClr val="00B050"/>
                </a:solidFill>
                <a:cs typeface="Arial" pitchFamily="34" charset="0"/>
              </a:rPr>
              <a:t>مقدار</a:t>
            </a:r>
            <a:r>
              <a:rPr lang="ar-SA" sz="4400" b="1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ar-SA" sz="4400" b="1" u="sng" dirty="0" smtClean="0">
                <a:solidFill>
                  <a:srgbClr val="00B050"/>
                </a:solidFill>
                <a:cs typeface="Arial" pitchFamily="34" charset="0"/>
              </a:rPr>
              <a:t>القياس أو الخاصية</a:t>
            </a:r>
            <a:r>
              <a:rPr lang="ar-SA" sz="4400" b="1" dirty="0" smtClean="0">
                <a:cs typeface="Arial" pitchFamily="34" charset="0"/>
              </a:rPr>
              <a:t> </a:t>
            </a:r>
            <a:r>
              <a:rPr lang="ar-SA" sz="4400" b="1" dirty="0" err="1" smtClean="0">
                <a:cs typeface="Arial" pitchFamily="34" charset="0"/>
              </a:rPr>
              <a:t>لشيْ</a:t>
            </a:r>
            <a:r>
              <a:rPr lang="ar-SA" sz="4400" b="1" dirty="0" smtClean="0">
                <a:cs typeface="Arial" pitchFamily="34" charset="0"/>
              </a:rPr>
              <a:t> معين مقارنة بمجموعته </a:t>
            </a:r>
            <a:r>
              <a:rPr lang="ar-SA" sz="4400" b="1" dirty="0" err="1" smtClean="0">
                <a:cs typeface="Arial" pitchFamily="34" charset="0"/>
              </a:rPr>
              <a:t>مثل:</a:t>
            </a:r>
            <a:endParaRPr lang="ar-SA" sz="4400" b="1" dirty="0" smtClean="0">
              <a:cs typeface="Arial" pitchFamily="34" charset="0"/>
            </a:endParaRP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 </a:t>
            </a:r>
            <a:endParaRPr lang="en-US" sz="4000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318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D4B20ED-89B6-445B-B636-4C704311C581}" type="slidenum">
              <a:rPr lang="ar-SA"/>
              <a:pPr>
                <a:defRPr/>
              </a:pPr>
              <a:t>30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3600" b="1" dirty="0">
                <a:solidFill>
                  <a:srgbClr val="FF0000"/>
                </a:solidFill>
              </a:rPr>
              <a:t> </a:t>
            </a:r>
            <a:r>
              <a:rPr lang="ar-SA" sz="4800" b="1" dirty="0" smtClean="0"/>
              <a:t>القياسات</a:t>
            </a:r>
            <a:r>
              <a:rPr lang="ar-DZ" sz="4800" b="1" dirty="0" smtClean="0"/>
              <a:t>( المتغيرات</a:t>
            </a:r>
            <a:r>
              <a:rPr lang="ar-DZ" sz="4800" b="1" dirty="0" err="1" smtClean="0"/>
              <a:t>)</a:t>
            </a:r>
            <a:r>
              <a:rPr lang="ar-SA" sz="4800" b="1" dirty="0" smtClean="0"/>
              <a:t> </a:t>
            </a:r>
            <a:r>
              <a:rPr lang="ar-SA" sz="4800" b="1" dirty="0"/>
              <a:t>الكمية</a:t>
            </a:r>
            <a:endParaRPr lang="en-US" sz="4800" b="1" dirty="0"/>
          </a:p>
        </p:txBody>
      </p:sp>
      <p:sp>
        <p:nvSpPr>
          <p:cNvPr id="94215" name="TextBox 5"/>
          <p:cNvSpPr txBox="1">
            <a:spLocks noChangeArrowheads="1"/>
          </p:cNvSpPr>
          <p:nvPr/>
        </p:nvSpPr>
        <p:spPr bwMode="auto">
          <a:xfrm>
            <a:off x="422031" y="3810000"/>
            <a:ext cx="801858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2031" y="3733801"/>
            <a:ext cx="8229600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ar-SA" dirty="0"/>
          </a:p>
          <a:p>
            <a:pPr algn="just" rtl="1"/>
            <a:r>
              <a:rPr lang="ar-SA" sz="4000" b="1" u="sng" dirty="0">
                <a:solidFill>
                  <a:srgbClr val="FF0000"/>
                </a:solidFill>
              </a:rPr>
              <a:t>عدد</a:t>
            </a:r>
            <a:r>
              <a:rPr lang="ar-SA" sz="4000" b="1" dirty="0"/>
              <a:t> أجهزة الراديو التي تنتجها شركة ما للإلكترونيات في أشهر مختلفة</a:t>
            </a:r>
            <a:r>
              <a:rPr lang="ar-SA" sz="4000" dirty="0"/>
              <a:t>.</a:t>
            </a:r>
          </a:p>
          <a:p>
            <a:pPr algn="ctr" rtl="1"/>
            <a:r>
              <a:rPr lang="ar-SA" sz="4000" b="1" u="sng" dirty="0">
                <a:solidFill>
                  <a:srgbClr val="FF0000"/>
                </a:solidFill>
              </a:rPr>
              <a:t>وتصنف القياسات الكمية إلى:</a:t>
            </a:r>
            <a:endParaRPr lang="en-US" sz="4000" dirty="0">
              <a:solidFill>
                <a:srgbClr val="FF0000"/>
              </a:solidFill>
            </a:endParaRPr>
          </a:p>
          <a:p>
            <a:pPr algn="r" rt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57600"/>
          </a:xfrm>
        </p:spPr>
        <p:txBody>
          <a:bodyPr>
            <a:normAutofit lnSpcReduction="10000"/>
          </a:bodyPr>
          <a:lstStyle/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	هى التي تأخذ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قيما محددة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dirty="0" err="1" smtClean="0">
                <a:cs typeface="Arial" pitchFamily="34" charset="0"/>
              </a:rPr>
              <a:t>مثل:</a:t>
            </a:r>
            <a:endParaRPr lang="ar-SA" sz="4400" b="1" dirty="0" smtClean="0">
              <a:cs typeface="Arial" pitchFamily="34" charset="0"/>
            </a:endParaRPr>
          </a:p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	-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عدد</a:t>
            </a:r>
            <a:r>
              <a:rPr lang="ar-SA" sz="4400" b="1" dirty="0" smtClean="0">
                <a:cs typeface="Arial" pitchFamily="34" charset="0"/>
              </a:rPr>
              <a:t> المواد الدراسية في الفرقة الأولى.</a:t>
            </a:r>
          </a:p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 	-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عدد</a:t>
            </a:r>
            <a:r>
              <a:rPr lang="ar-SA" sz="4400" b="1" dirty="0" smtClean="0">
                <a:cs typeface="Arial" pitchFamily="34" charset="0"/>
              </a:rPr>
              <a:t> أفراد الأسرة.</a:t>
            </a:r>
          </a:p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	-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ترتيب</a:t>
            </a:r>
            <a:r>
              <a:rPr lang="ar-SA" sz="4400" b="1" dirty="0" smtClean="0">
                <a:cs typeface="Arial" pitchFamily="34" charset="0"/>
              </a:rPr>
              <a:t> أخ بين </a:t>
            </a:r>
            <a:r>
              <a:rPr lang="ar-SA" sz="4400" b="1" dirty="0" err="1" smtClean="0">
                <a:cs typeface="Arial" pitchFamily="34" charset="0"/>
              </a:rPr>
              <a:t>أخوانه</a:t>
            </a:r>
            <a:r>
              <a:rPr lang="ar-SA" sz="4400" b="1" dirty="0" smtClean="0">
                <a:cs typeface="Arial" pitchFamily="34" charset="0"/>
              </a:rPr>
              <a:t> </a:t>
            </a:r>
            <a:r>
              <a:rPr lang="ar-SA" sz="4400" b="1" dirty="0" err="1" smtClean="0">
                <a:cs typeface="Arial" pitchFamily="34" charset="0"/>
              </a:rPr>
              <a:t>وهكذا ......</a:t>
            </a:r>
            <a:endParaRPr lang="en-US" sz="4400" b="1" dirty="0" smtClean="0">
              <a:cs typeface="Arial" pitchFamily="34" charset="0"/>
            </a:endParaRPr>
          </a:p>
          <a:p>
            <a:pPr algn="just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9421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5FFFA3E-6F2D-49FF-8E51-B84FAB276B33}" type="slidenum">
              <a:rPr lang="ar-SA"/>
              <a:pPr>
                <a:defRPr/>
              </a:pPr>
              <a:t>31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800" b="1" dirty="0"/>
              <a:t> قياسات كمية </a:t>
            </a:r>
            <a:r>
              <a:rPr lang="ar-SA" sz="4800" b="1" dirty="0">
                <a:solidFill>
                  <a:srgbClr val="FF0000"/>
                </a:solidFill>
              </a:rPr>
              <a:t>منفصلة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05200"/>
          </a:xfrm>
        </p:spPr>
        <p:txBody>
          <a:bodyPr>
            <a:normAutofit lnSpcReduction="10000"/>
          </a:bodyPr>
          <a:lstStyle/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		هى التي تأخذ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أي قيم</a:t>
            </a:r>
            <a:r>
              <a:rPr lang="ar-SA" sz="4400" b="1" dirty="0" smtClean="0">
                <a:cs typeface="Arial" pitchFamily="34" charset="0"/>
              </a:rPr>
              <a:t> داخل </a:t>
            </a:r>
            <a:r>
              <a:rPr lang="ar-SA" sz="4400" b="1" u="sng" dirty="0" smtClean="0">
                <a:cs typeface="Arial" pitchFamily="34" charset="0"/>
              </a:rPr>
              <a:t>مدى معين</a:t>
            </a:r>
            <a:r>
              <a:rPr lang="ar-SA" sz="4400" b="1" dirty="0" smtClean="0">
                <a:cs typeface="Arial" pitchFamily="34" charset="0"/>
              </a:rPr>
              <a:t> أو داخل </a:t>
            </a:r>
            <a:r>
              <a:rPr lang="ar-SA" sz="4400" b="1" u="sng" dirty="0" smtClean="0">
                <a:cs typeface="Arial" pitchFamily="34" charset="0"/>
              </a:rPr>
              <a:t>فترة معينة</a:t>
            </a:r>
            <a:r>
              <a:rPr lang="ar-SA" sz="4400" b="1" dirty="0" smtClean="0">
                <a:cs typeface="Arial" pitchFamily="34" charset="0"/>
              </a:rPr>
              <a:t> </a:t>
            </a:r>
            <a:r>
              <a:rPr lang="ar-SA" sz="4400" b="1" dirty="0" err="1" smtClean="0">
                <a:cs typeface="Arial" pitchFamily="34" charset="0"/>
              </a:rPr>
              <a:t>مثل:</a:t>
            </a:r>
            <a:endParaRPr lang="ar-SA" sz="4400" b="1" dirty="0" smtClean="0"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	</a:t>
            </a:r>
            <a:r>
              <a:rPr lang="ar-SA" sz="4000" b="1" dirty="0" smtClean="0">
                <a:cs typeface="Arial" pitchFamily="34" charset="0"/>
              </a:rPr>
              <a:t>- </a:t>
            </a:r>
            <a:r>
              <a:rPr lang="ar-SA" sz="4000" b="1" dirty="0" err="1" smtClean="0">
                <a:cs typeface="Arial" pitchFamily="34" charset="0"/>
              </a:rPr>
              <a:t>العمر 	-الطول 	</a:t>
            </a:r>
            <a:r>
              <a:rPr lang="ar-SA" sz="4000" b="1" dirty="0" smtClean="0">
                <a:cs typeface="Arial" pitchFamily="34" charset="0"/>
              </a:rPr>
              <a:t>- </a:t>
            </a:r>
            <a:r>
              <a:rPr lang="ar-SA" sz="4000" b="1" dirty="0" err="1" smtClean="0">
                <a:cs typeface="Arial" pitchFamily="34" charset="0"/>
              </a:rPr>
              <a:t>الوزن 	</a:t>
            </a:r>
            <a:r>
              <a:rPr lang="ar-SA" sz="4000" b="1" dirty="0" smtClean="0">
                <a:cs typeface="Arial" pitchFamily="34" charset="0"/>
              </a:rPr>
              <a:t>-درجة الحرارة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000" b="1" dirty="0" smtClean="0">
                <a:cs typeface="Arial" pitchFamily="34" charset="0"/>
              </a:rPr>
              <a:t> 	</a:t>
            </a:r>
            <a:r>
              <a:rPr lang="ar-SA" sz="4000" b="1" dirty="0" err="1" smtClean="0">
                <a:cs typeface="Arial" pitchFamily="34" charset="0"/>
              </a:rPr>
              <a:t>وهكذا....</a:t>
            </a:r>
            <a:endParaRPr lang="ar-SA" sz="4000" b="1" dirty="0" smtClean="0"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 smtClean="0">
              <a:cs typeface="Arial" pitchFamily="34" charset="0"/>
            </a:endParaRPr>
          </a:p>
        </p:txBody>
      </p:sp>
      <p:sp>
        <p:nvSpPr>
          <p:cNvPr id="9523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A05D769-A14B-4D2B-A89A-975CD9B79398}" type="slidenum">
              <a:rPr lang="ar-SA"/>
              <a:pPr>
                <a:defRPr/>
              </a:pPr>
              <a:t>32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/>
              <a:t> قياسات كمية </a:t>
            </a:r>
            <a:r>
              <a:rPr lang="ar-SA" sz="4400" b="1" dirty="0">
                <a:solidFill>
                  <a:srgbClr val="FF0000"/>
                </a:solidFill>
              </a:rPr>
              <a:t>متصلة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Content Placeholder 3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124200"/>
          </a:xfrm>
        </p:spPr>
        <p:txBody>
          <a:bodyPr>
            <a:normAutofit fontScale="92500" lnSpcReduction="10000"/>
          </a:bodyPr>
          <a:lstStyle/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	</a:t>
            </a:r>
            <a:r>
              <a:rPr lang="ar-SA" b="1" dirty="0" smtClean="0">
                <a:cs typeface="Arial" pitchFamily="34" charset="0"/>
              </a:rPr>
              <a:t>-</a:t>
            </a:r>
            <a:r>
              <a:rPr lang="ar-SA" sz="4000" b="1" dirty="0" smtClean="0">
                <a:cs typeface="Arial" pitchFamily="34" charset="0"/>
              </a:rPr>
              <a:t>المستوى</a:t>
            </a:r>
            <a:r>
              <a:rPr lang="ar-SA" b="1" dirty="0" smtClean="0">
                <a:cs typeface="Arial" pitchFamily="34" charset="0"/>
              </a:rPr>
              <a:t> </a:t>
            </a:r>
            <a:r>
              <a:rPr lang="ar-SA" sz="3600" b="1" dirty="0" err="1" smtClean="0">
                <a:solidFill>
                  <a:srgbClr val="FF0000"/>
                </a:solidFill>
                <a:cs typeface="Arial" pitchFamily="34" charset="0"/>
              </a:rPr>
              <a:t>الاسمي</a:t>
            </a:r>
            <a:r>
              <a:rPr lang="ar-SA" b="1" dirty="0" err="1" smtClean="0">
                <a:cs typeface="Arial" pitchFamily="34" charset="0"/>
              </a:rPr>
              <a:t> </a:t>
            </a:r>
            <a:r>
              <a:rPr lang="ar-SA" b="1" dirty="0" smtClean="0">
                <a:cs typeface="Arial" pitchFamily="34" charset="0"/>
              </a:rPr>
              <a:t>(</a:t>
            </a:r>
            <a:r>
              <a:rPr lang="ar-SA" sz="3600" b="1" dirty="0" smtClean="0">
                <a:solidFill>
                  <a:schemeClr val="accent1"/>
                </a:solidFill>
                <a:cs typeface="Arial" pitchFamily="34" charset="0"/>
              </a:rPr>
              <a:t>التصنيفي</a:t>
            </a:r>
            <a:r>
              <a:rPr lang="ar-SA" b="1" dirty="0" smtClean="0">
                <a:cs typeface="Arial" pitchFamily="34" charset="0"/>
              </a:rPr>
              <a:t>) </a:t>
            </a:r>
            <a:r>
              <a:rPr lang="ar-SA" sz="4000" b="1" dirty="0" smtClean="0">
                <a:cs typeface="Arial" pitchFamily="34" charset="0"/>
              </a:rPr>
              <a:t>للقياس</a:t>
            </a:r>
            <a:r>
              <a:rPr lang="ar-SA" dirty="0" smtClean="0">
                <a:cs typeface="Arial" pitchFamily="34" charset="0"/>
              </a:rPr>
              <a:t>.</a:t>
            </a: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b="1" dirty="0" smtClean="0">
                <a:cs typeface="Arial" pitchFamily="34" charset="0"/>
              </a:rPr>
              <a:t>	-</a:t>
            </a:r>
            <a:r>
              <a:rPr lang="ar-SA" sz="4000" b="1" dirty="0" smtClean="0">
                <a:cs typeface="Arial" pitchFamily="34" charset="0"/>
              </a:rPr>
              <a:t>المستوى </a:t>
            </a:r>
            <a:r>
              <a:rPr lang="ar-SA" sz="4000" b="1" dirty="0" err="1" smtClean="0">
                <a:solidFill>
                  <a:srgbClr val="FF0000"/>
                </a:solidFill>
                <a:cs typeface="Arial" pitchFamily="34" charset="0"/>
              </a:rPr>
              <a:t>الرتبي</a:t>
            </a:r>
            <a:r>
              <a:rPr lang="ar-SA" sz="4000" b="1" dirty="0" err="1" smtClean="0">
                <a:cs typeface="Arial" pitchFamily="34" charset="0"/>
              </a:rPr>
              <a:t> (</a:t>
            </a:r>
            <a:r>
              <a:rPr lang="ar-SA" sz="4000" b="1" dirty="0" err="1" smtClean="0">
                <a:solidFill>
                  <a:schemeClr val="accent1"/>
                </a:solidFill>
                <a:cs typeface="Arial" pitchFamily="34" charset="0"/>
              </a:rPr>
              <a:t>الترتيبي </a:t>
            </a:r>
            <a:r>
              <a:rPr lang="ar-SA" sz="4000" b="1" dirty="0" smtClean="0">
                <a:solidFill>
                  <a:schemeClr val="accent1"/>
                </a:solidFill>
                <a:cs typeface="Arial" pitchFamily="34" charset="0"/>
              </a:rPr>
              <a:t>– التفضيلي</a:t>
            </a:r>
            <a:r>
              <a:rPr lang="ar-SA" sz="4000" b="1" dirty="0" smtClean="0">
                <a:cs typeface="Arial" pitchFamily="34" charset="0"/>
              </a:rPr>
              <a:t>) للقياس.</a:t>
            </a: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000" b="1" dirty="0" smtClean="0">
                <a:cs typeface="Arial" pitchFamily="34" charset="0"/>
              </a:rPr>
              <a:t>	-المستوى </a:t>
            </a:r>
            <a:r>
              <a:rPr lang="ar-SA" sz="4000" b="1" dirty="0" err="1" smtClean="0">
                <a:solidFill>
                  <a:srgbClr val="FF0000"/>
                </a:solidFill>
                <a:cs typeface="Arial" pitchFamily="34" charset="0"/>
              </a:rPr>
              <a:t>الفئوي</a:t>
            </a:r>
            <a:r>
              <a:rPr lang="ar-SA" sz="4000" b="1" dirty="0" err="1" smtClean="0">
                <a:cs typeface="Arial" pitchFamily="34" charset="0"/>
              </a:rPr>
              <a:t> </a:t>
            </a:r>
            <a:r>
              <a:rPr lang="ar-SA" sz="4000" b="1" dirty="0" smtClean="0">
                <a:cs typeface="Arial" pitchFamily="34" charset="0"/>
              </a:rPr>
              <a:t>(</a:t>
            </a:r>
            <a:r>
              <a:rPr lang="ar-SA" sz="4000" b="1" dirty="0" err="1" smtClean="0">
                <a:solidFill>
                  <a:schemeClr val="accent1"/>
                </a:solidFill>
                <a:cs typeface="Arial" pitchFamily="34" charset="0"/>
              </a:rPr>
              <a:t>الفترى</a:t>
            </a:r>
            <a:r>
              <a:rPr lang="ar-SA" sz="4000" b="1" dirty="0" smtClean="0">
                <a:solidFill>
                  <a:schemeClr val="accent1"/>
                </a:solidFill>
                <a:cs typeface="Arial" pitchFamily="34" charset="0"/>
              </a:rPr>
              <a:t> - الفترة</a:t>
            </a:r>
            <a:r>
              <a:rPr lang="ar-SA" sz="4000" b="1" dirty="0" smtClean="0">
                <a:cs typeface="Arial" pitchFamily="34" charset="0"/>
              </a:rPr>
              <a:t>) للقياس.</a:t>
            </a: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000" b="1" dirty="0" smtClean="0">
                <a:cs typeface="Arial" pitchFamily="34" charset="0"/>
              </a:rPr>
              <a:t>	-المستوى </a:t>
            </a:r>
            <a:r>
              <a:rPr lang="ar-SA" sz="4000" b="1" dirty="0" err="1" smtClean="0">
                <a:solidFill>
                  <a:srgbClr val="FF0000"/>
                </a:solidFill>
                <a:cs typeface="Arial" pitchFamily="34" charset="0"/>
              </a:rPr>
              <a:t>النسبي</a:t>
            </a:r>
            <a:r>
              <a:rPr lang="ar-SA" sz="4000" b="1" dirty="0" err="1" smtClean="0">
                <a:cs typeface="Arial" pitchFamily="34" charset="0"/>
              </a:rPr>
              <a:t> </a:t>
            </a:r>
            <a:r>
              <a:rPr lang="ar-SA" sz="4000" b="1" dirty="0" smtClean="0">
                <a:cs typeface="Arial" pitchFamily="34" charset="0"/>
              </a:rPr>
              <a:t>( </a:t>
            </a:r>
            <a:r>
              <a:rPr lang="ar-SA" sz="4000" b="1" dirty="0" err="1" smtClean="0">
                <a:solidFill>
                  <a:schemeClr val="accent1"/>
                </a:solidFill>
                <a:cs typeface="Arial" pitchFamily="34" charset="0"/>
              </a:rPr>
              <a:t>النسبة</a:t>
            </a:r>
            <a:r>
              <a:rPr lang="ar-SA" sz="4000" b="1" dirty="0" err="1" smtClean="0">
                <a:cs typeface="Arial" pitchFamily="34" charset="0"/>
              </a:rPr>
              <a:t> </a:t>
            </a:r>
            <a:r>
              <a:rPr lang="ar-SA" sz="4000" b="1" dirty="0" smtClean="0">
                <a:cs typeface="Arial" pitchFamily="34" charset="0"/>
              </a:rPr>
              <a:t>) للقياس.</a:t>
            </a:r>
            <a:endParaRPr lang="en-US" sz="4000" b="1" dirty="0" smtClean="0">
              <a:cs typeface="Arial" pitchFamily="34" charset="0"/>
            </a:endParaRP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dirty="0" smtClean="0">
              <a:cs typeface="Arial" pitchFamily="34" charset="0"/>
            </a:endParaRP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>
              <a:cs typeface="Arial" pitchFamily="34" charset="0"/>
            </a:endParaRPr>
          </a:p>
        </p:txBody>
      </p:sp>
      <p:sp>
        <p:nvSpPr>
          <p:cNvPr id="9625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5897365-7B12-4232-9376-4A3D76F47EDF}" type="slidenum">
              <a:rPr lang="ar-SA"/>
              <a:pPr>
                <a:defRPr/>
              </a:pPr>
              <a:t>33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152400"/>
            <a:ext cx="8299938" cy="1219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4000" b="1" dirty="0"/>
              <a:t>وهناك طريقة أخرى لتصنيف القياسات وهى استخدام </a:t>
            </a:r>
            <a:r>
              <a:rPr lang="ar-SA" sz="4000" b="1" dirty="0">
                <a:solidFill>
                  <a:srgbClr val="FF0000"/>
                </a:solidFill>
              </a:rPr>
              <a:t>المستويات الأربعة للقياس</a:t>
            </a:r>
            <a:r>
              <a:rPr lang="ar-SA" sz="4400" b="1" dirty="0"/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57600"/>
          </a:xfrm>
        </p:spPr>
        <p:txBody>
          <a:bodyPr/>
          <a:lstStyle/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	يتميز هذا النوع بالقياسات التي تحتوى على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الأسماء</a:t>
            </a:r>
            <a:r>
              <a:rPr lang="ar-SA" sz="4400" b="1" dirty="0" err="1" smtClean="0"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،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العناوين</a:t>
            </a:r>
            <a:r>
              <a:rPr lang="ar-SA" sz="4400" b="1" dirty="0" err="1" smtClean="0"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، أو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الأصناف</a:t>
            </a:r>
            <a:r>
              <a:rPr lang="ar-SA" sz="4400" b="1" dirty="0" smtClean="0">
                <a:cs typeface="Arial" pitchFamily="34" charset="0"/>
              </a:rPr>
              <a:t> </a:t>
            </a:r>
            <a:r>
              <a:rPr lang="ar-SA" sz="4400" b="1" dirty="0" err="1" smtClean="0">
                <a:cs typeface="Arial" pitchFamily="34" charset="0"/>
              </a:rPr>
              <a:t>فقط.</a:t>
            </a:r>
            <a:r>
              <a:rPr lang="ar-SA" sz="4400" b="1" dirty="0" smtClean="0">
                <a:cs typeface="Arial" pitchFamily="34" charset="0"/>
              </a:rPr>
              <a:t> </a:t>
            </a:r>
            <a:endParaRPr lang="en-US" sz="4400" b="1" dirty="0" smtClean="0">
              <a:cs typeface="Arial" pitchFamily="34" charset="0"/>
            </a:endParaRPr>
          </a:p>
          <a:p>
            <a:pPr algn="just" rtl="1" eaLnBrk="1" hangingPunct="1"/>
            <a:r>
              <a:rPr lang="ar-SA" sz="4400" b="1" dirty="0" smtClean="0">
                <a:cs typeface="Arial" pitchFamily="34" charset="0"/>
              </a:rPr>
              <a:t>	وفي هذا المستوى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لا يمكن ترتيب القياسات </a:t>
            </a:r>
            <a:r>
              <a:rPr lang="ar-SA" sz="4400" b="1" dirty="0" smtClean="0">
                <a:cs typeface="Arial" pitchFamily="34" charset="0"/>
              </a:rPr>
              <a:t>بأي طريقة.</a:t>
            </a:r>
            <a:endParaRPr lang="en-US" sz="4400" b="1" dirty="0" smtClean="0">
              <a:cs typeface="Arial" pitchFamily="34" charset="0"/>
            </a:endParaRPr>
          </a:p>
        </p:txBody>
      </p:sp>
      <p:sp>
        <p:nvSpPr>
          <p:cNvPr id="9728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390A51E-2749-437B-A25C-440772A0076E}" type="slidenum">
              <a:rPr lang="ar-SA"/>
              <a:pPr>
                <a:defRPr/>
              </a:pPr>
              <a:t>34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/>
              <a:t> </a:t>
            </a:r>
            <a:r>
              <a:rPr lang="ar-SA" sz="4800" b="1" dirty="0"/>
              <a:t>المستوى </a:t>
            </a:r>
            <a:r>
              <a:rPr lang="ar-SA" sz="4800" b="1" dirty="0">
                <a:solidFill>
                  <a:srgbClr val="FF0000"/>
                </a:solidFill>
              </a:rPr>
              <a:t>الاسمي</a:t>
            </a:r>
            <a:r>
              <a:rPr lang="ar-SA" sz="4800" b="1" dirty="0"/>
              <a:t> (</a:t>
            </a:r>
            <a:r>
              <a:rPr lang="ar-SA" sz="4800" b="1" dirty="0">
                <a:solidFill>
                  <a:srgbClr val="FF0000"/>
                </a:solidFill>
              </a:rPr>
              <a:t>التصنيفي</a:t>
            </a:r>
            <a:r>
              <a:rPr lang="ar-SA" sz="4800" b="1" dirty="0"/>
              <a:t>) للقياس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886200"/>
          </a:xfrm>
        </p:spPr>
        <p:txBody>
          <a:bodyPr/>
          <a:lstStyle/>
          <a:p>
            <a:pPr algn="r" rtl="1" eaLnBrk="1" hangingPunct="1"/>
            <a:r>
              <a:rPr lang="ar-SA" b="1" dirty="0" smtClean="0">
                <a:cs typeface="Arial" pitchFamily="34" charset="0"/>
              </a:rPr>
              <a:t>1</a:t>
            </a:r>
            <a:r>
              <a:rPr lang="ar-SA" sz="4400" b="1" dirty="0" smtClean="0">
                <a:cs typeface="Arial" pitchFamily="34" charset="0"/>
              </a:rPr>
              <a:t>-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تصنيف الأفلام </a:t>
            </a:r>
            <a:r>
              <a:rPr lang="ar-SA" sz="3600" b="1" dirty="0" smtClean="0">
                <a:cs typeface="Arial" pitchFamily="34" charset="0"/>
              </a:rPr>
              <a:t>على حسب </a:t>
            </a:r>
            <a:r>
              <a:rPr lang="ar-SA" sz="3600" b="1" dirty="0" err="1" smtClean="0">
                <a:cs typeface="Arial" pitchFamily="34" charset="0"/>
              </a:rPr>
              <a:t>نوعها </a:t>
            </a:r>
            <a:r>
              <a:rPr lang="ar-SA" sz="3600" b="1" dirty="0" smtClean="0">
                <a:cs typeface="Arial" pitchFamily="34" charset="0"/>
              </a:rPr>
              <a:t>( </a:t>
            </a:r>
            <a:r>
              <a:rPr lang="ar-SA" sz="2800" b="1" dirty="0" err="1" smtClean="0">
                <a:solidFill>
                  <a:srgbClr val="FF0000"/>
                </a:solidFill>
                <a:cs typeface="Arial" pitchFamily="34" charset="0"/>
              </a:rPr>
              <a:t>كوميدي</a:t>
            </a:r>
            <a:r>
              <a:rPr lang="ar-SA" sz="2800" b="1" dirty="0" err="1" smtClean="0">
                <a:cs typeface="Arial" pitchFamily="34" charset="0"/>
              </a:rPr>
              <a:t> </a:t>
            </a:r>
            <a:r>
              <a:rPr lang="ar-SA" sz="2800" b="1" dirty="0" smtClean="0">
                <a:cs typeface="Arial" pitchFamily="34" charset="0"/>
              </a:rPr>
              <a:t>– </a:t>
            </a:r>
            <a:r>
              <a:rPr lang="ar-SA" sz="2800" b="1" dirty="0" err="1" smtClean="0">
                <a:solidFill>
                  <a:srgbClr val="FF0000"/>
                </a:solidFill>
                <a:cs typeface="Arial" pitchFamily="34" charset="0"/>
              </a:rPr>
              <a:t>رومانسي</a:t>
            </a:r>
            <a:r>
              <a:rPr lang="ar-SA" sz="2800" b="1" dirty="0" err="1" smtClean="0">
                <a:cs typeface="Arial" pitchFamily="34" charset="0"/>
              </a:rPr>
              <a:t> </a:t>
            </a:r>
            <a:r>
              <a:rPr lang="ar-SA" sz="2800" b="1" dirty="0" smtClean="0">
                <a:cs typeface="Arial" pitchFamily="34" charset="0"/>
              </a:rPr>
              <a:t>– </a:t>
            </a:r>
            <a:r>
              <a:rPr lang="ar-SA" sz="2800" b="1" dirty="0" err="1" smtClean="0">
                <a:solidFill>
                  <a:srgbClr val="FF0000"/>
                </a:solidFill>
                <a:cs typeface="Arial" pitchFamily="34" charset="0"/>
              </a:rPr>
              <a:t>تاريخي</a:t>
            </a:r>
            <a:r>
              <a:rPr lang="ar-SA" sz="3600" b="1" dirty="0" err="1" smtClean="0">
                <a:cs typeface="Arial" pitchFamily="34" charset="0"/>
              </a:rPr>
              <a:t> ).</a:t>
            </a:r>
            <a:endParaRPr lang="en-US" sz="3600" b="1" dirty="0" smtClean="0">
              <a:cs typeface="Arial" pitchFamily="34" charset="0"/>
            </a:endParaRPr>
          </a:p>
          <a:p>
            <a:pPr algn="r" rtl="1" eaLnBrk="1" hangingPunct="1"/>
            <a:r>
              <a:rPr lang="ar-SA" sz="3600" b="1" dirty="0" smtClean="0">
                <a:cs typeface="Arial" pitchFamily="34" charset="0"/>
              </a:rPr>
              <a:t>2-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تصنيف الأعضاء </a:t>
            </a:r>
            <a:r>
              <a:rPr lang="ar-SA" sz="3600" b="1" dirty="0" smtClean="0">
                <a:cs typeface="Arial" pitchFamily="34" charset="0"/>
              </a:rPr>
              <a:t>الذين تم حضورهم الاقتراع للتصويت على موضوع </a:t>
            </a:r>
            <a:r>
              <a:rPr lang="ar-SA" sz="3600" b="1" dirty="0" err="1" smtClean="0">
                <a:cs typeface="Arial" pitchFamily="34" charset="0"/>
              </a:rPr>
              <a:t>ما (</a:t>
            </a:r>
            <a:r>
              <a:rPr lang="en-US" sz="3600" b="1" dirty="0" smtClean="0">
                <a:cs typeface="Arial" pitchFamily="34" charset="0"/>
              </a:rPr>
              <a:t>45</a:t>
            </a:r>
            <a:r>
              <a:rPr lang="ar-SA" b="1" dirty="0" smtClean="0">
                <a:cs typeface="Arial" pitchFamily="34" charset="0"/>
              </a:rPr>
              <a:t> عضوا </a:t>
            </a:r>
            <a:r>
              <a:rPr lang="ar-SA" b="1" dirty="0" err="1" smtClean="0">
                <a:solidFill>
                  <a:srgbClr val="FF0000"/>
                </a:solidFill>
                <a:cs typeface="Arial" pitchFamily="34" charset="0"/>
              </a:rPr>
              <a:t>ديمقراطيا</a:t>
            </a:r>
            <a:r>
              <a:rPr lang="ar-SA" b="1" dirty="0" err="1" smtClean="0">
                <a:cs typeface="Arial" pitchFamily="34" charset="0"/>
              </a:rPr>
              <a:t> –</a:t>
            </a:r>
            <a:r>
              <a:rPr lang="ar-SA" b="1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80</a:t>
            </a:r>
            <a:r>
              <a:rPr lang="ar-SA" b="1" dirty="0" smtClean="0">
                <a:cs typeface="Arial" pitchFamily="34" charset="0"/>
              </a:rPr>
              <a:t> عضوا </a:t>
            </a:r>
            <a:r>
              <a:rPr lang="ar-SA" b="1" dirty="0" err="1" smtClean="0">
                <a:solidFill>
                  <a:srgbClr val="FF0000"/>
                </a:solidFill>
                <a:cs typeface="Arial" pitchFamily="34" charset="0"/>
              </a:rPr>
              <a:t>جمهوريا</a:t>
            </a:r>
            <a:r>
              <a:rPr lang="ar-SA" b="1" dirty="0" err="1" smtClean="0">
                <a:cs typeface="Arial" pitchFamily="34" charset="0"/>
              </a:rPr>
              <a:t>     	                        –</a:t>
            </a:r>
            <a:r>
              <a:rPr lang="ar-SA" b="1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90</a:t>
            </a:r>
            <a:r>
              <a:rPr lang="ar-SA" b="1" dirty="0" smtClean="0">
                <a:cs typeface="Arial" pitchFamily="34" charset="0"/>
              </a:rPr>
              <a:t> عضوا </a:t>
            </a:r>
            <a:r>
              <a:rPr lang="ar-SA" b="1" dirty="0" smtClean="0">
                <a:solidFill>
                  <a:srgbClr val="FF0000"/>
                </a:solidFill>
                <a:cs typeface="Arial" pitchFamily="34" charset="0"/>
              </a:rPr>
              <a:t>مستقلا</a:t>
            </a:r>
            <a:r>
              <a:rPr lang="ar-SA" sz="3600" b="1" dirty="0" err="1" smtClean="0">
                <a:cs typeface="Arial" pitchFamily="34" charset="0"/>
              </a:rPr>
              <a:t>)</a:t>
            </a:r>
            <a:endParaRPr lang="en-US" sz="3600" b="1" dirty="0" smtClean="0">
              <a:cs typeface="Arial" pitchFamily="34" charset="0"/>
            </a:endParaRPr>
          </a:p>
          <a:p>
            <a:pPr algn="r" rtl="1" eaLnBrk="1" hangingPunct="1"/>
            <a:r>
              <a:rPr lang="ar-SA" sz="3600" b="1" dirty="0" smtClean="0">
                <a:cs typeface="Arial" pitchFamily="34" charset="0"/>
              </a:rPr>
              <a:t>3-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التصنيف </a:t>
            </a:r>
            <a:r>
              <a:rPr lang="ar-SA" sz="3600" b="1" dirty="0" smtClean="0">
                <a:cs typeface="Arial" pitchFamily="34" charset="0"/>
              </a:rPr>
              <a:t>حسب </a:t>
            </a:r>
            <a:r>
              <a:rPr lang="ar-SA" sz="3600" b="1" dirty="0" err="1" smtClean="0">
                <a:cs typeface="Arial" pitchFamily="34" charset="0"/>
              </a:rPr>
              <a:t>النوع (</a:t>
            </a:r>
            <a:r>
              <a:rPr lang="ar-SA" sz="3600" b="1" dirty="0" err="1" smtClean="0">
                <a:solidFill>
                  <a:srgbClr val="FF0000"/>
                </a:solidFill>
                <a:cs typeface="Arial" pitchFamily="34" charset="0"/>
              </a:rPr>
              <a:t>ذكور</a:t>
            </a:r>
            <a:r>
              <a:rPr lang="ar-SA" sz="3600" b="1" dirty="0" err="1" smtClean="0">
                <a:cs typeface="Arial" pitchFamily="34" charset="0"/>
              </a:rPr>
              <a:t> </a:t>
            </a:r>
            <a:r>
              <a:rPr lang="ar-SA" sz="3600" b="1" dirty="0" smtClean="0">
                <a:cs typeface="Arial" pitchFamily="34" charset="0"/>
              </a:rPr>
              <a:t>–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إناث</a:t>
            </a:r>
            <a:r>
              <a:rPr lang="ar-SA" sz="3600" b="1" dirty="0" err="1" smtClean="0">
                <a:cs typeface="Arial" pitchFamily="34" charset="0"/>
              </a:rPr>
              <a:t>)</a:t>
            </a:r>
            <a:endParaRPr lang="en-US" sz="3600" b="1" dirty="0" smtClean="0">
              <a:cs typeface="Arial" pitchFamily="34" charset="0"/>
            </a:endParaRPr>
          </a:p>
          <a:p>
            <a:pPr algn="just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9830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1C01BEB-BF6F-4753-9A91-D73DCC230383}" type="slidenum">
              <a:rPr lang="ar-SA"/>
              <a:pPr>
                <a:defRPr/>
              </a:pPr>
              <a:t>35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400" b="1" dirty="0"/>
          </a:p>
          <a:p>
            <a:pPr algn="ctr" rtl="1">
              <a:defRPr/>
            </a:pPr>
            <a:r>
              <a:rPr lang="ar-SA" sz="4400" b="1" dirty="0"/>
              <a:t> امثلة</a:t>
            </a:r>
            <a:endParaRPr lang="en-US" sz="4400" b="1" dirty="0">
              <a:cs typeface="Arial" pitchFamily="34" charset="0"/>
            </a:endParaRPr>
          </a:p>
          <a:p>
            <a:pPr algn="ctr" rtl="1">
              <a:defRPr/>
            </a:pP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81400"/>
          </a:xfrm>
        </p:spPr>
        <p:txBody>
          <a:bodyPr>
            <a:normAutofit fontScale="85000" lnSpcReduction="10000"/>
          </a:bodyPr>
          <a:lstStyle/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ar-SA" sz="4400" b="1" dirty="0" smtClean="0">
                <a:cs typeface="Arial" pitchFamily="34" charset="0"/>
              </a:rPr>
              <a:t>	</a:t>
            </a:r>
            <a:endParaRPr lang="ar-DZ" sz="4400" b="1" dirty="0" smtClean="0">
              <a:cs typeface="Arial" pitchFamily="34" charset="0"/>
            </a:endParaRP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b="1" dirty="0" smtClean="0">
                <a:cs typeface="Arial" pitchFamily="34" charset="0"/>
              </a:rPr>
              <a:t>	</a:t>
            </a:r>
            <a:r>
              <a:rPr lang="ar-SA" sz="4400" dirty="0" smtClean="0"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يتميز هذا النوع بأنه يحتوى على القياسات التي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يمكن إجراء عمليات الترتيب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عليه</a:t>
            </a:r>
            <a:r>
              <a:rPr lang="ar-SA" sz="4400" b="1" dirty="0" err="1" smtClean="0">
                <a:solidFill>
                  <a:srgbClr val="FF0000"/>
                </a:solidFill>
                <a:cs typeface="Arial" pitchFamily="34" charset="0"/>
              </a:rPr>
              <a:t>ا</a:t>
            </a:r>
            <a:r>
              <a:rPr lang="ar-SA" sz="4400" b="1" dirty="0" err="1" smtClean="0">
                <a:cs typeface="Arial" pitchFamily="34" charset="0"/>
              </a:rPr>
              <a:t> ،</a:t>
            </a:r>
            <a:r>
              <a:rPr lang="ar-SA" sz="4400" b="1" dirty="0" smtClean="0">
                <a:cs typeface="Arial" pitchFamily="34" charset="0"/>
              </a:rPr>
              <a:t> </a:t>
            </a:r>
          </a:p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4400" b="1" dirty="0" smtClean="0">
                <a:cs typeface="Arial" pitchFamily="34" charset="0"/>
              </a:rPr>
              <a:t>   </a:t>
            </a:r>
            <a:r>
              <a:rPr lang="ar-SA" sz="4400" b="1" dirty="0" smtClean="0">
                <a:cs typeface="Arial" pitchFamily="34" charset="0"/>
              </a:rPr>
              <a:t>ولكن</a:t>
            </a:r>
            <a:r>
              <a:rPr lang="en-US" sz="4400" b="1" dirty="0" smtClean="0">
                <a:cs typeface="Arial" pitchFamily="34" charset="0"/>
              </a:rPr>
              <a:t>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الفروق</a:t>
            </a:r>
            <a:r>
              <a:rPr lang="ar-SA" sz="4400" b="1" dirty="0" smtClean="0">
                <a:cs typeface="Arial" pitchFamily="34" charset="0"/>
              </a:rPr>
              <a:t> بين </a:t>
            </a:r>
            <a:r>
              <a:rPr lang="ar-SA" sz="4400" b="1" dirty="0" err="1" smtClean="0">
                <a:cs typeface="Arial" pitchFamily="34" charset="0"/>
              </a:rPr>
              <a:t>القياسات </a:t>
            </a:r>
            <a:r>
              <a:rPr lang="ar-SA" sz="4400" b="1" dirty="0" smtClean="0">
                <a:cs typeface="Arial" pitchFamily="34" charset="0"/>
              </a:rPr>
              <a:t>(الرتب) إما أن تكون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لايمكن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تعيينها</a:t>
            </a:r>
            <a:r>
              <a:rPr lang="ar-SA" sz="4400" b="1" dirty="0" err="1" smtClean="0"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(تحديد قيمتها) أو تكون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لامعنى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 لها.</a:t>
            </a:r>
            <a:endParaRPr lang="en-US" sz="4400" b="1" u="sng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9933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B14C8DF-7D22-47CC-AA67-1614433BA3A2}" type="slidenum">
              <a:rPr lang="ar-SA"/>
              <a:pPr>
                <a:defRPr/>
              </a:pPr>
              <a:t>36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2561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/>
              <a:t> </a:t>
            </a:r>
            <a:r>
              <a:rPr lang="ar-SA" sz="4800" b="1" dirty="0"/>
              <a:t>المستوى </a:t>
            </a:r>
            <a:r>
              <a:rPr lang="ar-SA" sz="4800" b="1" dirty="0">
                <a:solidFill>
                  <a:srgbClr val="FF0000"/>
                </a:solidFill>
              </a:rPr>
              <a:t>الرتبي (</a:t>
            </a:r>
            <a:r>
              <a:rPr lang="ar-SA" sz="4000" b="1" dirty="0">
                <a:solidFill>
                  <a:srgbClr val="009900"/>
                </a:solidFill>
              </a:rPr>
              <a:t>الترتيبي - التفضيلي</a:t>
            </a:r>
            <a:r>
              <a:rPr lang="ar-SA" sz="4800" b="1" dirty="0">
                <a:solidFill>
                  <a:srgbClr val="FF0000"/>
                </a:solidFill>
              </a:rPr>
              <a:t>) </a:t>
            </a:r>
            <a:r>
              <a:rPr lang="ar-SA" sz="4800" b="1" dirty="0"/>
              <a:t>للقياس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Content Placeholder 3"/>
          <p:cNvSpPr>
            <a:spLocks noGrp="1"/>
          </p:cNvSpPr>
          <p:nvPr>
            <p:ph idx="1"/>
          </p:nvPr>
        </p:nvSpPr>
        <p:spPr>
          <a:xfrm>
            <a:off x="140677" y="1600200"/>
            <a:ext cx="8546123" cy="3886200"/>
          </a:xfrm>
        </p:spPr>
        <p:txBody>
          <a:bodyPr/>
          <a:lstStyle/>
          <a:p>
            <a:pPr algn="just" rtl="1" eaLnBrk="1" hangingPunct="1"/>
            <a:r>
              <a:rPr lang="ar-SA" b="1" dirty="0" smtClean="0">
                <a:cs typeface="Arial" pitchFamily="34" charset="0"/>
              </a:rPr>
              <a:t>1</a:t>
            </a:r>
            <a:r>
              <a:rPr lang="ar-SA" dirty="0" smtClean="0">
                <a:cs typeface="Arial" pitchFamily="34" charset="0"/>
              </a:rPr>
              <a:t>- </a:t>
            </a:r>
            <a:r>
              <a:rPr lang="ar-SA" sz="3600" b="1" dirty="0" smtClean="0">
                <a:cs typeface="Arial" pitchFamily="34" charset="0"/>
              </a:rPr>
              <a:t>في عينة من منتج معين حجمها </a:t>
            </a:r>
            <a:r>
              <a:rPr lang="en-US" sz="3600" b="1" dirty="0" smtClean="0">
                <a:cs typeface="Arial" pitchFamily="34" charset="0"/>
              </a:rPr>
              <a:t>36</a:t>
            </a:r>
            <a:r>
              <a:rPr lang="ar-SA" sz="3600" b="1" dirty="0" smtClean="0">
                <a:cs typeface="Arial" pitchFamily="34" charset="0"/>
              </a:rPr>
              <a:t> ، ثم </a:t>
            </a:r>
            <a:r>
              <a:rPr lang="ar-SA" sz="3600" b="1" dirty="0" err="1" smtClean="0">
                <a:cs typeface="Arial" pitchFamily="34" charset="0"/>
              </a:rPr>
              <a:t>تصنيف "</a:t>
            </a:r>
            <a:r>
              <a:rPr lang="en-US" sz="3600" b="1" dirty="0" smtClean="0">
                <a:cs typeface="Arial" pitchFamily="34" charset="0"/>
              </a:rPr>
              <a:t>12</a:t>
            </a:r>
            <a:r>
              <a:rPr lang="ar-SA" sz="3600" b="1" dirty="0" smtClean="0">
                <a:cs typeface="Arial" pitchFamily="34" charset="0"/>
              </a:rPr>
              <a:t>" منتجا بحالة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جيدة</a:t>
            </a:r>
            <a:r>
              <a:rPr lang="ar-SA" sz="3600" b="1" dirty="0" err="1" smtClean="0">
                <a:cs typeface="Arial" pitchFamily="34" charset="0"/>
              </a:rPr>
              <a:t>، "</a:t>
            </a:r>
            <a:r>
              <a:rPr lang="en-US" sz="3600" b="1" dirty="0" smtClean="0">
                <a:cs typeface="Arial" pitchFamily="34" charset="0"/>
              </a:rPr>
              <a:t>16</a:t>
            </a:r>
            <a:r>
              <a:rPr lang="ar-SA" sz="3600" b="1" dirty="0" smtClean="0">
                <a:cs typeface="Arial" pitchFamily="34" charset="0"/>
              </a:rPr>
              <a:t>" منتجا بحالة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متوسطة</a:t>
            </a:r>
            <a:r>
              <a:rPr lang="ar-SA" sz="3600" b="1" dirty="0" err="1" smtClean="0">
                <a:cs typeface="Arial" pitchFamily="34" charset="0"/>
              </a:rPr>
              <a:t> ، "</a:t>
            </a:r>
            <a:r>
              <a:rPr lang="en-US" sz="3600" b="1" dirty="0" smtClean="0">
                <a:cs typeface="Arial" pitchFamily="34" charset="0"/>
              </a:rPr>
              <a:t>8</a:t>
            </a:r>
            <a:r>
              <a:rPr lang="ar-SA" sz="3600" b="1" dirty="0" smtClean="0">
                <a:cs typeface="Arial" pitchFamily="34" charset="0"/>
              </a:rPr>
              <a:t>" منتجات بحالة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سيئة</a:t>
            </a:r>
            <a:r>
              <a:rPr lang="ar-SA" sz="3600" b="1" dirty="0" smtClean="0">
                <a:cs typeface="Arial" pitchFamily="34" charset="0"/>
              </a:rPr>
              <a:t>.</a:t>
            </a:r>
            <a:endParaRPr lang="en-US" sz="3600" b="1" dirty="0" smtClean="0">
              <a:cs typeface="Arial" pitchFamily="34" charset="0"/>
            </a:endParaRPr>
          </a:p>
          <a:p>
            <a:pPr algn="just" rtl="1" eaLnBrk="1" hangingPunct="1"/>
            <a:r>
              <a:rPr lang="ar-SA" b="1" dirty="0" smtClean="0">
                <a:cs typeface="Arial" pitchFamily="34" charset="0"/>
              </a:rPr>
              <a:t>2</a:t>
            </a:r>
            <a:r>
              <a:rPr lang="ar-SA" dirty="0" smtClean="0">
                <a:cs typeface="Arial" pitchFamily="34" charset="0"/>
              </a:rPr>
              <a:t>- </a:t>
            </a:r>
            <a:r>
              <a:rPr lang="ar-SA" sz="3600" b="1" dirty="0" smtClean="0">
                <a:cs typeface="Arial" pitchFamily="34" charset="0"/>
              </a:rPr>
              <a:t>تبعا للتقارير عن جودة أداء المهام في عمل معين تم       تصنيف العامل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س</a:t>
            </a:r>
            <a:r>
              <a:rPr lang="ar-SA" sz="3600" b="1" dirty="0" smtClean="0">
                <a:cs typeface="Arial" pitchFamily="34" charset="0"/>
              </a:rPr>
              <a:t> في المرتبة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الثالثة</a:t>
            </a:r>
            <a:r>
              <a:rPr lang="ar-SA" sz="3600" b="1" dirty="0" err="1" smtClean="0">
                <a:cs typeface="Arial" pitchFamily="34" charset="0"/>
              </a:rPr>
              <a:t> </a:t>
            </a:r>
            <a:r>
              <a:rPr lang="ar-SA" sz="3600" b="1" dirty="0" smtClean="0">
                <a:cs typeface="Arial" pitchFamily="34" charset="0"/>
              </a:rPr>
              <a:t>، العامل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ص</a:t>
            </a:r>
            <a:r>
              <a:rPr lang="ar-SA" sz="3600" b="1" dirty="0" smtClean="0">
                <a:cs typeface="Arial" pitchFamily="34" charset="0"/>
              </a:rPr>
              <a:t> في المرتبة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السابعة</a:t>
            </a:r>
            <a:r>
              <a:rPr lang="ar-SA" sz="3600" b="1" dirty="0" err="1" smtClean="0">
                <a:cs typeface="Arial" pitchFamily="34" charset="0"/>
              </a:rPr>
              <a:t> </a:t>
            </a:r>
            <a:r>
              <a:rPr lang="ar-SA" sz="3600" b="1" dirty="0" smtClean="0">
                <a:cs typeface="Arial" pitchFamily="34" charset="0"/>
              </a:rPr>
              <a:t>، والعامل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ع</a:t>
            </a:r>
            <a:r>
              <a:rPr lang="ar-SA" sz="3600" b="1" dirty="0" smtClean="0">
                <a:cs typeface="Arial" pitchFamily="34" charset="0"/>
              </a:rPr>
              <a:t> في المرتبة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العاشرة</a:t>
            </a:r>
            <a:r>
              <a:rPr lang="ar-SA" sz="3600" b="1" dirty="0" err="1" smtClean="0">
                <a:cs typeface="Arial" pitchFamily="34" charset="0"/>
              </a:rPr>
              <a:t> .</a:t>
            </a:r>
            <a:endParaRPr lang="en-US" sz="3600" b="1" dirty="0" smtClean="0">
              <a:cs typeface="Arial" pitchFamily="34" charset="0"/>
            </a:endParaRPr>
          </a:p>
        </p:txBody>
      </p:sp>
      <p:sp>
        <p:nvSpPr>
          <p:cNvPr id="10035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06E7DD0-05BB-42EA-9821-F8A6D0B1DCAF}" type="slidenum">
              <a:rPr lang="ar-SA"/>
              <a:pPr>
                <a:defRPr/>
              </a:pPr>
              <a:t>37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400" b="1" dirty="0"/>
          </a:p>
          <a:p>
            <a:pPr algn="ctr" rtl="1">
              <a:defRPr/>
            </a:pPr>
            <a:r>
              <a:rPr lang="ar-SA" sz="4400" b="1" dirty="0"/>
              <a:t> امثلة</a:t>
            </a:r>
            <a:endParaRPr lang="en-US" sz="4400" b="1" dirty="0">
              <a:cs typeface="Arial" pitchFamily="34" charset="0"/>
            </a:endParaRPr>
          </a:p>
          <a:p>
            <a:pPr algn="ctr" rtl="1">
              <a:defRPr/>
            </a:pP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33800"/>
          </a:xfrm>
        </p:spPr>
        <p:txBody>
          <a:bodyPr>
            <a:normAutofit fontScale="85000" lnSpcReduction="10000"/>
          </a:bodyPr>
          <a:lstStyle/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	</a:t>
            </a:r>
            <a:r>
              <a:rPr lang="en-US" sz="4400" b="1" dirty="0" smtClean="0">
                <a:cs typeface="Arial" pitchFamily="34" charset="0"/>
              </a:rPr>
              <a:t>	</a:t>
            </a:r>
            <a:r>
              <a:rPr lang="ar-SA" sz="4400" dirty="0" smtClean="0">
                <a:cs typeface="Arial" pitchFamily="34" charset="0"/>
              </a:rPr>
              <a:t>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يشبه</a:t>
            </a:r>
            <a:r>
              <a:rPr lang="ar-SA" sz="4400" b="1" dirty="0" smtClean="0">
                <a:cs typeface="Arial" pitchFamily="34" charset="0"/>
              </a:rPr>
              <a:t> هذا المستوى إلى حد كبير المستوى 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الرتبى</a:t>
            </a:r>
            <a:r>
              <a:rPr lang="ar-SA" sz="4400" b="1" dirty="0" smtClean="0">
                <a:cs typeface="Arial" pitchFamily="34" charset="0"/>
              </a:rPr>
              <a:t> مع تمييزه بخاصية إضافية وهى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cs typeface="Arial" pitchFamily="34" charset="0"/>
              </a:rPr>
              <a:t> </a:t>
            </a:r>
            <a:endParaRPr lang="ar-DZ" sz="4400" b="1" dirty="0" smtClean="0"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sz="4400" b="1" dirty="0" smtClean="0">
              <a:solidFill>
                <a:srgbClr val="FF0000"/>
              </a:solidFill>
              <a:cs typeface="Arial" pitchFamily="34" charset="0"/>
            </a:endParaRP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	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ولا يوجد</a:t>
            </a:r>
            <a:r>
              <a:rPr lang="ar-SA" sz="44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4400" b="1" dirty="0" smtClean="0">
                <a:cs typeface="Arial" pitchFamily="34" charset="0"/>
              </a:rPr>
              <a:t>لهذا المقياس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صفرا </a:t>
            </a:r>
            <a:r>
              <a:rPr lang="ar-SA" sz="4400" b="1" u="sng" dirty="0" err="1" smtClean="0">
                <a:solidFill>
                  <a:srgbClr val="FF0000"/>
                </a:solidFill>
                <a:cs typeface="Arial" pitchFamily="34" charset="0"/>
              </a:rPr>
              <a:t>أو </a:t>
            </a:r>
            <a:r>
              <a:rPr lang="ar-SA" sz="4400" b="1" u="sng" dirty="0" smtClean="0">
                <a:solidFill>
                  <a:srgbClr val="FF0000"/>
                </a:solidFill>
                <a:cs typeface="Arial" pitchFamily="34" charset="0"/>
              </a:rPr>
              <a:t>(نقطة بداية) </a:t>
            </a:r>
            <a:r>
              <a:rPr lang="ar-SA" sz="4400" b="1" dirty="0" smtClean="0">
                <a:cs typeface="Arial" pitchFamily="34" charset="0"/>
              </a:rPr>
              <a:t>محددة بل تكون دائما اختيارية أو افتراضية.</a:t>
            </a:r>
            <a:endParaRPr lang="en-US" sz="4400" b="1" dirty="0" smtClean="0">
              <a:cs typeface="Arial" pitchFamily="34" charset="0"/>
            </a:endParaRPr>
          </a:p>
        </p:txBody>
      </p:sp>
      <p:sp>
        <p:nvSpPr>
          <p:cNvPr id="10137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DE7370A-EEC0-41D8-A210-8140E1C8A4DD}" type="slidenum">
              <a:rPr lang="ar-SA"/>
              <a:pPr>
                <a:defRPr/>
              </a:pPr>
              <a:t>38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/>
              <a:t> </a:t>
            </a:r>
            <a:r>
              <a:rPr lang="ar-SA" sz="4800" b="1" dirty="0"/>
              <a:t>المستوى </a:t>
            </a:r>
            <a:r>
              <a:rPr lang="ar-SA" sz="4800" b="1" dirty="0">
                <a:solidFill>
                  <a:srgbClr val="00B050"/>
                </a:solidFill>
              </a:rPr>
              <a:t>الفئوي</a:t>
            </a: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>
                <a:solidFill>
                  <a:schemeClr val="tx1"/>
                </a:solidFill>
              </a:rPr>
              <a:t>(</a:t>
            </a:r>
            <a:r>
              <a:rPr lang="ar-SA" sz="4000" b="1" dirty="0">
                <a:solidFill>
                  <a:srgbClr val="FF0000"/>
                </a:solidFill>
              </a:rPr>
              <a:t>الفترة - الفتري</a:t>
            </a:r>
            <a:r>
              <a:rPr lang="ar-SA" sz="4800" b="1" dirty="0">
                <a:solidFill>
                  <a:schemeClr val="tx1"/>
                </a:solidFill>
              </a:rPr>
              <a:t>)</a:t>
            </a: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/>
              <a:t>للقياس</a:t>
            </a:r>
            <a:endParaRPr lang="en-US" sz="48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395536" y="2708920"/>
            <a:ext cx="7807569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ar-SA" sz="3600" b="1" dirty="0"/>
              <a:t> </a:t>
            </a:r>
            <a:r>
              <a:rPr lang="ar-SA" sz="3600" b="1" u="sng" dirty="0">
                <a:solidFill>
                  <a:srgbClr val="FF0000"/>
                </a:solidFill>
              </a:rPr>
              <a:t>إمكانية تحديد الفروق</a:t>
            </a:r>
            <a:r>
              <a:rPr lang="ar-SA" sz="3600" b="1" dirty="0"/>
              <a:t> بين القياسات </a:t>
            </a:r>
            <a:r>
              <a:rPr lang="ar-SA" sz="3600" b="1" u="sng" dirty="0">
                <a:solidFill>
                  <a:srgbClr val="FF0000"/>
                </a:solidFill>
              </a:rPr>
              <a:t>ومعرفة دلالتها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Content Placeholder 3"/>
          <p:cNvSpPr>
            <a:spLocks noGrp="1"/>
          </p:cNvSpPr>
          <p:nvPr>
            <p:ph idx="1"/>
          </p:nvPr>
        </p:nvSpPr>
        <p:spPr>
          <a:xfrm>
            <a:off x="140677" y="1600200"/>
            <a:ext cx="8546123" cy="4191000"/>
          </a:xfrm>
        </p:spPr>
        <p:txBody>
          <a:bodyPr>
            <a:normAutofit fontScale="92500"/>
          </a:bodyPr>
          <a:lstStyle/>
          <a:p>
            <a:pPr marL="274320" indent="-274320" algn="just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b="1" dirty="0" smtClean="0">
                <a:cs typeface="Arial" pitchFamily="34" charset="0"/>
              </a:rPr>
              <a:t>1-</a:t>
            </a:r>
            <a:r>
              <a:rPr lang="ar-SA" sz="3600" b="1" dirty="0" smtClean="0">
                <a:cs typeface="Arial" pitchFamily="34" charset="0"/>
              </a:rPr>
              <a:t>الأجسام التي درجة </a:t>
            </a:r>
            <a:r>
              <a:rPr lang="ar-SA" sz="3600" b="1" dirty="0" err="1" smtClean="0">
                <a:cs typeface="Arial" pitchFamily="34" charset="0"/>
              </a:rPr>
              <a:t>حرارتها </a:t>
            </a:r>
            <a:r>
              <a:rPr lang="ar-SA" sz="3600" b="1" dirty="0" smtClean="0">
                <a:cs typeface="Arial" pitchFamily="34" charset="0"/>
              </a:rPr>
              <a:t>، </a:t>
            </a:r>
            <a:r>
              <a:rPr lang="ar-SA" b="1" dirty="0" smtClean="0">
                <a:cs typeface="Arial" pitchFamily="34" charset="0"/>
              </a:rPr>
              <a:t>98.2</a:t>
            </a:r>
            <a:r>
              <a:rPr lang="ar-SA" sz="3600" b="1" dirty="0" smtClean="0">
                <a:cs typeface="Arial" pitchFamily="34" charset="0"/>
              </a:rPr>
              <a:t> و </a:t>
            </a:r>
            <a:r>
              <a:rPr lang="ar-SA" b="1" dirty="0" smtClean="0">
                <a:cs typeface="Arial" pitchFamily="34" charset="0"/>
              </a:rPr>
              <a:t>98.6</a:t>
            </a:r>
            <a:r>
              <a:rPr lang="ar-SA" sz="4000" b="1" dirty="0" smtClean="0">
                <a:cs typeface="Arial" pitchFamily="34" charset="0"/>
              </a:rPr>
              <a:t> درجة </a:t>
            </a:r>
            <a:r>
              <a:rPr lang="ar-SA" sz="3600" b="1" dirty="0" err="1" smtClean="0">
                <a:cs typeface="Arial" pitchFamily="34" charset="0"/>
              </a:rPr>
              <a:t>فهرنهايت</a:t>
            </a:r>
            <a:r>
              <a:rPr lang="ar-SA" sz="3600" b="1" dirty="0" smtClean="0">
                <a:cs typeface="Arial" pitchFamily="34" charset="0"/>
              </a:rPr>
              <a:t> </a:t>
            </a:r>
            <a:r>
              <a:rPr lang="ar-SA" sz="3600" b="1" dirty="0" err="1" smtClean="0">
                <a:cs typeface="Arial" pitchFamily="34" charset="0"/>
              </a:rPr>
              <a:t>.</a:t>
            </a:r>
            <a:r>
              <a:rPr lang="ar-SA" sz="3600" b="1" dirty="0" smtClean="0">
                <a:cs typeface="Arial" pitchFamily="34" charset="0"/>
              </a:rPr>
              <a:t> تتبع المستوى الفئوي للقياس، ونلاحظ </a:t>
            </a:r>
            <a:r>
              <a:rPr lang="ar-SA" sz="3600" b="1" dirty="0" err="1" smtClean="0">
                <a:cs typeface="Arial" pitchFamily="34" charset="0"/>
              </a:rPr>
              <a:t>أن :</a:t>
            </a:r>
            <a:endParaRPr lang="en-US" sz="3600" b="1" dirty="0" smtClean="0">
              <a:cs typeface="Arial" pitchFamily="34" charset="0"/>
            </a:endParaRPr>
          </a:p>
          <a:p>
            <a:pPr marL="274320" indent="-274320"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- هذه القيم يمكن </a:t>
            </a:r>
            <a:r>
              <a:rPr lang="ar-SA" sz="4400" b="1" u="sng" dirty="0" smtClean="0">
                <a:cs typeface="Arial" pitchFamily="34" charset="0"/>
              </a:rPr>
              <a:t>ترتيبها</a:t>
            </a:r>
            <a:r>
              <a:rPr lang="ar-SA" sz="3600" b="1" dirty="0" smtClean="0">
                <a:cs typeface="Arial" pitchFamily="34" charset="0"/>
              </a:rPr>
              <a:t>،</a:t>
            </a:r>
            <a:endParaRPr lang="en-US" sz="3600" b="1" dirty="0" smtClean="0">
              <a:cs typeface="Arial" pitchFamily="34" charset="0"/>
            </a:endParaRPr>
          </a:p>
          <a:p>
            <a:pPr marL="274320" indent="-274320"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-</a:t>
            </a:r>
            <a:r>
              <a:rPr lang="ar-SA" sz="3600" b="1" dirty="0" smtClean="0">
                <a:cs typeface="Arial" pitchFamily="34" charset="0"/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يمكن </a:t>
            </a:r>
            <a:r>
              <a:rPr lang="ar-SA" sz="4400" b="1" u="sng" dirty="0" smtClean="0">
                <a:cs typeface="Arial" pitchFamily="34" charset="0"/>
              </a:rPr>
              <a:t>تحديد الفروق</a:t>
            </a:r>
            <a:r>
              <a:rPr lang="ar-SA" sz="4400" b="1" dirty="0" smtClean="0">
                <a:cs typeface="Arial" pitchFamily="34" charset="0"/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بينها</a:t>
            </a:r>
            <a:r>
              <a:rPr lang="ar-SA" sz="3600" b="1" dirty="0" smtClean="0">
                <a:cs typeface="Arial" pitchFamily="34" charset="0"/>
              </a:rPr>
              <a:t>،</a:t>
            </a:r>
            <a:endParaRPr lang="en-US" sz="3600" b="1" dirty="0" smtClean="0">
              <a:cs typeface="Arial" pitchFamily="34" charset="0"/>
            </a:endParaRPr>
          </a:p>
          <a:p>
            <a:pPr marL="274320" indent="-274320"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-</a:t>
            </a:r>
            <a:r>
              <a:rPr lang="ar-SA" sz="4400" b="1" u="sng" dirty="0" smtClean="0">
                <a:cs typeface="Arial" pitchFamily="34" charset="0"/>
              </a:rPr>
              <a:t>عدم وجود صفر مطلق</a:t>
            </a:r>
            <a:r>
              <a:rPr lang="ar-SA" sz="4400" b="1" dirty="0" smtClean="0">
                <a:cs typeface="Arial" pitchFamily="34" charset="0"/>
              </a:rPr>
              <a:t>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أو نقطة بداية طبيعية لهذه </a:t>
            </a:r>
            <a:r>
              <a:rPr lang="ar-SA" sz="3600" b="1" dirty="0" err="1" smtClean="0">
                <a:solidFill>
                  <a:srgbClr val="FF0000"/>
                </a:solidFill>
                <a:cs typeface="Arial" pitchFamily="34" charset="0"/>
              </a:rPr>
              <a:t>القياسات</a:t>
            </a:r>
            <a:r>
              <a:rPr lang="ar-SA" sz="3600" b="1" dirty="0" err="1" smtClean="0">
                <a:cs typeface="Arial" pitchFamily="34" charset="0"/>
              </a:rPr>
              <a:t>.</a:t>
            </a:r>
            <a:r>
              <a:rPr lang="ar-SA" dirty="0" smtClean="0">
                <a:cs typeface="Arial" pitchFamily="34" charset="0"/>
              </a:rPr>
              <a:t> </a:t>
            </a:r>
          </a:p>
        </p:txBody>
      </p:sp>
      <p:sp>
        <p:nvSpPr>
          <p:cNvPr id="10240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5DBA062-63B5-445E-8A17-B5B6EDF92873}" type="slidenum">
              <a:rPr lang="ar-SA"/>
              <a:pPr>
                <a:defRPr/>
              </a:pPr>
              <a:t>39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endParaRPr lang="ar-SA" sz="4400" b="1" dirty="0"/>
          </a:p>
          <a:p>
            <a:pPr algn="ctr" rtl="1">
              <a:defRPr/>
            </a:pPr>
            <a:r>
              <a:rPr lang="ar-SA" sz="4400" b="1" dirty="0"/>
              <a:t>مثال</a:t>
            </a:r>
            <a:endParaRPr lang="en-US" sz="4400" b="1" dirty="0">
              <a:cs typeface="Arial" pitchFamily="34" charset="0"/>
            </a:endParaRPr>
          </a:p>
          <a:p>
            <a:pPr algn="ctr" rtl="1">
              <a:defRPr/>
            </a:pP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11015" y="274638"/>
            <a:ext cx="8475785" cy="79216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b="1" dirty="0" smtClean="0"/>
              <a:t> </a:t>
            </a:r>
            <a:r>
              <a:rPr lang="ar-SA" sz="3200" b="1" dirty="0" smtClean="0">
                <a:solidFill>
                  <a:srgbClr val="FF0000"/>
                </a:solidFill>
              </a:rPr>
              <a:t>1-1</a:t>
            </a:r>
            <a:r>
              <a:rPr lang="ar-SA" b="1" dirty="0" smtClean="0"/>
              <a:t> مقدمة</a:t>
            </a:r>
            <a:endParaRPr lang="ar-SA" dirty="0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>
          <a:xfrm>
            <a:off x="211015" y="1143000"/>
            <a:ext cx="8510954" cy="4800600"/>
          </a:xfrm>
          <a:blipFill dpi="0" rotWithShape="1">
            <a:blip r:embed="rId3" cstate="print"/>
            <a:srcRect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algn="just" rtl="1" eaLnBrk="1" hangingPunct="1"/>
            <a:r>
              <a:rPr lang="ar-SA" sz="3600" dirty="0" smtClean="0">
                <a:cs typeface="Arial" pitchFamily="34" charset="0"/>
              </a:rPr>
              <a:t>اشتقت كلمة الإحصاء من اللفظ </a:t>
            </a:r>
            <a:r>
              <a:rPr lang="ar-SA" sz="3600" dirty="0" err="1" smtClean="0">
                <a:cs typeface="Arial" pitchFamily="34" charset="0"/>
              </a:rPr>
              <a:t>اللاتيني </a:t>
            </a:r>
            <a:r>
              <a:rPr lang="ar-SA" sz="3600" dirty="0" smtClean="0">
                <a:cs typeface="Arial" pitchFamily="34" charset="0"/>
              </a:rPr>
              <a:t>"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ستاتوس</a:t>
            </a:r>
            <a:r>
              <a:rPr lang="ar-SA" sz="3600" dirty="0" smtClean="0">
                <a:cs typeface="Arial" pitchFamily="34" charset="0"/>
              </a:rPr>
              <a:t> </a:t>
            </a:r>
            <a:r>
              <a:rPr lang="ar-SA" sz="3600" dirty="0" err="1" smtClean="0">
                <a:cs typeface="Arial" pitchFamily="34" charset="0"/>
              </a:rPr>
              <a:t>–</a:t>
            </a:r>
            <a:r>
              <a:rPr lang="ar-SA" sz="3600" dirty="0" smtClean="0">
                <a:cs typeface="Arial" pitchFamily="34" charset="0"/>
              </a:rPr>
              <a:t> </a:t>
            </a:r>
            <a:r>
              <a:rPr lang="en-US" sz="3600" dirty="0" smtClean="0">
                <a:cs typeface="Arial" pitchFamily="34" charset="0"/>
              </a:rPr>
              <a:t>Status</a:t>
            </a:r>
            <a:r>
              <a:rPr lang="ar-SA" sz="3600" dirty="0" smtClean="0">
                <a:cs typeface="Arial" pitchFamily="34" charset="0"/>
              </a:rPr>
              <a:t>" بمعنى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الدولة</a:t>
            </a:r>
            <a:r>
              <a:rPr lang="ar-SA" sz="3600" dirty="0" err="1" smtClean="0">
                <a:cs typeface="Arial" pitchFamily="34" charset="0"/>
              </a:rPr>
              <a:t> .</a:t>
            </a:r>
            <a:r>
              <a:rPr lang="ar-SA" sz="3600" dirty="0" smtClean="0">
                <a:cs typeface="Arial" pitchFamily="34" charset="0"/>
              </a:rPr>
              <a:t> وقد استعمل علم الإحصاء قديما استعمالات مبكرة تضمنت 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تجميع البيانات </a:t>
            </a:r>
            <a:r>
              <a:rPr lang="ar-SA" sz="3600" dirty="0" smtClean="0">
                <a:cs typeface="Arial" pitchFamily="34" charset="0"/>
              </a:rPr>
              <a:t>و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التخطيط</a:t>
            </a:r>
            <a:r>
              <a:rPr lang="ar-SA" sz="3600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3600" dirty="0" smtClean="0">
                <a:cs typeface="Arial" pitchFamily="34" charset="0"/>
              </a:rPr>
              <a:t>و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وصف مظاهرة متعددة للدولة</a:t>
            </a:r>
            <a:r>
              <a:rPr lang="ar-SA" sz="3600" dirty="0" smtClean="0">
                <a:cs typeface="Arial" pitchFamily="34" charset="0"/>
              </a:rPr>
              <a:t>.</a:t>
            </a:r>
            <a:endParaRPr lang="en-US" sz="3600" dirty="0" smtClean="0">
              <a:cs typeface="Arial" pitchFamily="34" charset="0"/>
            </a:endParaRPr>
          </a:p>
          <a:p>
            <a:pPr algn="just" rtl="1" eaLnBrk="1" hangingPunct="1"/>
            <a:r>
              <a:rPr lang="ar-SA" sz="3600" dirty="0" smtClean="0">
                <a:cs typeface="Arial" pitchFamily="34" charset="0"/>
              </a:rPr>
              <a:t>في عام </a:t>
            </a:r>
            <a:r>
              <a:rPr lang="en-US" sz="3600" dirty="0" smtClean="0">
                <a:cs typeface="Arial" pitchFamily="34" charset="0"/>
              </a:rPr>
              <a:t>1662</a:t>
            </a:r>
            <a:r>
              <a:rPr lang="ar-SA" sz="3600" dirty="0" smtClean="0">
                <a:cs typeface="Arial" pitchFamily="34" charset="0"/>
              </a:rPr>
              <a:t> قام </a:t>
            </a:r>
            <a:r>
              <a:rPr lang="ar-SA" sz="3600" dirty="0" err="1" smtClean="0">
                <a:cs typeface="Arial" pitchFamily="34" charset="0"/>
              </a:rPr>
              <a:t>العالم </a:t>
            </a:r>
            <a:r>
              <a:rPr lang="ar-SA" sz="3600" dirty="0" smtClean="0">
                <a:cs typeface="Arial" pitchFamily="34" charset="0"/>
              </a:rPr>
              <a:t>" </a:t>
            </a:r>
            <a:r>
              <a:rPr lang="ar-SA" sz="3600" b="1" u="sng" dirty="0" smtClean="0">
                <a:cs typeface="Arial" pitchFamily="34" charset="0"/>
              </a:rPr>
              <a:t>جون </a:t>
            </a:r>
            <a:r>
              <a:rPr lang="ar-SA" sz="3600" b="1" u="sng" dirty="0" err="1" smtClean="0">
                <a:cs typeface="Arial" pitchFamily="34" charset="0"/>
              </a:rPr>
              <a:t>جرونت</a:t>
            </a:r>
            <a:r>
              <a:rPr lang="ar-SA" sz="3600" b="1" dirty="0" smtClean="0">
                <a:cs typeface="Arial" pitchFamily="34" charset="0"/>
              </a:rPr>
              <a:t> </a:t>
            </a:r>
            <a:r>
              <a:rPr lang="ar-SA" sz="3600" dirty="0" smtClean="0">
                <a:cs typeface="Arial" pitchFamily="34" charset="0"/>
              </a:rPr>
              <a:t>" بنشر معلومات إحصائية حول 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المواليد </a:t>
            </a:r>
            <a:r>
              <a:rPr lang="ar-SA" sz="3600" u="sng" dirty="0" err="1" smtClean="0">
                <a:solidFill>
                  <a:srgbClr val="FF0000"/>
                </a:solidFill>
                <a:cs typeface="Arial" pitchFamily="34" charset="0"/>
              </a:rPr>
              <a:t>والوفيات </a:t>
            </a:r>
            <a:r>
              <a:rPr lang="ar-SA" sz="3600" dirty="0" smtClean="0">
                <a:cs typeface="Arial" pitchFamily="34" charset="0"/>
              </a:rPr>
              <a:t>، ثم تلي عمل </a:t>
            </a:r>
            <a:r>
              <a:rPr lang="ar-SA" sz="3600" dirty="0" err="1" smtClean="0">
                <a:cs typeface="Arial" pitchFamily="34" charset="0"/>
              </a:rPr>
              <a:t>جرونت</a:t>
            </a:r>
            <a:r>
              <a:rPr lang="ar-SA" sz="3600" dirty="0" smtClean="0">
                <a:cs typeface="Arial" pitchFamily="34" charset="0"/>
              </a:rPr>
              <a:t> بكثير من الدراسات حول 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الوفيات</a:t>
            </a:r>
            <a:r>
              <a:rPr lang="ar-SA" sz="3600" dirty="0" smtClean="0">
                <a:cs typeface="Arial" pitchFamily="34" charset="0"/>
              </a:rPr>
              <a:t> و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نسب ومعدلات الأمراض </a:t>
            </a:r>
            <a:r>
              <a:rPr lang="ar-SA" sz="3600" dirty="0" smtClean="0">
                <a:cs typeface="Arial" pitchFamily="34" charset="0"/>
              </a:rPr>
              <a:t>و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أحجام السكان</a:t>
            </a:r>
            <a:r>
              <a:rPr lang="ar-SA" sz="3600" u="sng" dirty="0" smtClean="0">
                <a:cs typeface="Arial" pitchFamily="34" charset="0"/>
              </a:rPr>
              <a:t> </a:t>
            </a:r>
            <a:r>
              <a:rPr lang="ar-SA" sz="3600" dirty="0" smtClean="0">
                <a:cs typeface="Arial" pitchFamily="34" charset="0"/>
              </a:rPr>
              <a:t>و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الدخول</a:t>
            </a:r>
            <a:r>
              <a:rPr lang="ar-SA" sz="3600" dirty="0" smtClean="0">
                <a:cs typeface="Arial" pitchFamily="34" charset="0"/>
              </a:rPr>
              <a:t> و</a:t>
            </a:r>
            <a:r>
              <a:rPr lang="ar-SA" sz="3600" u="sng" dirty="0" smtClean="0">
                <a:solidFill>
                  <a:srgbClr val="FF0000"/>
                </a:solidFill>
                <a:cs typeface="Arial" pitchFamily="34" charset="0"/>
              </a:rPr>
              <a:t>نسب </a:t>
            </a:r>
            <a:r>
              <a:rPr lang="ar-SA" sz="3600" u="sng" dirty="0" err="1" smtClean="0">
                <a:solidFill>
                  <a:srgbClr val="FF0000"/>
                </a:solidFill>
                <a:cs typeface="Arial" pitchFamily="34" charset="0"/>
              </a:rPr>
              <a:t>البطالة </a:t>
            </a:r>
            <a:r>
              <a:rPr lang="ar-SA" sz="3600" dirty="0" err="1" smtClean="0">
                <a:cs typeface="Arial" pitchFamily="34" charset="0"/>
              </a:rPr>
              <a:t>.</a:t>
            </a:r>
            <a:endParaRPr lang="en-US" sz="3600" dirty="0" smtClean="0">
              <a:cs typeface="Arial" pitchFamily="34" charset="0"/>
            </a:endParaRPr>
          </a:p>
          <a:p>
            <a:pPr algn="ctr" rtl="1" eaLnBrk="1" hangingPunct="1"/>
            <a:endParaRPr lang="ar-SA" b="1" dirty="0" smtClean="0">
              <a:cs typeface="Arial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3C84320-4749-4EE1-9289-6EA0E9B435D9}" type="slidenum">
              <a:rPr lang="ar-SA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algn="r" rtl="1" eaLnBrk="1" hangingPunct="1"/>
            <a:r>
              <a:rPr lang="ar-SA" sz="4400" b="1" dirty="0" smtClean="0">
                <a:cs typeface="Arial" pitchFamily="34" charset="0"/>
              </a:rPr>
              <a:t>	 </a:t>
            </a:r>
            <a:r>
              <a:rPr lang="ar-SA" sz="3600" b="1" dirty="0" smtClean="0">
                <a:cs typeface="Arial" pitchFamily="34" charset="0"/>
              </a:rPr>
              <a:t>فالقيمة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صفر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ar-SA" sz="3600" b="1" dirty="0" err="1" smtClean="0">
                <a:cs typeface="Arial" pitchFamily="34" charset="0"/>
              </a:rPr>
              <a:t>فهرنهايت</a:t>
            </a:r>
            <a:r>
              <a:rPr lang="ar-SA" sz="3600" b="1" dirty="0" smtClean="0">
                <a:cs typeface="Arial" pitchFamily="34" charset="0"/>
              </a:rPr>
              <a:t> تبدو 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كنقطة بداية </a:t>
            </a:r>
            <a:r>
              <a:rPr lang="ar-SA" sz="3600" b="1" dirty="0" smtClean="0">
                <a:cs typeface="Arial" pitchFamily="34" charset="0"/>
              </a:rPr>
              <a:t>لكنها اختيارية أو افتراضية وكذلك </a:t>
            </a:r>
          </a:p>
          <a:p>
            <a:pPr algn="ctr" rtl="1" eaLnBrk="1" hangingPunct="1"/>
            <a:r>
              <a:rPr lang="ar-SA" sz="3600" b="1" u="sng" dirty="0" smtClean="0">
                <a:cs typeface="Arial" pitchFamily="34" charset="0"/>
              </a:rPr>
              <a:t>لا تعنى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عدم وجود حرارة أي لا تعنى </a:t>
            </a:r>
            <a:r>
              <a:rPr lang="ar-SA" sz="3600" b="1" u="sng" dirty="0" smtClean="0">
                <a:cs typeface="Arial" pitchFamily="34" charset="0"/>
              </a:rPr>
              <a:t>غياب الخاصية</a:t>
            </a:r>
            <a:r>
              <a:rPr lang="ar-SA" sz="3600" b="1" dirty="0" smtClean="0">
                <a:cs typeface="Arial" pitchFamily="34" charset="0"/>
              </a:rPr>
              <a:t>.</a:t>
            </a:r>
          </a:p>
          <a:p>
            <a:pPr algn="ctr" rtl="1" eaLnBrk="1" hangingPunct="1"/>
            <a:endParaRPr lang="en-US" sz="3600" b="1" dirty="0" smtClean="0">
              <a:cs typeface="Arial" pitchFamily="34" charset="0"/>
            </a:endParaRPr>
          </a:p>
          <a:p>
            <a:pPr algn="just" rtl="1" eaLnBrk="1" hangingPunct="1"/>
            <a:r>
              <a:rPr lang="ar-SA" sz="3600" b="1" dirty="0" smtClean="0">
                <a:cs typeface="Arial" pitchFamily="34" charset="0"/>
              </a:rPr>
              <a:t>	من الخطأ أن نقول أن درجة الحرارة</a:t>
            </a:r>
            <a:r>
              <a:rPr lang="en-US" sz="3600" b="1" dirty="0" smtClean="0">
                <a:cs typeface="Arial" pitchFamily="34" charset="0"/>
              </a:rPr>
              <a:t> </a:t>
            </a:r>
            <a:r>
              <a:rPr lang="ar-SA" b="1" dirty="0" smtClean="0">
                <a:solidFill>
                  <a:srgbClr val="FF0000"/>
                </a:solidFill>
                <a:cs typeface="Arial" pitchFamily="34" charset="0"/>
              </a:rPr>
              <a:t>50</a:t>
            </a:r>
            <a:r>
              <a:rPr lang="ar-SA" sz="3600" b="1" dirty="0" smtClean="0">
                <a:cs typeface="Arial" pitchFamily="34" charset="0"/>
              </a:rPr>
              <a:t> </a:t>
            </a:r>
            <a:r>
              <a:rPr lang="ar-SA" sz="3600" b="1" dirty="0" err="1" smtClean="0">
                <a:cs typeface="Arial" pitchFamily="34" charset="0"/>
              </a:rPr>
              <a:t>فهرنهايت</a:t>
            </a:r>
            <a:r>
              <a:rPr lang="ar-SA" sz="3600" b="1" dirty="0" smtClean="0">
                <a:cs typeface="Arial" pitchFamily="34" charset="0"/>
              </a:rPr>
              <a:t> هي ضعف درجة الحرارة  </a:t>
            </a:r>
            <a:r>
              <a:rPr lang="ar-SA" b="1" dirty="0" smtClean="0">
                <a:solidFill>
                  <a:srgbClr val="FF0000"/>
                </a:solidFill>
                <a:cs typeface="Arial" pitchFamily="34" charset="0"/>
              </a:rPr>
              <a:t>25</a:t>
            </a:r>
            <a:r>
              <a:rPr lang="ar-SA" sz="3600" b="1" dirty="0" smtClean="0">
                <a:cs typeface="Arial" pitchFamily="34" charset="0"/>
              </a:rPr>
              <a:t> فهر </a:t>
            </a:r>
            <a:r>
              <a:rPr lang="ar-SA" sz="3600" b="1" dirty="0" err="1" smtClean="0">
                <a:cs typeface="Arial" pitchFamily="34" charset="0"/>
              </a:rPr>
              <a:t>نهايت.</a:t>
            </a:r>
            <a:endParaRPr lang="en-US" sz="3600" b="1" dirty="0" smtClean="0">
              <a:cs typeface="Arial" pitchFamily="34" charset="0"/>
            </a:endParaRPr>
          </a:p>
          <a:p>
            <a:pPr algn="just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103426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1E8703C-D63B-4149-9AC7-DAF1C5218EEA}" type="slidenum">
              <a:rPr lang="ar-SA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 algn="just" rtl="1" eaLnBrk="1" hangingPunct="1"/>
            <a:r>
              <a:rPr lang="ar-SA" sz="3600" b="1" dirty="0" smtClean="0">
                <a:cs typeface="Arial" pitchFamily="34" charset="0"/>
              </a:rPr>
              <a:t>يعتبر </a:t>
            </a:r>
            <a:r>
              <a:rPr lang="ar-SA" sz="3600" b="1" dirty="0" smtClean="0">
                <a:cs typeface="Arial" pitchFamily="34" charset="0"/>
              </a:rPr>
              <a:t>هذا المستوى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تطويرا للمستوى الفئوي </a:t>
            </a:r>
            <a:r>
              <a:rPr lang="ar-SA" sz="3600" b="1" dirty="0" smtClean="0">
                <a:cs typeface="Arial" pitchFamily="34" charset="0"/>
              </a:rPr>
              <a:t>حيث إنه يحتوى على </a:t>
            </a:r>
          </a:p>
          <a:p>
            <a:pPr algn="ctr" rtl="1" eaLnBrk="1" hangingPunct="1"/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نقطة بداية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طبيعية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(الصفر المطلق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)</a:t>
            </a:r>
            <a:r>
              <a:rPr lang="ar-SA" sz="3600" b="1" dirty="0" smtClean="0">
                <a:cs typeface="Arial" pitchFamily="34" charset="0"/>
              </a:rPr>
              <a:t> </a:t>
            </a:r>
          </a:p>
          <a:p>
            <a:pPr algn="ctr" rtl="1" eaLnBrk="1" hangingPunct="1"/>
            <a:r>
              <a:rPr lang="ar-SA" sz="3600" b="1" dirty="0" smtClean="0">
                <a:cs typeface="Arial" pitchFamily="34" charset="0"/>
              </a:rPr>
              <a:t>والذي يعنى </a:t>
            </a:r>
            <a:r>
              <a:rPr lang="ar-SA" sz="3600" b="1" u="sng" dirty="0" smtClean="0">
                <a:cs typeface="Arial" pitchFamily="34" charset="0"/>
              </a:rPr>
              <a:t>غياب </a:t>
            </a:r>
            <a:r>
              <a:rPr lang="ar-SA" sz="3600" b="1" u="sng" dirty="0" err="1" smtClean="0">
                <a:cs typeface="Arial" pitchFamily="34" charset="0"/>
              </a:rPr>
              <a:t>الخاصية</a:t>
            </a:r>
            <a:r>
              <a:rPr lang="ar-SA" sz="3600" b="1" dirty="0" err="1" smtClean="0">
                <a:cs typeface="Arial" pitchFamily="34" charset="0"/>
              </a:rPr>
              <a:t> </a:t>
            </a:r>
            <a:r>
              <a:rPr lang="ar-SA" sz="3600" b="1" dirty="0" smtClean="0">
                <a:cs typeface="Arial" pitchFamily="34" charset="0"/>
              </a:rPr>
              <a:t>، كما أن </a:t>
            </a:r>
          </a:p>
          <a:p>
            <a:pPr algn="ctr" rtl="1" eaLnBrk="1" hangingPunct="1"/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الفروق والنسب بين القياسات </a:t>
            </a:r>
          </a:p>
          <a:p>
            <a:pPr algn="ctr" rtl="1" eaLnBrk="1" hangingPunct="1"/>
            <a:r>
              <a:rPr lang="ar-SA" sz="3600" b="1" dirty="0" smtClean="0">
                <a:cs typeface="Arial" pitchFamily="34" charset="0"/>
              </a:rPr>
              <a:t>في هذا المستوى لها </a:t>
            </a:r>
            <a:r>
              <a:rPr lang="ar-SA" sz="3600" b="1" u="sng" dirty="0" smtClean="0">
                <a:cs typeface="Arial" pitchFamily="34" charset="0"/>
              </a:rPr>
              <a:t>دلالة </a:t>
            </a:r>
            <a:r>
              <a:rPr lang="ar-SA" sz="3600" b="1" u="sng" dirty="0" err="1" smtClean="0">
                <a:cs typeface="Arial" pitchFamily="34" charset="0"/>
              </a:rPr>
              <a:t>ومعنى </a:t>
            </a:r>
            <a:r>
              <a:rPr lang="ar-SA" sz="3600" b="1" dirty="0" err="1" smtClean="0">
                <a:cs typeface="Arial" pitchFamily="34" charset="0"/>
              </a:rPr>
              <a:t>.</a:t>
            </a:r>
            <a:endParaRPr lang="en-US" sz="3600" b="1" dirty="0" smtClean="0">
              <a:cs typeface="Arial" pitchFamily="34" charset="0"/>
            </a:endParaRPr>
          </a:p>
        </p:txBody>
      </p:sp>
      <p:sp>
        <p:nvSpPr>
          <p:cNvPr id="104450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D5F4B8B-C776-4A66-A289-8D1479418F96}" type="slidenum">
              <a:rPr lang="ar-SA"/>
              <a:pPr>
                <a:defRPr/>
              </a:pPr>
              <a:t>41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/>
              <a:t> </a:t>
            </a:r>
            <a:r>
              <a:rPr lang="ar-SA" sz="4800" b="1" dirty="0"/>
              <a:t>المستوى </a:t>
            </a:r>
            <a:r>
              <a:rPr lang="ar-SA" sz="4800" b="1" dirty="0">
                <a:solidFill>
                  <a:srgbClr val="00B050"/>
                </a:solidFill>
              </a:rPr>
              <a:t>النسبي</a:t>
            </a: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>
                <a:solidFill>
                  <a:srgbClr val="000000"/>
                </a:solidFill>
              </a:rPr>
              <a:t>(</a:t>
            </a:r>
            <a:r>
              <a:rPr lang="ar-SA" sz="4800" b="1" dirty="0">
                <a:solidFill>
                  <a:srgbClr val="FF0000"/>
                </a:solidFill>
              </a:rPr>
              <a:t>النسبة</a:t>
            </a:r>
            <a:r>
              <a:rPr lang="ar-SA" sz="4800" b="1" dirty="0">
                <a:solidFill>
                  <a:srgbClr val="000000"/>
                </a:solidFill>
              </a:rPr>
              <a:t>)</a:t>
            </a:r>
            <a:r>
              <a:rPr lang="ar-SA" sz="4800" b="1" dirty="0">
                <a:solidFill>
                  <a:srgbClr val="FF0000"/>
                </a:solidFill>
              </a:rPr>
              <a:t> </a:t>
            </a:r>
            <a:r>
              <a:rPr lang="ar-SA" sz="4800" b="1" dirty="0"/>
              <a:t>للقياس</a:t>
            </a:r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400"/>
          </a:xfrm>
        </p:spPr>
        <p:txBody>
          <a:bodyPr>
            <a:normAutofit fontScale="92500"/>
          </a:bodyPr>
          <a:lstStyle/>
          <a:p>
            <a:pPr algn="r" rtl="1" eaLnBrk="1" hangingPunct="1"/>
            <a:r>
              <a:rPr lang="ar-SA" b="1" dirty="0" smtClean="0">
                <a:cs typeface="Arial" pitchFamily="34" charset="0"/>
              </a:rPr>
              <a:t>1</a:t>
            </a:r>
            <a:r>
              <a:rPr lang="ar-SA" sz="3600" dirty="0" smtClean="0">
                <a:cs typeface="Arial" pitchFamily="34" charset="0"/>
              </a:rPr>
              <a:t>-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أوزان</a:t>
            </a:r>
            <a:r>
              <a:rPr lang="ar-SA" sz="3600" b="1" dirty="0" smtClean="0">
                <a:cs typeface="Arial" pitchFamily="34" charset="0"/>
              </a:rPr>
              <a:t> البلاستيك المهملة من بعض </a:t>
            </a:r>
            <a:r>
              <a:rPr lang="ar-SA" sz="3600" b="1" dirty="0" err="1" smtClean="0">
                <a:cs typeface="Arial" pitchFamily="34" charset="0"/>
              </a:rPr>
              <a:t>الشركات .</a:t>
            </a:r>
            <a:endParaRPr lang="en-US" sz="3600" b="1" dirty="0" smtClean="0">
              <a:cs typeface="Arial" pitchFamily="34" charset="0"/>
            </a:endParaRPr>
          </a:p>
          <a:p>
            <a:pPr algn="just" rtl="1" eaLnBrk="1" hangingPunct="1"/>
            <a:r>
              <a:rPr lang="ar-SA" b="1" dirty="0" smtClean="0">
                <a:cs typeface="Arial" pitchFamily="34" charset="0"/>
              </a:rPr>
              <a:t>2</a:t>
            </a:r>
            <a:r>
              <a:rPr lang="ar-SA" sz="3600" dirty="0" smtClean="0">
                <a:cs typeface="Arial" pitchFamily="34" charset="0"/>
              </a:rPr>
              <a:t>-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المسافات</a:t>
            </a:r>
            <a:r>
              <a:rPr lang="ar-SA" sz="3600" b="1" dirty="0" smtClean="0">
                <a:cs typeface="Arial" pitchFamily="34" charset="0"/>
              </a:rPr>
              <a:t> التي تقطعها السيارات في اختبار لاستهلاك   </a:t>
            </a:r>
            <a:r>
              <a:rPr lang="ar-SA" sz="3600" b="1" dirty="0" err="1" smtClean="0">
                <a:cs typeface="Arial" pitchFamily="34" charset="0"/>
              </a:rPr>
              <a:t>الوقود .</a:t>
            </a:r>
            <a:endParaRPr lang="en-US" sz="3600" b="1" dirty="0" smtClean="0">
              <a:cs typeface="Arial" pitchFamily="34" charset="0"/>
            </a:endParaRPr>
          </a:p>
          <a:p>
            <a:pPr algn="r" rtl="1" eaLnBrk="1" hangingPunct="1"/>
            <a:r>
              <a:rPr lang="ar-SA" sz="3600" dirty="0" smtClean="0">
                <a:cs typeface="Arial" pitchFamily="34" charset="0"/>
              </a:rPr>
              <a:t>نلاحظ أن القيم في هذه </a:t>
            </a:r>
            <a:r>
              <a:rPr lang="ar-SA" sz="3600" dirty="0" err="1" smtClean="0">
                <a:cs typeface="Arial" pitchFamily="34" charset="0"/>
              </a:rPr>
              <a:t>الأمثلة :</a:t>
            </a:r>
            <a:endParaRPr lang="en-US" sz="3600" dirty="0" smtClean="0">
              <a:cs typeface="Arial" pitchFamily="34" charset="0"/>
            </a:endParaRPr>
          </a:p>
          <a:p>
            <a:pPr algn="r" rtl="1" eaLnBrk="1" hangingPunct="1"/>
            <a:r>
              <a:rPr lang="ar-SA" sz="3600" dirty="0" smtClean="0">
                <a:cs typeface="Arial" pitchFamily="34" charset="0"/>
              </a:rPr>
              <a:t>- </a:t>
            </a:r>
            <a:r>
              <a:rPr lang="ar-SA" sz="3600" b="1" dirty="0" smtClean="0">
                <a:cs typeface="Arial" pitchFamily="34" charset="0"/>
              </a:rPr>
              <a:t>يمكن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ترتيبها</a:t>
            </a:r>
            <a:r>
              <a:rPr lang="ar-SA" sz="3600" dirty="0" err="1" smtClean="0">
                <a:cs typeface="Arial" pitchFamily="34" charset="0"/>
              </a:rPr>
              <a:t>.</a:t>
            </a:r>
            <a:r>
              <a:rPr lang="ar-SA" sz="3600" dirty="0" smtClean="0">
                <a:cs typeface="Arial" pitchFamily="34" charset="0"/>
              </a:rPr>
              <a:t> 		    - </a:t>
            </a:r>
            <a:r>
              <a:rPr lang="ar-SA" sz="3600" b="1" dirty="0" smtClean="0">
                <a:cs typeface="Arial" pitchFamily="34" charset="0"/>
              </a:rPr>
              <a:t>يمكن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حساب الفروق</a:t>
            </a:r>
            <a:r>
              <a:rPr lang="ar-SA" sz="3600" b="1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ar-SA" sz="3600" b="1" dirty="0" err="1" smtClean="0">
                <a:cs typeface="Arial" pitchFamily="34" charset="0"/>
              </a:rPr>
              <a:t>بينها</a:t>
            </a:r>
            <a:r>
              <a:rPr lang="ar-SA" sz="3600" dirty="0" err="1" smtClean="0">
                <a:cs typeface="Arial" pitchFamily="34" charset="0"/>
              </a:rPr>
              <a:t>.</a:t>
            </a:r>
            <a:r>
              <a:rPr lang="ar-SA" sz="3600" dirty="0" smtClean="0">
                <a:cs typeface="Arial" pitchFamily="34" charset="0"/>
              </a:rPr>
              <a:t> </a:t>
            </a:r>
            <a:endParaRPr lang="en-US" sz="3600" dirty="0" smtClean="0">
              <a:cs typeface="Arial" pitchFamily="34" charset="0"/>
            </a:endParaRPr>
          </a:p>
          <a:p>
            <a:pPr algn="r" rtl="1" eaLnBrk="1" hangingPunct="1"/>
            <a:r>
              <a:rPr lang="ar-SA" sz="3600" dirty="0" smtClean="0">
                <a:cs typeface="Arial" pitchFamily="34" charset="0"/>
              </a:rPr>
              <a:t>- </a:t>
            </a:r>
            <a:r>
              <a:rPr lang="ar-SA" sz="3600" b="1" u="sng" dirty="0" smtClean="0">
                <a:solidFill>
                  <a:srgbClr val="FF0000"/>
                </a:solidFill>
                <a:cs typeface="Arial" pitchFamily="34" charset="0"/>
              </a:rPr>
              <a:t>وجود صفر </a:t>
            </a:r>
            <a:r>
              <a:rPr lang="ar-SA" sz="3600" b="1" u="sng" dirty="0" err="1" smtClean="0">
                <a:solidFill>
                  <a:srgbClr val="FF0000"/>
                </a:solidFill>
                <a:cs typeface="Arial" pitchFamily="34" charset="0"/>
              </a:rPr>
              <a:t>مطلقا </a:t>
            </a:r>
            <a:r>
              <a:rPr lang="ar-SA" sz="3600" b="1" dirty="0" smtClean="0">
                <a:cs typeface="Arial" pitchFamily="34" charset="0"/>
              </a:rPr>
              <a:t>(نقطة بداية طبيعية</a:t>
            </a:r>
            <a:r>
              <a:rPr lang="ar-SA" sz="3600" b="1" dirty="0" err="1" smtClean="0">
                <a:cs typeface="Arial" pitchFamily="34" charset="0"/>
              </a:rPr>
              <a:t>)</a:t>
            </a:r>
            <a:r>
              <a:rPr lang="ar-SA" sz="3600" dirty="0" err="1" smtClean="0">
                <a:cs typeface="Arial" pitchFamily="34" charset="0"/>
              </a:rPr>
              <a:t>.</a:t>
            </a:r>
            <a:endParaRPr lang="en-US" sz="3600" dirty="0" smtClean="0">
              <a:cs typeface="Arial" pitchFamily="34" charset="0"/>
            </a:endParaRPr>
          </a:p>
          <a:p>
            <a:pPr algn="just" rtl="1" eaLnBrk="1" hangingPunct="1"/>
            <a:endParaRPr lang="en-US" dirty="0" smtClean="0">
              <a:cs typeface="Arial" pitchFamily="34" charset="0"/>
            </a:endParaRPr>
          </a:p>
        </p:txBody>
      </p:sp>
      <p:sp>
        <p:nvSpPr>
          <p:cNvPr id="10547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FC9638A-F9E4-4CD9-9900-C6539412F3D3}" type="slidenum">
              <a:rPr lang="ar-SA"/>
              <a:pPr>
                <a:defRPr/>
              </a:pPr>
              <a:t>42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22031" y="228600"/>
            <a:ext cx="8299938" cy="10668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rtl="1">
              <a:defRPr/>
            </a:pPr>
            <a:r>
              <a:rPr lang="ar-SA" sz="4400" b="1" dirty="0"/>
              <a:t> امثلة</a:t>
            </a: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514600"/>
          </a:xfrm>
        </p:spPr>
        <p:txBody>
          <a:bodyPr/>
          <a:lstStyle/>
          <a:p>
            <a:pPr algn="just" rtl="1" eaLnBrk="1" hangingPunct="1"/>
            <a:r>
              <a:rPr lang="ar-SA" sz="4400" b="1" smtClean="0">
                <a:cs typeface="Arial" pitchFamily="34" charset="0"/>
              </a:rPr>
              <a:t>	</a:t>
            </a:r>
            <a:r>
              <a:rPr lang="ar-SA" smtClean="0">
                <a:cs typeface="Arial" pitchFamily="34" charset="0"/>
              </a:rPr>
              <a:t> </a:t>
            </a:r>
            <a:r>
              <a:rPr lang="ar-SA" sz="3600" b="1" smtClean="0">
                <a:cs typeface="Arial" pitchFamily="34" charset="0"/>
              </a:rPr>
              <a:t>والذي يعطى </a:t>
            </a:r>
            <a:r>
              <a:rPr lang="ar-SA" sz="3600" b="1" smtClean="0">
                <a:solidFill>
                  <a:srgbClr val="FF0000"/>
                </a:solidFill>
                <a:cs typeface="Arial" pitchFamily="34" charset="0"/>
              </a:rPr>
              <a:t>معنى</a:t>
            </a:r>
            <a:r>
              <a:rPr lang="ar-SA" sz="3600" b="1" smtClean="0">
                <a:cs typeface="Arial" pitchFamily="34" charset="0"/>
              </a:rPr>
              <a:t> </a:t>
            </a:r>
            <a:r>
              <a:rPr lang="ar-SA" sz="3600" b="1" smtClean="0">
                <a:solidFill>
                  <a:srgbClr val="FF0000"/>
                </a:solidFill>
                <a:cs typeface="Arial" pitchFamily="34" charset="0"/>
              </a:rPr>
              <a:t>للنسبة</a:t>
            </a:r>
            <a:r>
              <a:rPr lang="ar-SA" sz="3600" b="1" smtClean="0">
                <a:cs typeface="Arial" pitchFamily="34" charset="0"/>
              </a:rPr>
              <a:t> بين القياسات ، فقيمة الوزن </a:t>
            </a:r>
            <a:r>
              <a:rPr lang="en-US" b="1" smtClean="0">
                <a:cs typeface="Arial" pitchFamily="34" charset="0"/>
              </a:rPr>
              <a:t>200</a:t>
            </a:r>
            <a:r>
              <a:rPr lang="ar-SA" sz="3600" b="1" smtClean="0">
                <a:cs typeface="Arial" pitchFamily="34" charset="0"/>
              </a:rPr>
              <a:t> كجم هي </a:t>
            </a:r>
            <a:r>
              <a:rPr lang="ar-SA" sz="3600" b="1" u="sng" smtClean="0">
                <a:solidFill>
                  <a:srgbClr val="FF0000"/>
                </a:solidFill>
                <a:cs typeface="Arial" pitchFamily="34" charset="0"/>
              </a:rPr>
              <a:t>ضعف</a:t>
            </a:r>
            <a:r>
              <a:rPr lang="ar-SA" sz="3600" b="1" smtClean="0">
                <a:cs typeface="Arial" pitchFamily="34" charset="0"/>
              </a:rPr>
              <a:t> قيمة الوزن  </a:t>
            </a:r>
            <a:r>
              <a:rPr lang="en-US" b="1" smtClean="0">
                <a:cs typeface="Arial" pitchFamily="34" charset="0"/>
              </a:rPr>
              <a:t>100</a:t>
            </a:r>
            <a:r>
              <a:rPr lang="ar-SA" sz="3600" b="1" smtClean="0">
                <a:cs typeface="Arial" pitchFamily="34" charset="0"/>
              </a:rPr>
              <a:t> كجم بينما درجة الحرارة </a:t>
            </a:r>
            <a:r>
              <a:rPr lang="ar-SA" b="1" smtClean="0">
                <a:cs typeface="Arial" pitchFamily="34" charset="0"/>
              </a:rPr>
              <a:t>50</a:t>
            </a:r>
            <a:r>
              <a:rPr lang="ar-SA" sz="3600" b="1" smtClean="0">
                <a:cs typeface="Arial" pitchFamily="34" charset="0"/>
              </a:rPr>
              <a:t> فهرنهايت ليست ضعف درجة الحرارة </a:t>
            </a:r>
            <a:r>
              <a:rPr lang="ar-SA" b="1" smtClean="0">
                <a:cs typeface="Arial" pitchFamily="34" charset="0"/>
              </a:rPr>
              <a:t>25</a:t>
            </a:r>
            <a:r>
              <a:rPr lang="ar-SA" sz="3600" b="1" smtClean="0">
                <a:cs typeface="Arial" pitchFamily="34" charset="0"/>
              </a:rPr>
              <a:t> فهرنهايت كما ذكرنا سابقا. </a:t>
            </a:r>
            <a:endParaRPr lang="en-US" sz="3600" b="1" smtClean="0">
              <a:cs typeface="Arial" pitchFamily="34" charset="0"/>
            </a:endParaRPr>
          </a:p>
        </p:txBody>
      </p:sp>
      <p:sp>
        <p:nvSpPr>
          <p:cNvPr id="106498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5BC29C7-DF5C-459D-9154-4AAD08506D98}" type="slidenum">
              <a:rPr lang="ar-SA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211015" y="304800"/>
            <a:ext cx="8510954" cy="5486400"/>
          </a:xfrm>
          <a:prstGeom prst="verticalScroll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>
            <a:normAutofit fontScale="62500" lnSpcReduction="20000"/>
          </a:bodyPr>
          <a:lstStyle/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5200" dirty="0" smtClean="0"/>
              <a:t>تعتمد </a:t>
            </a:r>
            <a:r>
              <a:rPr lang="ar-SA" sz="5200" u="sng" dirty="0" smtClean="0"/>
              <a:t>المجتمعات الكبيرة والحكومات </a:t>
            </a:r>
            <a:r>
              <a:rPr lang="ar-SA" sz="5200" dirty="0" smtClean="0"/>
              <a:t>على الدراسات الإحصائية </a:t>
            </a:r>
            <a:r>
              <a:rPr lang="ar-SA" sz="5200" b="1" u="sng" dirty="0" smtClean="0">
                <a:solidFill>
                  <a:srgbClr val="FF3300"/>
                </a:solidFill>
              </a:rPr>
              <a:t>كموجة أو مرشد </a:t>
            </a:r>
            <a:r>
              <a:rPr lang="ar-SA" sz="5200" dirty="0" smtClean="0"/>
              <a:t>في 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5200" dirty="0" smtClean="0">
                <a:solidFill>
                  <a:srgbClr val="009900"/>
                </a:solidFill>
              </a:rPr>
              <a:t>عمليات </a:t>
            </a:r>
            <a:r>
              <a:rPr lang="ar-SA" sz="5200" b="1" dirty="0" smtClean="0"/>
              <a:t>الدراسة</a:t>
            </a:r>
            <a:r>
              <a:rPr lang="ar-SA" sz="5200" dirty="0" smtClean="0">
                <a:solidFill>
                  <a:srgbClr val="009900"/>
                </a:solidFill>
              </a:rPr>
              <a:t> وأخذ </a:t>
            </a:r>
            <a:r>
              <a:rPr lang="ar-SA" sz="5200" b="1" dirty="0" smtClean="0"/>
              <a:t>قرارات</a:t>
            </a:r>
            <a:r>
              <a:rPr lang="ar-SA" sz="5200" dirty="0" smtClean="0">
                <a:solidFill>
                  <a:srgbClr val="009900"/>
                </a:solidFill>
              </a:rPr>
              <a:t> مستقبلية معينة 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5200" dirty="0" smtClean="0"/>
              <a:t>و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5200" dirty="0" smtClean="0">
                <a:solidFill>
                  <a:srgbClr val="009900"/>
                </a:solidFill>
              </a:rPr>
              <a:t>إصدار </a:t>
            </a:r>
            <a:r>
              <a:rPr lang="ar-SA" sz="5200" b="1" dirty="0" smtClean="0"/>
              <a:t>توجيهات</a:t>
            </a:r>
            <a:r>
              <a:rPr lang="ar-SA" sz="5200" dirty="0" smtClean="0">
                <a:solidFill>
                  <a:srgbClr val="009900"/>
                </a:solidFill>
              </a:rPr>
              <a:t> خاصة ببعض المشاكل </a:t>
            </a:r>
            <a:r>
              <a:rPr lang="ar-SA" sz="5200" dirty="0" smtClean="0"/>
              <a:t> 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5200" dirty="0" smtClean="0"/>
              <a:t> على سبيل المثال</a:t>
            </a:r>
          </a:p>
          <a:p>
            <a:pPr marL="274320" indent="-274320" algn="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5200" u="sng" dirty="0" smtClean="0">
                <a:solidFill>
                  <a:srgbClr val="FF0000"/>
                </a:solidFill>
              </a:rPr>
              <a:t>تقدير حجم البطالة</a:t>
            </a:r>
            <a:r>
              <a:rPr lang="ar-SA" sz="5200" dirty="0" smtClean="0">
                <a:solidFill>
                  <a:srgbClr val="FF0000"/>
                </a:solidFill>
              </a:rPr>
              <a:t> </a:t>
            </a:r>
            <a:r>
              <a:rPr lang="ar-SA" sz="5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و</a:t>
            </a:r>
            <a:r>
              <a:rPr lang="ar-SA" sz="52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تقدير حجم التضخم</a:t>
            </a:r>
            <a:r>
              <a:rPr lang="ar-SA" sz="5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ar-SA" sz="5200" dirty="0" smtClean="0"/>
              <a:t>و</a:t>
            </a:r>
            <a:r>
              <a:rPr lang="ar-SA" sz="5200" u="sng" dirty="0" smtClean="0">
                <a:solidFill>
                  <a:schemeClr val="accent2">
                    <a:lumMod val="75000"/>
                  </a:schemeClr>
                </a:solidFill>
              </a:rPr>
              <a:t>معدلات المواليد والوفيات </a:t>
            </a:r>
            <a:r>
              <a:rPr lang="ar-SA" sz="5200" dirty="0" smtClean="0"/>
              <a:t>و</a:t>
            </a:r>
            <a:r>
              <a:rPr lang="ar-SA" sz="5200" u="sng" dirty="0" smtClean="0">
                <a:solidFill>
                  <a:srgbClr val="7030A0"/>
                </a:solidFill>
              </a:rPr>
              <a:t>أسباب الضعف في العملية التعليمية والاقتصادية</a:t>
            </a:r>
            <a:r>
              <a:rPr lang="ar-SA" sz="5200" dirty="0" smtClean="0"/>
              <a:t>.</a:t>
            </a:r>
            <a:endParaRPr lang="en-US" sz="5200" dirty="0" smtClean="0"/>
          </a:p>
          <a:p>
            <a:pPr marL="274320" indent="-274320" algn="ctr" rtl="1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b="1" dirty="0" smtClean="0">
              <a:cs typeface="Arial" pitchFamily="34" charset="0"/>
            </a:endParaRPr>
          </a:p>
        </p:txBody>
      </p:sp>
      <p:sp>
        <p:nvSpPr>
          <p:cNvPr id="67587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3190B30-B03F-48C5-9489-2950953F17FB}" type="slidenum">
              <a:rPr lang="ar-SA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211015" y="274638"/>
            <a:ext cx="8475785" cy="944562"/>
          </a:xfrm>
          <a:blipFill dpi="0" rotWithShape="1">
            <a:blip r:embed="rId2" cstate="print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ar-SA" sz="3200" b="1" smtClean="0">
                <a:solidFill>
                  <a:srgbClr val="FF3300"/>
                </a:solidFill>
              </a:rPr>
              <a:t>1-2</a:t>
            </a:r>
            <a:r>
              <a:rPr lang="ar-SA" b="1" smtClean="0"/>
              <a:t> تعريف علم الإحصاء</a:t>
            </a:r>
            <a:endParaRPr lang="ar-SA" smtClean="0">
              <a:solidFill>
                <a:srgbClr val="376092"/>
              </a:solidFill>
              <a:cs typeface="Arial" pitchFamily="34" charset="0"/>
            </a:endParaRPr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211015" y="2133600"/>
            <a:ext cx="8510954" cy="3048000"/>
          </a:xfrm>
          <a:blipFill dpi="0" rotWithShape="1">
            <a:blip r:embed="rId3" cstate="print"/>
            <a:srcRect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6000" b="1" smtClean="0">
                <a:solidFill>
                  <a:srgbClr val="FF0000"/>
                </a:solidFill>
                <a:cs typeface="Arial" pitchFamily="34" charset="0"/>
              </a:rPr>
              <a:t>يمكن تعريف علم الإحصاء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6000" b="1" smtClean="0">
                <a:solidFill>
                  <a:srgbClr val="669900"/>
                </a:solidFill>
                <a:cs typeface="Arial" pitchFamily="34" charset="0"/>
              </a:rPr>
              <a:t> علي انه العلم الذي يبحث في 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6000" b="1" smtClean="0">
                <a:solidFill>
                  <a:srgbClr val="669900"/>
                </a:solidFill>
                <a:cs typeface="Arial" pitchFamily="34" charset="0"/>
              </a:rPr>
              <a:t> </a:t>
            </a:r>
            <a:r>
              <a:rPr lang="ar-SA" sz="6000" b="1" smtClean="0">
                <a:cs typeface="Arial" pitchFamily="34" charset="0"/>
              </a:rPr>
              <a:t>الأساليب</a:t>
            </a:r>
            <a:r>
              <a:rPr lang="ar-SA" sz="6000" b="1" smtClean="0">
                <a:solidFill>
                  <a:srgbClr val="669900"/>
                </a:solidFill>
                <a:cs typeface="Arial" pitchFamily="34" charset="0"/>
              </a:rPr>
              <a:t> المختلفة</a:t>
            </a:r>
            <a:r>
              <a:rPr lang="ar-SA" sz="6000" b="1" smtClean="0">
                <a:cs typeface="Arial" pitchFamily="34" charset="0"/>
              </a:rPr>
              <a:t> </a:t>
            </a:r>
            <a:endParaRPr lang="en-US" sz="6000" b="1" smtClean="0">
              <a:cs typeface="Arial" pitchFamily="34" charset="0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A" b="1" smtClean="0">
              <a:cs typeface="Arial" pitchFamily="34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1FA9062-1C08-438E-9466-AA57A39A3BEB}" type="slidenum">
              <a:rPr lang="ar-SA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686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33400"/>
            <a:ext cx="4040188" cy="14478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8000" dirty="0" smtClean="0">
                <a:solidFill>
                  <a:srgbClr val="00B0F0"/>
                </a:solidFill>
              </a:rPr>
              <a:t> </a:t>
            </a:r>
            <a:r>
              <a:rPr lang="ar-SA" sz="8000" dirty="0" smtClean="0">
                <a:solidFill>
                  <a:schemeClr val="tx1"/>
                </a:solidFill>
              </a:rPr>
              <a:t>و</a:t>
            </a:r>
            <a:r>
              <a:rPr lang="ar-SA" sz="8000" dirty="0" smtClean="0">
                <a:solidFill>
                  <a:srgbClr val="FF0000"/>
                </a:solidFill>
              </a:rPr>
              <a:t>عرض</a:t>
            </a:r>
            <a:endParaRPr lang="en-US" sz="8000" dirty="0" smtClean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5026" y="533400"/>
            <a:ext cx="4041775" cy="1447800"/>
          </a:xfr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25000" lnSpcReduction="20000"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SA" sz="8000" dirty="0" smtClean="0">
              <a:solidFill>
                <a:schemeClr val="accent2"/>
              </a:solidFill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SA" sz="8000" dirty="0" smtClean="0">
              <a:solidFill>
                <a:schemeClr val="accent2"/>
              </a:solidFill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32000" dirty="0" smtClean="0">
                <a:solidFill>
                  <a:schemeClr val="tx1"/>
                </a:solidFill>
              </a:rPr>
              <a:t> </a:t>
            </a:r>
            <a:r>
              <a:rPr lang="ar-SA" sz="32000" dirty="0" smtClean="0">
                <a:solidFill>
                  <a:srgbClr val="FF0000"/>
                </a:solidFill>
              </a:rPr>
              <a:t>لجمع</a:t>
            </a:r>
            <a:endParaRPr lang="en-US" sz="32000" dirty="0" smtClean="0">
              <a:solidFill>
                <a:srgbClr val="FF0000"/>
              </a:solidFill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SA" sz="8000" dirty="0" smtClean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2031" y="2209800"/>
            <a:ext cx="4040188" cy="1371600"/>
          </a:xfr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8000" b="1" dirty="0" smtClean="0"/>
              <a:t>و </a:t>
            </a:r>
            <a:r>
              <a:rPr lang="ar-SA" sz="8000" b="1" dirty="0" smtClean="0">
                <a:solidFill>
                  <a:srgbClr val="FF0000"/>
                </a:solidFill>
              </a:rPr>
              <a:t>تحليل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endParaRPr lang="en-US" sz="8000" b="1" dirty="0">
              <a:solidFill>
                <a:srgbClr val="00B0F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339" y="2209800"/>
            <a:ext cx="4076944" cy="1371600"/>
          </a:xfrm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250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8000" b="1" dirty="0" smtClean="0"/>
              <a:t> </a:t>
            </a:r>
            <a:r>
              <a:rPr lang="ar-SA" sz="32000" b="1" dirty="0" smtClean="0"/>
              <a:t>و</a:t>
            </a:r>
            <a:r>
              <a:rPr lang="ar-SA" sz="16800" b="1" dirty="0" smtClean="0"/>
              <a:t> </a:t>
            </a:r>
            <a:r>
              <a:rPr lang="ar-SA" sz="32000" b="1" dirty="0" smtClean="0">
                <a:solidFill>
                  <a:srgbClr val="FF0000"/>
                </a:solidFill>
              </a:rPr>
              <a:t>تبويب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8000" b="1" dirty="0" smtClean="0">
                <a:solidFill>
                  <a:srgbClr val="00B0F0"/>
                </a:solidFill>
              </a:rPr>
              <a:t> </a:t>
            </a:r>
            <a:endParaRPr lang="en-US" sz="8000" b="1" dirty="0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2031" y="3810001"/>
            <a:ext cx="8299938" cy="18774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rtl="1">
              <a:defRPr/>
            </a:pPr>
            <a:r>
              <a:rPr lang="ar-SA" dirty="0"/>
              <a:t> </a:t>
            </a:r>
          </a:p>
          <a:p>
            <a:pPr algn="ctr" rtl="1">
              <a:defRPr/>
            </a:pPr>
            <a:r>
              <a:rPr lang="ar-SA" sz="8000" b="1" dirty="0">
                <a:solidFill>
                  <a:schemeClr val="tx1"/>
                </a:solidFill>
              </a:rPr>
              <a:t>البيانات</a:t>
            </a:r>
          </a:p>
          <a:p>
            <a:pPr algn="ctr" rtl="1">
              <a:defRPr/>
            </a:pPr>
            <a:endParaRPr lang="en-US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0"/>
                            </p:stCondLst>
                            <p:childTnLst>
                              <p:par>
                                <p:cTn id="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000"/>
                            </p:stCondLst>
                            <p:childTnLst>
                              <p:par>
                                <p:cTn id="10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7000"/>
                            </p:stCondLst>
                            <p:childTnLst>
                              <p:par>
                                <p:cTn id="12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8000"/>
                            </p:stCondLst>
                            <p:childTnLst>
                              <p:par>
                                <p:cTn id="1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  <p:bldP spid="4" grpId="0" build="p" animBg="1"/>
      <p:bldP spid="6" grpId="0" build="p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40677" y="76202"/>
            <a:ext cx="8792307" cy="1447799"/>
          </a:xfrm>
          <a:prstGeom prst="ellipse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ar-SA" sz="4800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الموجودة داخل  </a:t>
            </a:r>
            <a:endParaRPr lang="ar-SA" sz="4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ar-SA" sz="4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40677" y="1600200"/>
            <a:ext cx="5978769" cy="4191000"/>
          </a:xfrm>
          <a:blipFill>
            <a:blip r:embed="rId2" cstate="print"/>
            <a:tile sx="100000" sy="100000"/>
          </a:blipFill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8000" b="1" dirty="0" smtClean="0">
                <a:solidFill>
                  <a:srgbClr val="00B0F0"/>
                </a:solidFill>
              </a:rPr>
              <a:t>المجتمع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5400" b="1" dirty="0" smtClean="0"/>
              <a:t>موضع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5400" b="1" dirty="0" smtClean="0"/>
              <a:t>الدراسة</a:t>
            </a:r>
            <a:endParaRPr lang="en-US" sz="5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785" y="1600200"/>
            <a:ext cx="2743200" cy="4191000"/>
          </a:xfrm>
          <a:prstGeom prst="leftArrowCallou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8000" b="1" dirty="0" smtClean="0">
                <a:solidFill>
                  <a:srgbClr val="00B0F0"/>
                </a:solidFill>
              </a:rPr>
              <a:t>العينة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5400" b="1" dirty="0" smtClean="0">
                <a:solidFill>
                  <a:srgbClr val="FF0000"/>
                </a:solidFill>
              </a:rPr>
              <a:t>المأخوذة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r>
              <a:rPr lang="ar-SA" sz="5400" b="1" dirty="0" smtClean="0">
                <a:solidFill>
                  <a:srgbClr val="FF0000"/>
                </a:solidFill>
              </a:rPr>
              <a:t>من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4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4" grpId="0" build="p" animBg="1"/>
      <p:bldP spid="6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  <a:prstGeom prst="ellipse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5400" b="1" dirty="0" smtClean="0">
                <a:solidFill>
                  <a:srgbClr val="FF0000"/>
                </a:solidFill>
              </a:rPr>
              <a:t>حتى يمكن </a:t>
            </a:r>
            <a:br>
              <a:rPr lang="ar-SA" sz="5400" b="1" dirty="0" smtClean="0">
                <a:solidFill>
                  <a:srgbClr val="FF0000"/>
                </a:solidFill>
              </a:rPr>
            </a:br>
            <a:r>
              <a:rPr lang="ar-SA" sz="5400" b="1" dirty="0" smtClean="0">
                <a:solidFill>
                  <a:srgbClr val="FF0000"/>
                </a:solidFill>
              </a:rPr>
              <a:t>   </a:t>
            </a:r>
            <a:r>
              <a:rPr lang="ar-SA" sz="5400" b="1" dirty="0" smtClean="0">
                <a:solidFill>
                  <a:srgbClr val="00B050"/>
                </a:solidFill>
              </a:rPr>
              <a:t>فهمها</a:t>
            </a:r>
            <a:r>
              <a:rPr lang="ar-SA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و </a:t>
            </a:r>
            <a:r>
              <a:rPr lang="ar-SA" sz="5400" b="1" dirty="0" smtClean="0">
                <a:solidFill>
                  <a:schemeClr val="accent1"/>
                </a:solidFill>
              </a:rPr>
              <a:t>استخدامها</a:t>
            </a:r>
            <a:r>
              <a:rPr lang="ar-SA" sz="5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في</a:t>
            </a:r>
            <a:endParaRPr lang="en-US" sz="5400" b="1" dirty="0">
              <a:solidFill>
                <a:srgbClr val="00B05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3"/>
          </p:nvPr>
        </p:nvSpPr>
        <p:spPr>
          <a:xfrm>
            <a:off x="4648200" y="2514602"/>
            <a:ext cx="4038600" cy="3200399"/>
          </a:xfrm>
          <a:prstGeom prst="flowChartMagneticTape">
            <a:avLst/>
          </a:prstGeom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85000" lnSpcReduction="20000"/>
          </a:bodyPr>
          <a:lstStyle/>
          <a:p>
            <a:pPr>
              <a:buFont typeface="Arial" charset="0"/>
              <a:buNone/>
              <a:defRPr/>
            </a:pPr>
            <a:endParaRPr lang="ar-SA" dirty="0" smtClean="0"/>
          </a:p>
          <a:p>
            <a:pPr algn="ctr">
              <a:buFont typeface="Arial" charset="0"/>
              <a:buNone/>
              <a:defRPr/>
            </a:pPr>
            <a:r>
              <a:rPr lang="ar-SA" sz="6000" b="1" dirty="0" smtClean="0"/>
              <a:t>الوصول الى</a:t>
            </a:r>
          </a:p>
          <a:p>
            <a:pPr algn="ctr">
              <a:buFont typeface="Arial" charset="0"/>
              <a:buNone/>
              <a:defRPr/>
            </a:pPr>
            <a:r>
              <a:rPr lang="ar-SA" sz="8000" b="1" dirty="0" smtClean="0">
                <a:solidFill>
                  <a:srgbClr val="FF0000"/>
                </a:solidFill>
              </a:rPr>
              <a:t>نتائج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14602"/>
            <a:ext cx="4038600" cy="3200399"/>
          </a:xfrm>
          <a:prstGeom prst="flowChartMagneticTape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  <a:defRPr/>
            </a:pPr>
            <a:endParaRPr lang="ar-SA" dirty="0" smtClean="0"/>
          </a:p>
          <a:p>
            <a:pPr algn="ctr">
              <a:buFont typeface="Arial" charset="0"/>
              <a:buNone/>
              <a:defRPr/>
            </a:pPr>
            <a:r>
              <a:rPr lang="ar-SA" dirty="0" smtClean="0"/>
              <a:t> </a:t>
            </a:r>
            <a:r>
              <a:rPr lang="ar-SA" sz="6000" b="1" dirty="0" smtClean="0"/>
              <a:t>واتخاذ</a:t>
            </a:r>
            <a:r>
              <a:rPr lang="ar-SA" dirty="0" smtClean="0"/>
              <a:t> </a:t>
            </a:r>
            <a:r>
              <a:rPr lang="ar-SA" sz="8000" b="1" dirty="0" smtClean="0">
                <a:solidFill>
                  <a:schemeClr val="accent6">
                    <a:lumMod val="50000"/>
                  </a:schemeClr>
                </a:solidFill>
              </a:rPr>
              <a:t>القرارات</a:t>
            </a:r>
            <a:endParaRPr lang="en-US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 animBg="1"/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962</Words>
  <Application>Microsoft Office PowerPoint</Application>
  <PresentationFormat>Affichage à l'écran (4:3)</PresentationFormat>
  <Paragraphs>268</Paragraphs>
  <Slides>43</Slides>
  <Notes>4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43</vt:i4>
      </vt:variant>
    </vt:vector>
  </HeadingPairs>
  <TitlesOfParts>
    <vt:vector size="45" baseType="lpstr">
      <vt:lpstr>Débit</vt:lpstr>
      <vt:lpstr>Equation</vt:lpstr>
      <vt:lpstr>Diapositive 1</vt:lpstr>
      <vt:lpstr>المحاضرة الاولي</vt:lpstr>
      <vt:lpstr>عناصر المحاضرة</vt:lpstr>
      <vt:lpstr> 1-1 مقدمة</vt:lpstr>
      <vt:lpstr>Diapositive 5</vt:lpstr>
      <vt:lpstr>1-2 تعريف علم الإحصاء</vt:lpstr>
      <vt:lpstr>Diapositive 7</vt:lpstr>
      <vt:lpstr>Diapositive 8</vt:lpstr>
      <vt:lpstr>حتى يمكن     فهمها و استخدامها في</vt:lpstr>
      <vt:lpstr>Diapositive 10</vt:lpstr>
      <vt:lpstr>Diapositive 11</vt:lpstr>
      <vt:lpstr>Diapositive 12</vt:lpstr>
      <vt:lpstr>Diapositive 13</vt:lpstr>
      <vt:lpstr>1-3 الهدف من علم الإحصاء</vt:lpstr>
      <vt:lpstr> 2 – المجتمع هو         المجموعة الكاملة من العناصر موضع الدراسة  (يقوم الإحصائي او الباحث بتعيينها على حسب الخاصية المراد دراستها).</vt:lpstr>
      <vt:lpstr> 4 – العينة هي              مجموعة جزئية من المجتمع موضع الدراسة .</vt:lpstr>
      <vt:lpstr> 6 – الاستقرار أو الاستدلال الإحصائي يحتوى إما على       تقدير أو قرار (أحكام – تعميمات)  حول خاصية معينة عن المجتمع.</vt:lpstr>
      <vt:lpstr>  9-مثال:  - في تجربة لمعرفة أثر استخدام الحاسب الألى وتطبيقاته على عملية تدريس مناهج اللغة الانجليزية في المرحلة الابتدائية .  أجريت بعض الاختبارات على طلاب عشرة مدارس في هذه المرحلة وتم تسجيل نتائج هذه الاختبارات.   - القياسات (نتائج الاختبارات) التي تم تسجيلها عن طلاب المدارس العشرة تمثل عينة أخذت من مجتمع الدراسة ( المدارس التي تستخدم الحاسب الألى في عملية تدريس اللغة الانجليزية في المرحلة الابتدائية).  - البيانات الموجودة في هذه العينة يمكن استخدامها لعمل استقراء أو استدلال حول خاصية معينة في المجتمع موضع الدراسة.   </vt:lpstr>
      <vt:lpstr> هو صناعة الاستدلال او الاستقراء حول المجتمع مستخدماً البيانات الموجودة داخل العينة المأخوذة من هذا المجتمع.  </vt:lpstr>
      <vt:lpstr>Diapositive 20</vt:lpstr>
      <vt:lpstr>عناصر المحاضرة</vt:lpstr>
      <vt:lpstr>  علمنا من البند السابق أن الهدف من علم الإحصاء هو عملية الاستدلال حول خاصية معينة عن المجتمع وهذه العملية تعتمد على  ثلاثة عناصر سنسميها بعناصرالمشكلةالإحصائية       ( خطوات حل المشكلة الإحصائية )</vt:lpstr>
      <vt:lpstr>  2-1 عناصر المشكلة الإحصائية</vt:lpstr>
      <vt:lpstr>هي عملية الدراسة حول أكثر الطرق اقتصادا   للحصول على كمية معينة من البيانات والمعلومات وتسمى هذه الطريقة ( بعملية اختيار العينة أو المعاينة ) أو ( تخطيط أو تصميم التجربة )</vt:lpstr>
      <vt:lpstr>- من أهم وسائل جمع البيانات :      ( الاستمارات البحثية – أسلوب الملاحظة – ............ ). - من أهم مصادر جمع البيانات :  - المصادر الميدانية  (ميدان الظاهرة موضع الدراسة)  - المصادر التاريخية (هيئة البيانات – مؤلفات ودوريات               علمية - ...)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Diapositive 32</vt:lpstr>
      <vt:lpstr>Diapositive 33</vt:lpstr>
      <vt:lpstr>Diapositive 34</vt:lpstr>
      <vt:lpstr>Diapositive 35</vt:lpstr>
      <vt:lpstr>Diapositive 36</vt:lpstr>
      <vt:lpstr>Diapositive 37</vt:lpstr>
      <vt:lpstr>Diapositive 38</vt:lpstr>
      <vt:lpstr>Diapositive 39</vt:lpstr>
      <vt:lpstr>Diapositive 40</vt:lpstr>
      <vt:lpstr>Diapositive 41</vt:lpstr>
      <vt:lpstr>Diapositive 42</vt:lpstr>
      <vt:lpstr>Diapositive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Administrateur</dc:creator>
  <cp:lastModifiedBy>Administrateur</cp:lastModifiedBy>
  <cp:revision>6</cp:revision>
  <dcterms:created xsi:type="dcterms:W3CDTF">2020-12-22T17:26:38Z</dcterms:created>
  <dcterms:modified xsi:type="dcterms:W3CDTF">2020-12-22T18:16:15Z</dcterms:modified>
</cp:coreProperties>
</file>