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14BD04-A77B-4911-92BE-CD639B595A6A}" type="datetimeFigureOut">
              <a:rPr lang="fr-FR" smtClean="0"/>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2822352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14BD04-A77B-4911-92BE-CD639B595A6A}" type="datetimeFigureOut">
              <a:rPr lang="fr-FR" smtClean="0"/>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1978208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14BD04-A77B-4911-92BE-CD639B595A6A}" type="datetimeFigureOut">
              <a:rPr lang="fr-FR" smtClean="0"/>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2736144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14BD04-A77B-4911-92BE-CD639B595A6A}" type="datetimeFigureOut">
              <a:rPr lang="fr-FR" smtClean="0"/>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143738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14BD04-A77B-4911-92BE-CD639B595A6A}" type="datetimeFigureOut">
              <a:rPr lang="fr-FR" smtClean="0"/>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2544529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14BD04-A77B-4911-92BE-CD639B595A6A}" type="datetimeFigureOut">
              <a:rPr lang="fr-FR" smtClean="0"/>
              <a:t>22/11/2023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533064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14BD04-A77B-4911-92BE-CD639B595A6A}" type="datetimeFigureOut">
              <a:rPr lang="fr-FR" smtClean="0"/>
              <a:t>22/11/2023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264604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14BD04-A77B-4911-92BE-CD639B595A6A}" type="datetimeFigureOut">
              <a:rPr lang="fr-FR" smtClean="0"/>
              <a:t>22/11/2023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2802798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14BD04-A77B-4911-92BE-CD639B595A6A}" type="datetimeFigureOut">
              <a:rPr lang="fr-FR" smtClean="0"/>
              <a:t>22/11/2023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357997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14BD04-A77B-4911-92BE-CD639B595A6A}" type="datetimeFigureOut">
              <a:rPr lang="fr-FR" smtClean="0"/>
              <a:t>22/11/2023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251093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14BD04-A77B-4911-92BE-CD639B595A6A}" type="datetimeFigureOut">
              <a:rPr lang="fr-FR" smtClean="0"/>
              <a:t>22/11/2023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120F81-A701-4416-A432-A5501FBC2A2A}" type="slidenum">
              <a:rPr lang="fr-FR" smtClean="0"/>
              <a:t>‹N°›</a:t>
            </a:fld>
            <a:endParaRPr lang="fr-FR"/>
          </a:p>
        </p:txBody>
      </p:sp>
    </p:spTree>
    <p:extLst>
      <p:ext uri="{BB962C8B-B14F-4D97-AF65-F5344CB8AC3E}">
        <p14:creationId xmlns:p14="http://schemas.microsoft.com/office/powerpoint/2010/main" val="341104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4BD04-A77B-4911-92BE-CD639B595A6A}" type="datetimeFigureOut">
              <a:rPr lang="fr-FR" smtClean="0"/>
              <a:t>22/11/2023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20F81-A701-4416-A432-A5501FBC2A2A}" type="slidenum">
              <a:rPr lang="fr-FR" smtClean="0"/>
              <a:t>‹N°›</a:t>
            </a:fld>
            <a:endParaRPr lang="fr-FR"/>
          </a:p>
        </p:txBody>
      </p:sp>
    </p:spTree>
    <p:extLst>
      <p:ext uri="{BB962C8B-B14F-4D97-AF65-F5344CB8AC3E}">
        <p14:creationId xmlns:p14="http://schemas.microsoft.com/office/powerpoint/2010/main" val="2709109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Sources of </a:t>
            </a:r>
            <a:r>
              <a:rPr lang="fr-FR" b="1" dirty="0" err="1" smtClean="0"/>
              <a:t>Errors</a:t>
            </a:r>
            <a:r>
              <a:rPr lang="fr-FR" b="1" dirty="0" smtClean="0"/>
              <a:t> </a:t>
            </a:r>
            <a:endParaRPr lang="fr-FR" b="1"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07010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smtClean="0"/>
              <a:t>Introduction</a:t>
            </a:r>
          </a:p>
          <a:p>
            <a:r>
              <a:rPr lang="en-US" dirty="0" smtClean="0"/>
              <a:t>Errors have generally been attributed to cognitive causes, i.e., evidence of the learner's psychological process of rule formation. But, as </a:t>
            </a:r>
            <a:r>
              <a:rPr lang="en-US" dirty="0" err="1" smtClean="0"/>
              <a:t>Widdowson</a:t>
            </a:r>
            <a:r>
              <a:rPr lang="en-US" dirty="0" smtClean="0"/>
              <a:t> ( 1991) says, ''they can also be seen as communicatively motivated, the realization of available resources to get a message across" (p. 111). </a:t>
            </a:r>
            <a:endParaRPr lang="fr-FR" b="1" dirty="0"/>
          </a:p>
        </p:txBody>
      </p:sp>
    </p:spTree>
    <p:extLst>
      <p:ext uri="{BB962C8B-B14F-4D97-AF65-F5344CB8AC3E}">
        <p14:creationId xmlns:p14="http://schemas.microsoft.com/office/powerpoint/2010/main" val="366409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en-US" dirty="0" smtClean="0"/>
              <a:t>In Error Analysis, while interference from </a:t>
            </a:r>
            <a:r>
              <a:rPr lang="en-US" dirty="0" err="1" smtClean="0"/>
              <a:t>Ll</a:t>
            </a:r>
            <a:r>
              <a:rPr lang="en-US" dirty="0" smtClean="0"/>
              <a:t> is acknowledged as a source of errors, it is by no means considered to be the only source for making errors. In fact, one of the major contributions of Error Analysis was its recognition of the sources of errors, which extend beyond just </a:t>
            </a:r>
            <a:r>
              <a:rPr lang="en-US" dirty="0" err="1" smtClean="0"/>
              <a:t>interlingual</a:t>
            </a:r>
            <a:r>
              <a:rPr lang="en-US" dirty="0" smtClean="0"/>
              <a:t> errors in learning a second language. It is now clear that </a:t>
            </a:r>
            <a:r>
              <a:rPr lang="en-US" dirty="0" err="1" smtClean="0"/>
              <a:t>intralingual</a:t>
            </a:r>
            <a:r>
              <a:rPr lang="en-US" dirty="0" smtClean="0"/>
              <a:t> and developmental errors play an important role in second language learning.</a:t>
            </a:r>
            <a:endParaRPr lang="fr-FR" dirty="0"/>
          </a:p>
        </p:txBody>
      </p:sp>
    </p:spTree>
    <p:extLst>
      <p:ext uri="{BB962C8B-B14F-4D97-AF65-F5344CB8AC3E}">
        <p14:creationId xmlns:p14="http://schemas.microsoft.com/office/powerpoint/2010/main" val="149815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dirty="0" smtClean="0"/>
              <a:t>As </a:t>
            </a:r>
            <a:r>
              <a:rPr lang="en-US" dirty="0" err="1" smtClean="0"/>
              <a:t>Lightbown</a:t>
            </a:r>
            <a:r>
              <a:rPr lang="en-US" dirty="0" smtClean="0"/>
              <a:t> and </a:t>
            </a:r>
            <a:r>
              <a:rPr lang="en-US" dirty="0" err="1" smtClean="0"/>
              <a:t>Spada</a:t>
            </a:r>
            <a:r>
              <a:rPr lang="en-US" dirty="0" smtClean="0"/>
              <a:t> (20 10, p. 187) assert: </a:t>
            </a:r>
          </a:p>
          <a:p>
            <a:r>
              <a:rPr lang="en-US" dirty="0" smtClean="0"/>
              <a:t>‘</a:t>
            </a:r>
            <a:r>
              <a:rPr lang="en-US" sz="3500" i="1" dirty="0" smtClean="0"/>
              <a:t>The first language is not the only influence on second language learning. Learners from different language backgrounds often make the same kinds of errors, and some of these errors are remarkably similar to those made by </a:t>
            </a:r>
            <a:r>
              <a:rPr lang="en-US" sz="3500" i="1" dirty="0" err="1" smtClean="0"/>
              <a:t>frrst</a:t>
            </a:r>
            <a:r>
              <a:rPr lang="en-US" sz="3500" i="1" dirty="0" smtClean="0"/>
              <a:t> language learners. In such cases, second-language errors are evidence of the learners' efforts to discover the structure of the target language itself rather than attempts to transfer patterns from their first language.’</a:t>
            </a:r>
            <a:endParaRPr lang="fr-FR" sz="3500" i="1" dirty="0"/>
          </a:p>
        </p:txBody>
      </p:sp>
    </p:spTree>
    <p:extLst>
      <p:ext uri="{BB962C8B-B14F-4D97-AF65-F5344CB8AC3E}">
        <p14:creationId xmlns:p14="http://schemas.microsoft.com/office/powerpoint/2010/main" val="2161373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Richards ( 1971, 1974a) initiated numerous investigations into sources . of errors other than mother tongue interference. Richards ( 1971 ), for instance, points out that the limitation in certain rule-learning strategies gives rise to errors which are not caused by L 1 interference, but by wrong application of learning strategies. </a:t>
            </a:r>
            <a:endParaRPr lang="fr-FR" dirty="0"/>
          </a:p>
        </p:txBody>
      </p:sp>
    </p:spTree>
    <p:extLst>
      <p:ext uri="{BB962C8B-B14F-4D97-AF65-F5344CB8AC3E}">
        <p14:creationId xmlns:p14="http://schemas.microsoft.com/office/powerpoint/2010/main" val="210584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 sources of these errors are discovered within the structure of the target language itself and some of them result from faulty teaching techniques. He calls these types of errors </a:t>
            </a:r>
            <a:r>
              <a:rPr lang="en-US" b="1" i="1" dirty="0" err="1" smtClean="0"/>
              <a:t>intralingual</a:t>
            </a:r>
            <a:r>
              <a:rPr lang="en-US" b="1" i="1" dirty="0" smtClean="0"/>
              <a:t> and developmental. </a:t>
            </a:r>
            <a:endParaRPr lang="fr-FR" b="1" i="1" dirty="0" smtClean="0"/>
          </a:p>
          <a:p>
            <a:endParaRPr lang="fr-FR" dirty="0"/>
          </a:p>
        </p:txBody>
      </p:sp>
    </p:spTree>
    <p:extLst>
      <p:ext uri="{BB962C8B-B14F-4D97-AF65-F5344CB8AC3E}">
        <p14:creationId xmlns:p14="http://schemas.microsoft.com/office/powerpoint/2010/main" val="3854157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err="1" smtClean="0"/>
              <a:t>Corder</a:t>
            </a:r>
            <a:r>
              <a:rPr lang="en-US" dirty="0" smtClean="0"/>
              <a:t> (1975) distinguishes three types of errors with respect to their sources: </a:t>
            </a:r>
          </a:p>
          <a:p>
            <a:r>
              <a:rPr lang="en-US" b="1" i="1" dirty="0" smtClean="0"/>
              <a:t>(a) </a:t>
            </a:r>
            <a:r>
              <a:rPr lang="en-US" b="1" i="1" dirty="0" err="1" smtClean="0"/>
              <a:t>interlingual</a:t>
            </a:r>
            <a:r>
              <a:rPr lang="en-US" b="1" i="1" dirty="0" smtClean="0"/>
              <a:t> errors</a:t>
            </a:r>
            <a:r>
              <a:rPr lang="en-US" dirty="0" smtClean="0"/>
              <a:t>, which are caused by first language interference; </a:t>
            </a:r>
          </a:p>
          <a:p>
            <a:r>
              <a:rPr lang="en-US" b="1" i="1" dirty="0" smtClean="0"/>
              <a:t>(b) </a:t>
            </a:r>
            <a:r>
              <a:rPr lang="en-US" b="1" i="1" dirty="0" err="1" smtClean="0"/>
              <a:t>intralingual</a:t>
            </a:r>
            <a:r>
              <a:rPr lang="en-US" b="1" i="1" dirty="0" smtClean="0"/>
              <a:t> errors,</a:t>
            </a:r>
            <a:r>
              <a:rPr lang="en-US" dirty="0" smtClean="0"/>
              <a:t> which are caused by the learners' overgeneralization of particular grammatical rules; and </a:t>
            </a:r>
          </a:p>
          <a:p>
            <a:r>
              <a:rPr lang="en-US" b="1" i="1" dirty="0" smtClean="0"/>
              <a:t>(c) errors which are caused by faulty teaching techniques. </a:t>
            </a:r>
            <a:endParaRPr lang="fr-FR" b="1" i="1" dirty="0"/>
          </a:p>
        </p:txBody>
      </p:sp>
    </p:spTree>
    <p:extLst>
      <p:ext uri="{BB962C8B-B14F-4D97-AF65-F5344CB8AC3E}">
        <p14:creationId xmlns:p14="http://schemas.microsoft.com/office/powerpoint/2010/main" val="2581170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b="1" i="1" dirty="0" smtClean="0"/>
              <a:t>Interlingual </a:t>
            </a:r>
            <a:r>
              <a:rPr lang="fr-FR" b="1" i="1" dirty="0" err="1" smtClean="0"/>
              <a:t>Errors</a:t>
            </a:r>
            <a:r>
              <a:rPr lang="fr-FR" b="1" i="1" dirty="0" smtClean="0"/>
              <a:t> </a:t>
            </a:r>
          </a:p>
          <a:p>
            <a:r>
              <a:rPr lang="en-US" dirty="0" smtClean="0"/>
              <a:t>Five different types of </a:t>
            </a:r>
            <a:r>
              <a:rPr lang="en-US" dirty="0" err="1" smtClean="0"/>
              <a:t>interlingual</a:t>
            </a:r>
            <a:r>
              <a:rPr lang="en-US" dirty="0" smtClean="0"/>
              <a:t> errors are presented below: </a:t>
            </a:r>
          </a:p>
          <a:p>
            <a:r>
              <a:rPr lang="en-US" b="1" i="1" dirty="0" smtClean="0"/>
              <a:t>1. Transfer of Phonological Elements of L 1 </a:t>
            </a:r>
          </a:p>
          <a:p>
            <a:r>
              <a:rPr lang="en-US" b="1" i="1" dirty="0" smtClean="0"/>
              <a:t>2. Transfer of Morphological Elements </a:t>
            </a:r>
          </a:p>
          <a:p>
            <a:r>
              <a:rPr lang="en-US" b="1" i="1" dirty="0" smtClean="0"/>
              <a:t>3. Transfer of Grammatical Elements </a:t>
            </a:r>
          </a:p>
          <a:p>
            <a:r>
              <a:rPr lang="en-US" b="1" i="1" dirty="0" smtClean="0"/>
              <a:t>4. Transfer of </a:t>
            </a:r>
            <a:r>
              <a:rPr lang="en-US" b="1" i="1" dirty="0" err="1" smtClean="0"/>
              <a:t>Lexico</a:t>
            </a:r>
            <a:r>
              <a:rPr lang="en-US" b="1" i="1" dirty="0" smtClean="0"/>
              <a:t>-Semantic Element</a:t>
            </a:r>
          </a:p>
          <a:p>
            <a:r>
              <a:rPr lang="en-US" b="1" i="1" dirty="0" smtClean="0"/>
              <a:t>5. Transfer of Stylistic and Cultural Elements</a:t>
            </a:r>
            <a:endParaRPr lang="fr-FR" b="1" i="1" dirty="0"/>
          </a:p>
        </p:txBody>
      </p:sp>
    </p:spTree>
    <p:extLst>
      <p:ext uri="{BB962C8B-B14F-4D97-AF65-F5344CB8AC3E}">
        <p14:creationId xmlns:p14="http://schemas.microsoft.com/office/powerpoint/2010/main" val="19754623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431</Words>
  <Application>Microsoft Office PowerPoint</Application>
  <PresentationFormat>Affichage à l'écran (4:3)</PresentationFormat>
  <Paragraphs>19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Sources of Errors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Errors </dc:title>
  <dc:creator>asus</dc:creator>
  <cp:lastModifiedBy>asus</cp:lastModifiedBy>
  <cp:revision>5</cp:revision>
  <dcterms:created xsi:type="dcterms:W3CDTF">2023-11-22T05:22:15Z</dcterms:created>
  <dcterms:modified xsi:type="dcterms:W3CDTF">2023-11-22T12:20:30Z</dcterms:modified>
</cp:coreProperties>
</file>