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C60F75-C47E-42F8-9AFA-A997A898C15E}" type="datetimeFigureOut">
              <a:rPr lang="fr-FR" smtClean="0"/>
              <a:t>04/02/2021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3515941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60F75-C47E-42F8-9AFA-A997A898C15E}" type="datetimeFigureOut">
              <a:rPr lang="fr-FR" smtClean="0"/>
              <a:t>04/02/2021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386385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60F75-C47E-42F8-9AFA-A997A898C15E}" type="datetimeFigureOut">
              <a:rPr lang="fr-FR" smtClean="0"/>
              <a:t>04/02/2021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1043C-F83C-424E-A111-EEBF53D1876C}" type="slidenum">
              <a:rPr lang="fr-FR" smtClean="0"/>
              <a:t>‹#›</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42421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60F75-C47E-42F8-9AFA-A997A898C15E}" type="datetimeFigureOut">
              <a:rPr lang="fr-FR" smtClean="0"/>
              <a:t>04/02/2021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26308690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60F75-C47E-42F8-9AFA-A997A898C15E}" type="datetimeFigureOut">
              <a:rPr lang="fr-FR" smtClean="0"/>
              <a:t>04/02/2021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1043C-F83C-424E-A111-EEBF53D1876C}"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47051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60F75-C47E-42F8-9AFA-A997A898C15E}" type="datetimeFigureOut">
              <a:rPr lang="fr-FR" smtClean="0"/>
              <a:t>04/02/2021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4147982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C60F75-C47E-42F8-9AFA-A997A898C15E}" type="datetimeFigureOut">
              <a:rPr lang="fr-FR" smtClean="0"/>
              <a:t>04/02/2021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656797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C60F75-C47E-42F8-9AFA-A997A898C15E}" type="datetimeFigureOut">
              <a:rPr lang="fr-FR" smtClean="0"/>
              <a:t>04/02/2021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3003871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C60F75-C47E-42F8-9AFA-A997A898C15E}" type="datetimeFigureOut">
              <a:rPr lang="fr-FR" smtClean="0"/>
              <a:t>04/02/2021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18257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60F75-C47E-42F8-9AFA-A997A898C15E}" type="datetimeFigureOut">
              <a:rPr lang="fr-FR" smtClean="0"/>
              <a:t>04/02/2021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219857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C60F75-C47E-42F8-9AFA-A997A898C15E}" type="datetimeFigureOut">
              <a:rPr lang="fr-FR" smtClean="0"/>
              <a:t>04/02/2021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2740270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C60F75-C47E-42F8-9AFA-A997A898C15E}" type="datetimeFigureOut">
              <a:rPr lang="fr-FR" smtClean="0"/>
              <a:t>04/02/2021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3052381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C60F75-C47E-42F8-9AFA-A997A898C15E}" type="datetimeFigureOut">
              <a:rPr lang="fr-FR" smtClean="0"/>
              <a:t>04/02/2021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86342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60F75-C47E-42F8-9AFA-A997A898C15E}" type="datetimeFigureOut">
              <a:rPr lang="fr-FR" smtClean="0"/>
              <a:t>04/02/2021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324016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C60F75-C47E-42F8-9AFA-A997A898C15E}" type="datetimeFigureOut">
              <a:rPr lang="fr-FR" smtClean="0"/>
              <a:t>04/02/2021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932306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CC60F75-C47E-42F8-9AFA-A997A898C15E}" type="datetimeFigureOut">
              <a:rPr lang="fr-FR" smtClean="0"/>
              <a:t>04/02/2021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611043C-F83C-424E-A111-EEBF53D1876C}" type="slidenum">
              <a:rPr lang="fr-FR" smtClean="0"/>
              <a:t>‹#›</a:t>
            </a:fld>
            <a:endParaRPr lang="fr-FR"/>
          </a:p>
        </p:txBody>
      </p:sp>
    </p:spTree>
    <p:extLst>
      <p:ext uri="{BB962C8B-B14F-4D97-AF65-F5344CB8AC3E}">
        <p14:creationId xmlns:p14="http://schemas.microsoft.com/office/powerpoint/2010/main" val="147003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CC60F75-C47E-42F8-9AFA-A997A898C15E}" type="datetimeFigureOut">
              <a:rPr lang="fr-FR" smtClean="0"/>
              <a:t>04/02/2021</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611043C-F83C-424E-A111-EEBF53D1876C}" type="slidenum">
              <a:rPr lang="fr-FR" smtClean="0"/>
              <a:t>‹#›</a:t>
            </a:fld>
            <a:endParaRPr lang="fr-FR"/>
          </a:p>
        </p:txBody>
      </p:sp>
    </p:spTree>
    <p:extLst>
      <p:ext uri="{BB962C8B-B14F-4D97-AF65-F5344CB8AC3E}">
        <p14:creationId xmlns:p14="http://schemas.microsoft.com/office/powerpoint/2010/main" val="12463952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621" y="1764454"/>
            <a:ext cx="7766936" cy="1646302"/>
          </a:xfrm>
        </p:spPr>
        <p:txBody>
          <a:bodyPr/>
          <a:lstStyle/>
          <a:p>
            <a:pPr algn="ctr"/>
            <a:r>
              <a:rPr lang="ar-DZ" sz="6600" dirty="0" smtClean="0">
                <a:latin typeface="Simplified Arabic" panose="02020603050405020304" pitchFamily="18" charset="-78"/>
                <a:cs typeface="Simplified Arabic" panose="02020603050405020304" pitchFamily="18" charset="-78"/>
              </a:rPr>
              <a:t>الرابطة القلمية</a:t>
            </a:r>
            <a:endParaRPr lang="fr-FR" sz="6600" dirty="0">
              <a:latin typeface="Simplified Arabic" panose="02020603050405020304" pitchFamily="18" charset="-78"/>
              <a:cs typeface="Simplified Arabic" panose="02020603050405020304" pitchFamily="18" charset="-78"/>
            </a:endParaRPr>
          </a:p>
        </p:txBody>
      </p:sp>
      <p:sp>
        <p:nvSpPr>
          <p:cNvPr id="3" name="Subtitle 2"/>
          <p:cNvSpPr>
            <a:spLocks noGrp="1"/>
          </p:cNvSpPr>
          <p:nvPr>
            <p:ph type="subTitle" idx="1"/>
          </p:nvPr>
        </p:nvSpPr>
        <p:spPr/>
        <p:txBody>
          <a:bodyPr>
            <a:normAutofit/>
          </a:bodyPr>
          <a:lstStyle/>
          <a:p>
            <a:pPr algn="ctr"/>
            <a:r>
              <a:rPr lang="ar-DZ" sz="2800" dirty="0" smtClean="0">
                <a:solidFill>
                  <a:srgbClr val="FF0000"/>
                </a:solidFill>
                <a:latin typeface="Simplified Arabic" panose="02020603050405020304" pitchFamily="18" charset="-78"/>
                <a:cs typeface="Simplified Arabic" panose="02020603050405020304" pitchFamily="18" charset="-78"/>
              </a:rPr>
              <a:t>الدكتور منير مهادي</a:t>
            </a:r>
            <a:endParaRPr lang="fr-FR" sz="2800" dirty="0">
              <a:solidFill>
                <a:srgbClr val="FF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166791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1520" y="1058091"/>
            <a:ext cx="8778240" cy="4885509"/>
          </a:xfrm>
        </p:spPr>
        <p:txBody>
          <a:bodyPr>
            <a:normAutofit/>
          </a:bodyPr>
          <a:lstStyle/>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يرتبط اسم الرابطة القلمية بالأديب الناقد "ميخائيل نعيمة " 1889، 1977م"، الذي يُعدّ من رواد الأدب العربي الحديث، من خلال إبداعاته المتنوّعة في الشعر الذي كتبه بلغات مختلفة، والقصة القصيرة والسيرة الأدبية، بالإضافة إلى إسهاماته النقدية. لهذا طاولت مكانته الأدبية والنقدية مكانة العقاد والمازني وعميد الأدب "طه حسين".</a:t>
            </a:r>
          </a:p>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قاد دعوته التجديدية من المهجر الأمريكي رُفقة الأدباء العرب الذي كانوا معه، في العقدين الثاني والثالث من القرن العشرين.</a:t>
            </a:r>
            <a:endParaRPr lang="fr-FR" sz="2800" dirty="0">
              <a:solidFill>
                <a:srgbClr val="00206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898630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1520" y="1058091"/>
            <a:ext cx="8778240" cy="4885509"/>
          </a:xfrm>
        </p:spPr>
        <p:txBody>
          <a:bodyPr>
            <a:normAutofit/>
          </a:bodyPr>
          <a:lstStyle/>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كان أبرز ما قدّمه ميخائيل نعيمة في النقد العربي الحديث كتابه " الغربال" الذي نشر سنة 1923م، حيث ضمّنه أهمّ آرائه النقدية حول الأدب الجديد وشروطه.</a:t>
            </a:r>
          </a:p>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حدّد هذا الناقد مفهومه للنقد بقوله هو "التمييز بين جيّد الأعمال الأدبية من رديئها"، وهو كما يبدو تعريف النقاد العرب القدامى، غير أنّه نبّه إلى ضرورة تبرير الأحكام النقدية وشرحها حتى لا تكون مجرّد أحكام اعتباطية وارتجالية بعيدة عن النقد الموضوعي.</a:t>
            </a:r>
            <a:endParaRPr lang="fr-FR" sz="2800" dirty="0">
              <a:solidFill>
                <a:srgbClr val="00206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776824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1520" y="1058091"/>
            <a:ext cx="8673737" cy="4885509"/>
          </a:xfrm>
        </p:spPr>
        <p:txBody>
          <a:bodyPr>
            <a:normAutofit/>
          </a:bodyPr>
          <a:lstStyle/>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وأشار ميخائيل نعيمة كذلك إلى اختلاف النقاد في أحكامهم النقدية وذلك بسبب اختلاف مقاييسهم النقدية، التي هي حسبه " ليست مسجّلة في السماء ولا على الأرض، ولا قوّة تدعها وتُظهرها قيمة صادقة سوى قوة الناقد نفسه، وقوة الناقد هي يبطن به سطوره من الإخلاص في النية، والمحبة لمهنته، والغيرة على موضوعه...وما أوتيه بعد ذلك من مقدرة البيان لتنفيذ ما يقوله إلى عقل القارئ وقلبه".</a:t>
            </a:r>
            <a:endParaRPr lang="fr-FR" sz="2800" dirty="0">
              <a:solidFill>
                <a:srgbClr val="00206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282318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1520" y="1058091"/>
            <a:ext cx="8778240" cy="4885509"/>
          </a:xfrm>
        </p:spPr>
        <p:txBody>
          <a:bodyPr>
            <a:normAutofit/>
          </a:bodyPr>
          <a:lstStyle/>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اتّبع ميخائيل نعيمة منذ بداياته "المنهج التأثّري" الذي يقوم على ما يتركه الأدب عند قراءته من خواطر وانطباعات لدى القارئ/الناقد، مؤكّدا على أنّ " لكل ناقد غرباله، لكلّ مقاييسه وموازينه".</a:t>
            </a:r>
          </a:p>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وقال أيضا " عندما يحدّثك الناقد عن أثر أدبي، فهو إنّما يبين لك مدى التجاوب بين نفسه ونفس الكاتب في ذلك الأثر بالذات، فنقد إما انشراح أو امتعاض، أو هو انشراح هنا وامتعاض هناك".</a:t>
            </a:r>
            <a:endParaRPr lang="fr-FR" sz="2800" dirty="0">
              <a:solidFill>
                <a:srgbClr val="00206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5369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1520" y="1058091"/>
            <a:ext cx="8778240" cy="4885509"/>
          </a:xfrm>
        </p:spPr>
        <p:txBody>
          <a:bodyPr>
            <a:normAutofit/>
          </a:bodyPr>
          <a:lstStyle/>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هذا ويرى الناقد محمد مندور أنّ ه</a:t>
            </a:r>
            <a:r>
              <a:rPr lang="ar-DZ" sz="2800" dirty="0">
                <a:solidFill>
                  <a:srgbClr val="002060"/>
                </a:solidFill>
                <a:latin typeface="Simplified Arabic" panose="02020603050405020304" pitchFamily="18" charset="-78"/>
                <a:cs typeface="Simplified Arabic" panose="02020603050405020304" pitchFamily="18" charset="-78"/>
              </a:rPr>
              <a:t>د</a:t>
            </a:r>
            <a:r>
              <a:rPr lang="ar-DZ" sz="2800" dirty="0" smtClean="0">
                <a:solidFill>
                  <a:srgbClr val="002060"/>
                </a:solidFill>
                <a:latin typeface="Simplified Arabic" panose="02020603050405020304" pitchFamily="18" charset="-78"/>
                <a:cs typeface="Simplified Arabic" panose="02020603050405020304" pitchFamily="18" charset="-78"/>
              </a:rPr>
              <a:t>ف كتاب الغربال إنما هو " الهجوم العنيف على الأدب العربي التقليدي المتزمّت وعلى التحجّر اللغوي ثمّ على العروض التقليدي". بل إنّ ميخائيل نعيمة أعاد النظر في وظيفة الأدب وطرق نقده بعقلية أكثر انفتاحا.</a:t>
            </a:r>
          </a:p>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تأثّر أدباء المهجر بالمدارس الأدبية الغربية جعلهم يهتمون بالقضايا نفسها التي اهتموا بها، وكان من بين أهم تلك القضايا: قضايا الإنسان: الحروب، الأحداث السياسية، ....</a:t>
            </a:r>
            <a:endParaRPr lang="fr-FR" sz="2800" dirty="0">
              <a:solidFill>
                <a:srgbClr val="00206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699252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1520" y="1058091"/>
            <a:ext cx="8778240" cy="4885509"/>
          </a:xfrm>
        </p:spPr>
        <p:txBody>
          <a:bodyPr>
            <a:normAutofit fontScale="92500" lnSpcReduction="10000"/>
          </a:bodyPr>
          <a:lstStyle/>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لذلك رأى ميخائيل نعيمة أنّ الأدب هو رسول بين الكاتب والقارئ، وأنّ وظيفته تنحصر في تناول الإنسان، وسبر أغوار النفس البشرية. ولا يمكن للأدب إلا أن يكون " مسرحا يظهر عليه الإنسان بكل مظاهره الروحية والجسدية".</a:t>
            </a:r>
          </a:p>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وكل هذا دفع ميخائيل نعيمة لإحاطة الكاتب بهالة من التقديس العجيبة، فهو عنده نبيٌّ وفيلسوف، ومصوّر وموسيقيّ وكاهنٌ.</a:t>
            </a:r>
          </a:p>
          <a:p>
            <a:pPr algn="just" rtl="1">
              <a:lnSpc>
                <a:spcPct val="150000"/>
              </a:lnSpc>
            </a:pPr>
            <a:r>
              <a:rPr lang="ar-DZ" sz="2800" dirty="0" smtClean="0">
                <a:solidFill>
                  <a:srgbClr val="002060"/>
                </a:solidFill>
                <a:latin typeface="Simplified Arabic" panose="02020603050405020304" pitchFamily="18" charset="-78"/>
                <a:cs typeface="Simplified Arabic" panose="02020603050405020304" pitchFamily="18" charset="-78"/>
              </a:rPr>
              <a:t>ويرجع هذا الفهم الخاص للشاعر إلى التكوين المعقّد الذي تلقّاه ميخائيل نعيمة؛ تأثّره بالأدب الروسي، تعرّفه عن قرب على الأدب الرومنسي وبعض الفلسفات. </a:t>
            </a:r>
            <a:r>
              <a:rPr lang="ar-DZ" sz="2800" smtClean="0">
                <a:solidFill>
                  <a:srgbClr val="002060"/>
                </a:solidFill>
                <a:latin typeface="Simplified Arabic" panose="02020603050405020304" pitchFamily="18" charset="-78"/>
                <a:cs typeface="Simplified Arabic" panose="02020603050405020304" pitchFamily="18" charset="-78"/>
              </a:rPr>
              <a:t>فتعدّدت مواضيعه: مفهوم الكاتب، الشاعر، الشعر، مفهوم اللغة، النقد، القراءة...</a:t>
            </a:r>
            <a:endParaRPr lang="fr-FR" sz="2800" dirty="0">
              <a:solidFill>
                <a:srgbClr val="00206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083910371"/>
      </p:ext>
    </p:extLst>
  </p:cSld>
  <p:clrMapOvr>
    <a:masterClrMapping/>
  </p:clrMapOvr>
</p:sld>
</file>

<file path=ppt/theme/theme1.xml><?xml version="1.0" encoding="utf-8"?>
<a:theme xmlns:a="http://schemas.openxmlformats.org/drawingml/2006/main" name="Facet">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1169</TotalTime>
  <Words>478</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Simplified Arabic</vt:lpstr>
      <vt:lpstr>Trebuchet MS</vt:lpstr>
      <vt:lpstr>Wingdings 3</vt:lpstr>
      <vt:lpstr>Facet</vt:lpstr>
      <vt:lpstr>الرابطة القلمية</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الرابطة القلمية</dc:title>
  <dc:creator>Mahad</dc:creator>
  <cp:lastModifiedBy>Mahad</cp:lastModifiedBy>
  <cp:revision>19</cp:revision>
  <dcterms:created xsi:type="dcterms:W3CDTF">2021-02-04T13:46:17Z</dcterms:created>
  <dcterms:modified xsi:type="dcterms:W3CDTF">2021-02-05T09:15:28Z</dcterms:modified>
</cp:coreProperties>
</file>