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sldIdLst>
    <p:sldId id="256" r:id="rId2"/>
    <p:sldId id="257" r:id="rId3"/>
    <p:sldId id="262" r:id="rId4"/>
    <p:sldId id="258" r:id="rId5"/>
    <p:sldId id="259" r:id="rId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BE6FEA1-3376-4058-8C5F-09A135D0A743}" type="datetimeFigureOut">
              <a:rPr lang="fr-FR" smtClean="0"/>
              <a:t>27/01/2021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D45AD9B-DA5D-41F7-B97E-AA19D16C0E2B}" type="slidenum">
              <a:rPr lang="fr-FR" smtClean="0"/>
              <a:t>‹#›</a:t>
            </a:fld>
            <a:endParaRPr lang="fr-FR"/>
          </a:p>
        </p:txBody>
      </p:sp>
    </p:spTree>
    <p:extLst>
      <p:ext uri="{BB962C8B-B14F-4D97-AF65-F5344CB8AC3E}">
        <p14:creationId xmlns:p14="http://schemas.microsoft.com/office/powerpoint/2010/main" val="25077775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BE6FEA1-3376-4058-8C5F-09A135D0A743}" type="datetimeFigureOut">
              <a:rPr lang="fr-FR" smtClean="0"/>
              <a:t>27/01/2021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D45AD9B-DA5D-41F7-B97E-AA19D16C0E2B}" type="slidenum">
              <a:rPr lang="fr-FR" smtClean="0"/>
              <a:t>‹#›</a:t>
            </a:fld>
            <a:endParaRPr lang="fr-FR"/>
          </a:p>
        </p:txBody>
      </p:sp>
    </p:spTree>
    <p:extLst>
      <p:ext uri="{BB962C8B-B14F-4D97-AF65-F5344CB8AC3E}">
        <p14:creationId xmlns:p14="http://schemas.microsoft.com/office/powerpoint/2010/main" val="27843658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BE6FEA1-3376-4058-8C5F-09A135D0A743}" type="datetimeFigureOut">
              <a:rPr lang="fr-FR" smtClean="0"/>
              <a:t>27/01/2021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D45AD9B-DA5D-41F7-B97E-AA19D16C0E2B}" type="slidenum">
              <a:rPr lang="fr-FR" smtClean="0"/>
              <a:t>‹#›</a:t>
            </a:fld>
            <a:endParaRPr lang="fr-F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2223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BE6FEA1-3376-4058-8C5F-09A135D0A743}" type="datetimeFigureOut">
              <a:rPr lang="fr-FR" smtClean="0"/>
              <a:t>27/01/2021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D45AD9B-DA5D-41F7-B97E-AA19D16C0E2B}" type="slidenum">
              <a:rPr lang="fr-FR" smtClean="0"/>
              <a:t>‹#›</a:t>
            </a:fld>
            <a:endParaRPr lang="fr-FR"/>
          </a:p>
        </p:txBody>
      </p:sp>
    </p:spTree>
    <p:extLst>
      <p:ext uri="{BB962C8B-B14F-4D97-AF65-F5344CB8AC3E}">
        <p14:creationId xmlns:p14="http://schemas.microsoft.com/office/powerpoint/2010/main" val="686646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BE6FEA1-3376-4058-8C5F-09A135D0A743}" type="datetimeFigureOut">
              <a:rPr lang="fr-FR" smtClean="0"/>
              <a:t>27/01/2021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D45AD9B-DA5D-41F7-B97E-AA19D16C0E2B}" type="slidenum">
              <a:rPr lang="fr-FR" smtClean="0"/>
              <a:t>‹#›</a:t>
            </a:fld>
            <a:endParaRPr lang="fr-F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196482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BE6FEA1-3376-4058-8C5F-09A135D0A743}" type="datetimeFigureOut">
              <a:rPr lang="fr-FR" smtClean="0"/>
              <a:t>27/01/2021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D45AD9B-DA5D-41F7-B97E-AA19D16C0E2B}" type="slidenum">
              <a:rPr lang="fr-FR" smtClean="0"/>
              <a:t>‹#›</a:t>
            </a:fld>
            <a:endParaRPr lang="fr-FR"/>
          </a:p>
        </p:txBody>
      </p:sp>
    </p:spTree>
    <p:extLst>
      <p:ext uri="{BB962C8B-B14F-4D97-AF65-F5344CB8AC3E}">
        <p14:creationId xmlns:p14="http://schemas.microsoft.com/office/powerpoint/2010/main" val="13724501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BE6FEA1-3376-4058-8C5F-09A135D0A743}" type="datetimeFigureOut">
              <a:rPr lang="fr-FR" smtClean="0"/>
              <a:t>27/01/2021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D45AD9B-DA5D-41F7-B97E-AA19D16C0E2B}" type="slidenum">
              <a:rPr lang="fr-FR" smtClean="0"/>
              <a:t>‹#›</a:t>
            </a:fld>
            <a:endParaRPr lang="fr-FR"/>
          </a:p>
        </p:txBody>
      </p:sp>
    </p:spTree>
    <p:extLst>
      <p:ext uri="{BB962C8B-B14F-4D97-AF65-F5344CB8AC3E}">
        <p14:creationId xmlns:p14="http://schemas.microsoft.com/office/powerpoint/2010/main" val="36152180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BE6FEA1-3376-4058-8C5F-09A135D0A743}" type="datetimeFigureOut">
              <a:rPr lang="fr-FR" smtClean="0"/>
              <a:t>27/01/2021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D45AD9B-DA5D-41F7-B97E-AA19D16C0E2B}" type="slidenum">
              <a:rPr lang="fr-FR" smtClean="0"/>
              <a:t>‹#›</a:t>
            </a:fld>
            <a:endParaRPr lang="fr-FR"/>
          </a:p>
        </p:txBody>
      </p:sp>
    </p:spTree>
    <p:extLst>
      <p:ext uri="{BB962C8B-B14F-4D97-AF65-F5344CB8AC3E}">
        <p14:creationId xmlns:p14="http://schemas.microsoft.com/office/powerpoint/2010/main" val="37943512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BE6FEA1-3376-4058-8C5F-09A135D0A743}" type="datetimeFigureOut">
              <a:rPr lang="fr-FR" smtClean="0"/>
              <a:t>27/01/2021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D45AD9B-DA5D-41F7-B97E-AA19D16C0E2B}" type="slidenum">
              <a:rPr lang="fr-FR" smtClean="0"/>
              <a:t>‹#›</a:t>
            </a:fld>
            <a:endParaRPr lang="fr-FR"/>
          </a:p>
        </p:txBody>
      </p:sp>
    </p:spTree>
    <p:extLst>
      <p:ext uri="{BB962C8B-B14F-4D97-AF65-F5344CB8AC3E}">
        <p14:creationId xmlns:p14="http://schemas.microsoft.com/office/powerpoint/2010/main" val="39437022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BE6FEA1-3376-4058-8C5F-09A135D0A743}" type="datetimeFigureOut">
              <a:rPr lang="fr-FR" smtClean="0"/>
              <a:t>27/01/2021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D45AD9B-DA5D-41F7-B97E-AA19D16C0E2B}" type="slidenum">
              <a:rPr lang="fr-FR" smtClean="0"/>
              <a:t>‹#›</a:t>
            </a:fld>
            <a:endParaRPr lang="fr-FR"/>
          </a:p>
        </p:txBody>
      </p:sp>
    </p:spTree>
    <p:extLst>
      <p:ext uri="{BB962C8B-B14F-4D97-AF65-F5344CB8AC3E}">
        <p14:creationId xmlns:p14="http://schemas.microsoft.com/office/powerpoint/2010/main" val="4344507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BE6FEA1-3376-4058-8C5F-09A135D0A743}" type="datetimeFigureOut">
              <a:rPr lang="fr-FR" smtClean="0"/>
              <a:t>27/01/2021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D45AD9B-DA5D-41F7-B97E-AA19D16C0E2B}" type="slidenum">
              <a:rPr lang="fr-FR" smtClean="0"/>
              <a:t>‹#›</a:t>
            </a:fld>
            <a:endParaRPr lang="fr-FR"/>
          </a:p>
        </p:txBody>
      </p:sp>
    </p:spTree>
    <p:extLst>
      <p:ext uri="{BB962C8B-B14F-4D97-AF65-F5344CB8AC3E}">
        <p14:creationId xmlns:p14="http://schemas.microsoft.com/office/powerpoint/2010/main" val="3959802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BE6FEA1-3376-4058-8C5F-09A135D0A743}" type="datetimeFigureOut">
              <a:rPr lang="fr-FR" smtClean="0"/>
              <a:t>27/01/2021</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4D45AD9B-DA5D-41F7-B97E-AA19D16C0E2B}" type="slidenum">
              <a:rPr lang="fr-FR" smtClean="0"/>
              <a:t>‹#›</a:t>
            </a:fld>
            <a:endParaRPr lang="fr-FR"/>
          </a:p>
        </p:txBody>
      </p:sp>
    </p:spTree>
    <p:extLst>
      <p:ext uri="{BB962C8B-B14F-4D97-AF65-F5344CB8AC3E}">
        <p14:creationId xmlns:p14="http://schemas.microsoft.com/office/powerpoint/2010/main" val="2814501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BE6FEA1-3376-4058-8C5F-09A135D0A743}" type="datetimeFigureOut">
              <a:rPr lang="fr-FR" smtClean="0"/>
              <a:t>27/01/2021</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4D45AD9B-DA5D-41F7-B97E-AA19D16C0E2B}" type="slidenum">
              <a:rPr lang="fr-FR" smtClean="0"/>
              <a:t>‹#›</a:t>
            </a:fld>
            <a:endParaRPr lang="fr-FR"/>
          </a:p>
        </p:txBody>
      </p:sp>
    </p:spTree>
    <p:extLst>
      <p:ext uri="{BB962C8B-B14F-4D97-AF65-F5344CB8AC3E}">
        <p14:creationId xmlns:p14="http://schemas.microsoft.com/office/powerpoint/2010/main" val="36210280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E6FEA1-3376-4058-8C5F-09A135D0A743}" type="datetimeFigureOut">
              <a:rPr lang="fr-FR" smtClean="0"/>
              <a:t>27/01/2021</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4D45AD9B-DA5D-41F7-B97E-AA19D16C0E2B}" type="slidenum">
              <a:rPr lang="fr-FR" smtClean="0"/>
              <a:t>‹#›</a:t>
            </a:fld>
            <a:endParaRPr lang="fr-FR"/>
          </a:p>
        </p:txBody>
      </p:sp>
    </p:spTree>
    <p:extLst>
      <p:ext uri="{BB962C8B-B14F-4D97-AF65-F5344CB8AC3E}">
        <p14:creationId xmlns:p14="http://schemas.microsoft.com/office/powerpoint/2010/main" val="33360629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BE6FEA1-3376-4058-8C5F-09A135D0A743}" type="datetimeFigureOut">
              <a:rPr lang="fr-FR" smtClean="0"/>
              <a:t>27/01/2021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D45AD9B-DA5D-41F7-B97E-AA19D16C0E2B}" type="slidenum">
              <a:rPr lang="fr-FR" smtClean="0"/>
              <a:t>‹#›</a:t>
            </a:fld>
            <a:endParaRPr lang="fr-FR"/>
          </a:p>
        </p:txBody>
      </p:sp>
    </p:spTree>
    <p:extLst>
      <p:ext uri="{BB962C8B-B14F-4D97-AF65-F5344CB8AC3E}">
        <p14:creationId xmlns:p14="http://schemas.microsoft.com/office/powerpoint/2010/main" val="7853893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D45AD9B-DA5D-41F7-B97E-AA19D16C0E2B}" type="slidenum">
              <a:rPr lang="fr-FR" smtClean="0"/>
              <a:t>‹#›</a:t>
            </a:fld>
            <a:endParaRPr lang="fr-FR"/>
          </a:p>
        </p:txBody>
      </p:sp>
      <p:sp>
        <p:nvSpPr>
          <p:cNvPr id="5" name="Date Placeholder 4"/>
          <p:cNvSpPr>
            <a:spLocks noGrp="1"/>
          </p:cNvSpPr>
          <p:nvPr>
            <p:ph type="dt" sz="half" idx="10"/>
          </p:nvPr>
        </p:nvSpPr>
        <p:spPr/>
        <p:txBody>
          <a:bodyPr/>
          <a:lstStyle/>
          <a:p>
            <a:fld id="{8BE6FEA1-3376-4058-8C5F-09A135D0A743}" type="datetimeFigureOut">
              <a:rPr lang="fr-FR" smtClean="0"/>
              <a:t>27/01/2021</a:t>
            </a:fld>
            <a:endParaRPr lang="fr-FR"/>
          </a:p>
        </p:txBody>
      </p:sp>
    </p:spTree>
    <p:extLst>
      <p:ext uri="{BB962C8B-B14F-4D97-AF65-F5344CB8AC3E}">
        <p14:creationId xmlns:p14="http://schemas.microsoft.com/office/powerpoint/2010/main" val="20075327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BE6FEA1-3376-4058-8C5F-09A135D0A743}" type="datetimeFigureOut">
              <a:rPr lang="fr-FR" smtClean="0"/>
              <a:t>27/01/2021</a:t>
            </a:fld>
            <a:endParaRPr lang="fr-F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D45AD9B-DA5D-41F7-B97E-AA19D16C0E2B}" type="slidenum">
              <a:rPr lang="fr-FR" smtClean="0"/>
              <a:t>‹#›</a:t>
            </a:fld>
            <a:endParaRPr lang="fr-FR"/>
          </a:p>
        </p:txBody>
      </p:sp>
    </p:spTree>
    <p:extLst>
      <p:ext uri="{BB962C8B-B14F-4D97-AF65-F5344CB8AC3E}">
        <p14:creationId xmlns:p14="http://schemas.microsoft.com/office/powerpoint/2010/main" val="2178383746"/>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6439" y="1398694"/>
            <a:ext cx="7766936" cy="1646302"/>
          </a:xfrm>
        </p:spPr>
        <p:txBody>
          <a:bodyPr/>
          <a:lstStyle/>
          <a:p>
            <a:r>
              <a:rPr lang="ar-DZ" dirty="0" smtClean="0">
                <a:latin typeface="Simplified Arabic" panose="02020603050405020304" pitchFamily="18" charset="-78"/>
                <a:cs typeface="Simplified Arabic" panose="02020603050405020304" pitchFamily="18" charset="-78"/>
              </a:rPr>
              <a:t>مدخل إلى النقد الأدبي الحديث ج2</a:t>
            </a:r>
            <a:endParaRPr lang="fr-FR" dirty="0">
              <a:latin typeface="Simplified Arabic" panose="02020603050405020304" pitchFamily="18" charset="-78"/>
              <a:cs typeface="Simplified Arabic" panose="02020603050405020304" pitchFamily="18" charset="-78"/>
            </a:endParaRPr>
          </a:p>
        </p:txBody>
      </p:sp>
      <p:sp>
        <p:nvSpPr>
          <p:cNvPr id="3" name="Subtitle 2"/>
          <p:cNvSpPr>
            <a:spLocks noGrp="1"/>
          </p:cNvSpPr>
          <p:nvPr>
            <p:ph type="subTitle" idx="1"/>
          </p:nvPr>
        </p:nvSpPr>
        <p:spPr/>
        <p:txBody>
          <a:bodyPr>
            <a:normAutofit/>
          </a:bodyPr>
          <a:lstStyle/>
          <a:p>
            <a:pPr algn="ctr"/>
            <a:r>
              <a:rPr lang="ar-DZ" sz="2800" dirty="0" smtClean="0">
                <a:latin typeface="Simplified Arabic" panose="02020603050405020304" pitchFamily="18" charset="-78"/>
                <a:cs typeface="Simplified Arabic" panose="02020603050405020304" pitchFamily="18" charset="-78"/>
              </a:rPr>
              <a:t>الدكتور منير مهادي</a:t>
            </a:r>
            <a:endParaRPr lang="fr-FR" sz="28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142582178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4765" y="1619794"/>
            <a:ext cx="9026435" cy="4415246"/>
          </a:xfrm>
        </p:spPr>
        <p:txBody>
          <a:bodyPr>
            <a:noAutofit/>
          </a:bodyPr>
          <a:lstStyle/>
          <a:p>
            <a:pPr algn="just" rtl="1">
              <a:lnSpc>
                <a:spcPct val="150000"/>
              </a:lnSpc>
            </a:pPr>
            <a:r>
              <a:rPr lang="ar-DZ" sz="3200" dirty="0">
                <a:solidFill>
                  <a:srgbClr val="002060"/>
                </a:solidFill>
                <a:latin typeface="Simplified Arabic" panose="02020603050405020304" pitchFamily="18" charset="-78"/>
                <a:cs typeface="Simplified Arabic" panose="02020603050405020304" pitchFamily="18" charset="-78"/>
              </a:rPr>
              <a:t>إنّ الاطّلاع </a:t>
            </a:r>
            <a:r>
              <a:rPr lang="ar-DZ" sz="3200" dirty="0" smtClean="0">
                <a:solidFill>
                  <a:srgbClr val="002060"/>
                </a:solidFill>
                <a:latin typeface="Simplified Arabic" panose="02020603050405020304" pitchFamily="18" charset="-78"/>
                <a:cs typeface="Simplified Arabic" panose="02020603050405020304" pitchFamily="18" charset="-78"/>
              </a:rPr>
              <a:t>الأو</a:t>
            </a:r>
            <a:r>
              <a:rPr lang="ar-DZ" sz="3200" dirty="0">
                <a:solidFill>
                  <a:srgbClr val="002060"/>
                </a:solidFill>
                <a:latin typeface="Simplified Arabic" panose="02020603050405020304" pitchFamily="18" charset="-78"/>
                <a:cs typeface="Simplified Arabic" panose="02020603050405020304" pitchFamily="18" charset="-78"/>
              </a:rPr>
              <a:t>ّ</a:t>
            </a:r>
            <a:r>
              <a:rPr lang="ar-DZ" sz="3200" dirty="0" smtClean="0">
                <a:solidFill>
                  <a:srgbClr val="002060"/>
                </a:solidFill>
                <a:latin typeface="Simplified Arabic" panose="02020603050405020304" pitchFamily="18" charset="-78"/>
                <a:cs typeface="Simplified Arabic" panose="02020603050405020304" pitchFamily="18" charset="-78"/>
              </a:rPr>
              <a:t>لي </a:t>
            </a:r>
            <a:r>
              <a:rPr lang="ar-DZ" sz="3200" dirty="0">
                <a:solidFill>
                  <a:srgbClr val="002060"/>
                </a:solidFill>
                <a:latin typeface="Simplified Arabic" panose="02020603050405020304" pitchFamily="18" charset="-78"/>
                <a:cs typeface="Simplified Arabic" panose="02020603050405020304" pitchFamily="18" charset="-78"/>
              </a:rPr>
              <a:t>على بدايات النقد الحديث في البلاد العربية يُنبئُ عن حالة من الضعف والسطحية تعكس الحالة العامة التي تعيشها تلك البلدان، على مختلف الأصعدة الثقافية والفكرية </a:t>
            </a:r>
            <a:r>
              <a:rPr lang="ar-DZ" sz="3200" dirty="0" smtClean="0">
                <a:solidFill>
                  <a:srgbClr val="002060"/>
                </a:solidFill>
                <a:latin typeface="Simplified Arabic" panose="02020603050405020304" pitchFamily="18" charset="-78"/>
                <a:cs typeface="Simplified Arabic" panose="02020603050405020304" pitchFamily="18" charset="-78"/>
              </a:rPr>
              <a:t>والحضارية. لذلك لا نكاد نجد، خاصة في بدايات القرن العشرين، إلا على بعض الأسماء والمحاولات التي ساهمت في نشر الوعي النقدي، وإن لم تخرج في مجملها عن الطرح القديم في صورته البسيطة والسطحية، فكانت أغلب الآراء  عبارة عن مواعظ وتعاليم موجّهة للأدباء.</a:t>
            </a:r>
            <a:endParaRPr lang="fr-FR" sz="3200" dirty="0">
              <a:solidFill>
                <a:srgbClr val="002060"/>
              </a:solidFill>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88538794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4765" y="1201784"/>
            <a:ext cx="9026435" cy="4297680"/>
          </a:xfrm>
        </p:spPr>
        <p:txBody>
          <a:bodyPr>
            <a:noAutofit/>
          </a:bodyPr>
          <a:lstStyle/>
          <a:p>
            <a:pPr algn="just" rtl="1"/>
            <a:r>
              <a:rPr lang="ar-SA" sz="3200" dirty="0">
                <a:solidFill>
                  <a:srgbClr val="002060"/>
                </a:solidFill>
                <a:latin typeface="Simplified Arabic" panose="02020603050405020304" pitchFamily="18" charset="-78"/>
                <a:cs typeface="Simplified Arabic" panose="02020603050405020304" pitchFamily="18" charset="-78"/>
              </a:rPr>
              <a:t>ﻳﻘﻮل ﺳﻴﺪ </a:t>
            </a:r>
            <a:r>
              <a:rPr lang="ar-SA" sz="3200" dirty="0" smtClean="0">
                <a:solidFill>
                  <a:srgbClr val="002060"/>
                </a:solidFill>
                <a:latin typeface="Simplified Arabic" panose="02020603050405020304" pitchFamily="18" charset="-78"/>
                <a:cs typeface="Simplified Arabic" panose="02020603050405020304" pitchFamily="18" charset="-78"/>
              </a:rPr>
              <a:t>ﻗﻄﺐ</a:t>
            </a:r>
            <a:r>
              <a:rPr lang="ar-DZ" sz="3200" dirty="0" smtClean="0">
                <a:solidFill>
                  <a:srgbClr val="002060"/>
                </a:solidFill>
                <a:latin typeface="Simplified Arabic" panose="02020603050405020304" pitchFamily="18" charset="-78"/>
                <a:cs typeface="Simplified Arabic" panose="02020603050405020304" pitchFamily="18" charset="-78"/>
              </a:rPr>
              <a:t>: "</a:t>
            </a:r>
            <a:r>
              <a:rPr lang="ar-SA" sz="3200" dirty="0" smtClean="0">
                <a:solidFill>
                  <a:srgbClr val="002060"/>
                </a:solidFill>
                <a:latin typeface="Simplified Arabic" panose="02020603050405020304" pitchFamily="18" charset="-78"/>
                <a:cs typeface="Simplified Arabic" panose="02020603050405020304" pitchFamily="18" charset="-78"/>
              </a:rPr>
              <a:t>و</a:t>
            </a:r>
            <a:r>
              <a:rPr lang="ar-DZ" sz="3200" dirty="0" smtClean="0">
                <a:solidFill>
                  <a:srgbClr val="002060"/>
                </a:solidFill>
                <a:latin typeface="Simplified Arabic" panose="02020603050405020304" pitchFamily="18" charset="-78"/>
                <a:cs typeface="Simplified Arabic" panose="02020603050405020304" pitchFamily="18" charset="-78"/>
              </a:rPr>
              <a:t>ظيفة</a:t>
            </a:r>
            <a:r>
              <a:rPr lang="ar-SA" sz="3200" dirty="0" smtClean="0">
                <a:solidFill>
                  <a:srgbClr val="002060"/>
                </a:solidFill>
                <a:latin typeface="Simplified Arabic" panose="02020603050405020304" pitchFamily="18" charset="-78"/>
                <a:cs typeface="Simplified Arabic" panose="02020603050405020304" pitchFamily="18" charset="-78"/>
              </a:rPr>
              <a:t> </a:t>
            </a:r>
            <a:r>
              <a:rPr lang="ar-SA" sz="3200" dirty="0">
                <a:solidFill>
                  <a:srgbClr val="002060"/>
                </a:solidFill>
                <a:latin typeface="Simplified Arabic" panose="02020603050405020304" pitchFamily="18" charset="-78"/>
                <a:cs typeface="Simplified Arabic" panose="02020603050405020304" pitchFamily="18" charset="-78"/>
              </a:rPr>
              <a:t>اﻟﻨﻘﺪ اﻷدﰊ </a:t>
            </a:r>
            <a:r>
              <a:rPr lang="ar-SA" sz="3200" dirty="0" smtClean="0">
                <a:solidFill>
                  <a:srgbClr val="002060"/>
                </a:solidFill>
                <a:latin typeface="Simplified Arabic" panose="02020603050405020304" pitchFamily="18" charset="-78"/>
                <a:cs typeface="Simplified Arabic" panose="02020603050405020304" pitchFamily="18" charset="-78"/>
              </a:rPr>
              <a:t>وﻏﺎﻳﺘﻪ</a:t>
            </a:r>
            <a:r>
              <a:rPr lang="ar-DZ" sz="3200" dirty="0" smtClean="0">
                <a:solidFill>
                  <a:srgbClr val="002060"/>
                </a:solidFill>
                <a:latin typeface="Simplified Arabic" panose="02020603050405020304" pitchFamily="18" charset="-78"/>
                <a:cs typeface="Simplified Arabic" panose="02020603050405020304" pitchFamily="18" charset="-78"/>
              </a:rPr>
              <a:t>...</a:t>
            </a:r>
            <a:r>
              <a:rPr lang="ar-SA" sz="3200" dirty="0" smtClean="0">
                <a:solidFill>
                  <a:srgbClr val="002060"/>
                </a:solidFill>
                <a:latin typeface="Simplified Arabic" panose="02020603050405020304" pitchFamily="18" charset="-78"/>
                <a:cs typeface="Simplified Arabic" panose="02020603050405020304" pitchFamily="18" charset="-78"/>
              </a:rPr>
              <a:t> </a:t>
            </a:r>
            <a:r>
              <a:rPr lang="ar-SA" sz="3200" dirty="0">
                <a:solidFill>
                  <a:srgbClr val="002060"/>
                </a:solidFill>
                <a:latin typeface="Simplified Arabic" panose="02020603050405020304" pitchFamily="18" charset="-78"/>
                <a:cs typeface="Simplified Arabic" panose="02020603050405020304" pitchFamily="18" charset="-78"/>
              </a:rPr>
              <a:t>ﺗﺘﻠﺨﺺ ﰲ ﺗﻘﻮﱘ اﻟﻌﻤﻞ </a:t>
            </a:r>
            <a:r>
              <a:rPr lang="ar-SA" sz="3200" dirty="0" smtClean="0">
                <a:solidFill>
                  <a:srgbClr val="002060"/>
                </a:solidFill>
                <a:latin typeface="Simplified Arabic" panose="02020603050405020304" pitchFamily="18" charset="-78"/>
                <a:cs typeface="Simplified Arabic" panose="02020603050405020304" pitchFamily="18" charset="-78"/>
              </a:rPr>
              <a:t>اﻷدﰊ </a:t>
            </a:r>
            <a:r>
              <a:rPr lang="ar-SA" sz="3200" dirty="0">
                <a:solidFill>
                  <a:srgbClr val="002060"/>
                </a:solidFill>
                <a:latin typeface="Simplified Arabic" panose="02020603050405020304" pitchFamily="18" charset="-78"/>
                <a:cs typeface="Simplified Arabic" panose="02020603050405020304" pitchFamily="18" charset="-78"/>
              </a:rPr>
              <a:t>و ﺑﻴﺎن ﻗﻴﻤﺘﻪ اﳌﻮﺿﻮﻋﻴﺔ، </a:t>
            </a:r>
            <a:r>
              <a:rPr lang="ar-SA" sz="3200" dirty="0" smtClean="0">
                <a:solidFill>
                  <a:srgbClr val="002060"/>
                </a:solidFill>
                <a:latin typeface="Simplified Arabic" panose="02020603050405020304" pitchFamily="18" charset="-78"/>
                <a:cs typeface="Simplified Arabic" panose="02020603050405020304" pitchFamily="18" charset="-78"/>
              </a:rPr>
              <a:t>وﻗﻴﻤﻪ </a:t>
            </a:r>
            <a:r>
              <a:rPr lang="ar-SA" sz="3200" dirty="0">
                <a:solidFill>
                  <a:srgbClr val="002060"/>
                </a:solidFill>
                <a:latin typeface="Simplified Arabic" panose="02020603050405020304" pitchFamily="18" charset="-78"/>
                <a:cs typeface="Simplified Arabic" panose="02020603050405020304" pitchFamily="18" charset="-78"/>
              </a:rPr>
              <a:t>اﻟﺘﻌﺒﲑﻳﺔ و اﻟﺸﻌﻮرﻳﺔ، و ﺗﻌﻴﲔ ﻣﻜﺎﻧﻪ ﰲ ﺧﻂ ﺳﲑ </a:t>
            </a:r>
            <a:r>
              <a:rPr lang="ar-SA" sz="3200" dirty="0" smtClean="0">
                <a:solidFill>
                  <a:srgbClr val="002060"/>
                </a:solidFill>
                <a:latin typeface="Simplified Arabic" panose="02020603050405020304" pitchFamily="18" charset="-78"/>
                <a:cs typeface="Simplified Arabic" panose="02020603050405020304" pitchFamily="18" charset="-78"/>
              </a:rPr>
              <a:t>اﻷدب،</a:t>
            </a:r>
            <a:r>
              <a:rPr lang="ar-DZ" sz="3200" dirty="0">
                <a:solidFill>
                  <a:srgbClr val="002060"/>
                </a:solidFill>
                <a:latin typeface="Simplified Arabic" panose="02020603050405020304" pitchFamily="18" charset="-78"/>
                <a:cs typeface="Simplified Arabic" panose="02020603050405020304" pitchFamily="18" charset="-78"/>
              </a:rPr>
              <a:t> </a:t>
            </a:r>
            <a:r>
              <a:rPr lang="ar-SA" sz="3200" dirty="0" smtClean="0">
                <a:solidFill>
                  <a:srgbClr val="002060"/>
                </a:solidFill>
                <a:latin typeface="Simplified Arabic" panose="02020603050405020304" pitchFamily="18" charset="-78"/>
                <a:cs typeface="Simplified Arabic" panose="02020603050405020304" pitchFamily="18" charset="-78"/>
              </a:rPr>
              <a:t>ﻣﻦ </a:t>
            </a:r>
            <a:r>
              <a:rPr lang="ar-SA" sz="3200" dirty="0">
                <a:solidFill>
                  <a:srgbClr val="002060"/>
                </a:solidFill>
                <a:latin typeface="Simplified Arabic" panose="02020603050405020304" pitchFamily="18" charset="-78"/>
                <a:cs typeface="Simplified Arabic" panose="02020603050405020304" pitchFamily="18" charset="-78"/>
              </a:rPr>
              <a:t>اﻟﻨﺎﺣﻴﺔ </a:t>
            </a:r>
            <a:r>
              <a:rPr lang="ar-SA" sz="3200" dirty="0" smtClean="0">
                <a:solidFill>
                  <a:srgbClr val="002060"/>
                </a:solidFill>
                <a:latin typeface="Simplified Arabic" panose="02020603050405020304" pitchFamily="18" charset="-78"/>
                <a:cs typeface="Simplified Arabic" panose="02020603050405020304" pitchFamily="18" charset="-78"/>
              </a:rPr>
              <a:t>اﻟﻔﻨﻴﺔ</a:t>
            </a:r>
            <a:r>
              <a:rPr lang="ar-DZ" sz="3200" dirty="0">
                <a:solidFill>
                  <a:srgbClr val="002060"/>
                </a:solidFill>
                <a:latin typeface="Simplified Arabic" panose="02020603050405020304" pitchFamily="18" charset="-78"/>
                <a:cs typeface="Simplified Arabic" panose="02020603050405020304" pitchFamily="18" charset="-78"/>
              </a:rPr>
              <a:t> </a:t>
            </a:r>
            <a:r>
              <a:rPr lang="ar-SA" sz="3200" dirty="0" smtClean="0">
                <a:solidFill>
                  <a:srgbClr val="002060"/>
                </a:solidFill>
                <a:latin typeface="Simplified Arabic" panose="02020603050405020304" pitchFamily="18" charset="-78"/>
                <a:cs typeface="Simplified Arabic" panose="02020603050405020304" pitchFamily="18" charset="-78"/>
              </a:rPr>
              <a:t>وﲢﺪﻳﺪ </a:t>
            </a:r>
            <a:r>
              <a:rPr lang="ar-SA" sz="3200" dirty="0">
                <a:solidFill>
                  <a:srgbClr val="002060"/>
                </a:solidFill>
                <a:latin typeface="Simplified Arabic" panose="02020603050405020304" pitchFamily="18" charset="-78"/>
                <a:cs typeface="Simplified Arabic" panose="02020603050405020304" pitchFamily="18" charset="-78"/>
              </a:rPr>
              <a:t>ﻣﺎ أﺿﺎﻓﻪ إﱃ اﻟﱰاث اﻷدﰊ ﰲ ﻟﻐﺘﻪ، و ﰲ اﻟﻌﺎﱂ اﻷدﰊ ﻛﻠﻪ، </a:t>
            </a:r>
            <a:r>
              <a:rPr lang="ar-SA" sz="3200" dirty="0" smtClean="0">
                <a:solidFill>
                  <a:srgbClr val="002060"/>
                </a:solidFill>
                <a:latin typeface="Simplified Arabic" panose="02020603050405020304" pitchFamily="18" charset="-78"/>
                <a:cs typeface="Simplified Arabic" panose="02020603050405020304" pitchFamily="18" charset="-78"/>
              </a:rPr>
              <a:t>وﻗﻴﺎس </a:t>
            </a:r>
            <a:r>
              <a:rPr lang="ar-SA" sz="3200" dirty="0">
                <a:solidFill>
                  <a:srgbClr val="002060"/>
                </a:solidFill>
                <a:latin typeface="Simplified Arabic" panose="02020603050405020304" pitchFamily="18" charset="-78"/>
                <a:cs typeface="Simplified Arabic" panose="02020603050405020304" pitchFamily="18" charset="-78"/>
              </a:rPr>
              <a:t>ﻣﺪى ﺗﺄﺛﺮﻩ ﺑﺎﶈﻴﻂ، </a:t>
            </a:r>
            <a:r>
              <a:rPr lang="ar-SA" sz="3200" dirty="0" smtClean="0">
                <a:solidFill>
                  <a:srgbClr val="002060"/>
                </a:solidFill>
                <a:latin typeface="Simplified Arabic" panose="02020603050405020304" pitchFamily="18" charset="-78"/>
                <a:cs typeface="Simplified Arabic" panose="02020603050405020304" pitchFamily="18" charset="-78"/>
              </a:rPr>
              <a:t>وﺗﺄﺛﲑﻩ ﻓﻴﻪ،</a:t>
            </a:r>
            <a:r>
              <a:rPr lang="ar-DZ" sz="3200" dirty="0">
                <a:solidFill>
                  <a:srgbClr val="002060"/>
                </a:solidFill>
                <a:latin typeface="Simplified Arabic" panose="02020603050405020304" pitchFamily="18" charset="-78"/>
                <a:cs typeface="Simplified Arabic" panose="02020603050405020304" pitchFamily="18" charset="-78"/>
              </a:rPr>
              <a:t> </a:t>
            </a:r>
            <a:r>
              <a:rPr lang="ar-SA" sz="3200" dirty="0" smtClean="0">
                <a:solidFill>
                  <a:srgbClr val="002060"/>
                </a:solidFill>
                <a:latin typeface="Simplified Arabic" panose="02020603050405020304" pitchFamily="18" charset="-78"/>
                <a:cs typeface="Simplified Arabic" panose="02020603050405020304" pitchFamily="18" charset="-78"/>
              </a:rPr>
              <a:t>وﺗﺼﻮﻳﺮ </a:t>
            </a:r>
            <a:r>
              <a:rPr lang="ar-SA" sz="3200" dirty="0">
                <a:solidFill>
                  <a:srgbClr val="002060"/>
                </a:solidFill>
                <a:latin typeface="Simplified Arabic" panose="02020603050405020304" pitchFamily="18" charset="-78"/>
                <a:cs typeface="Simplified Arabic" panose="02020603050405020304" pitchFamily="18" charset="-78"/>
              </a:rPr>
              <a:t>ﲰﺎت ﺻﺎﺣﺒﻪ </a:t>
            </a:r>
            <a:r>
              <a:rPr lang="ar-SA" sz="3200" dirty="0" smtClean="0">
                <a:solidFill>
                  <a:srgbClr val="002060"/>
                </a:solidFill>
                <a:latin typeface="Simplified Arabic" panose="02020603050405020304" pitchFamily="18" charset="-78"/>
                <a:cs typeface="Simplified Arabic" panose="02020603050405020304" pitchFamily="18" charset="-78"/>
              </a:rPr>
              <a:t>وﺧﺼﺎﺋﺼﻪ </a:t>
            </a:r>
            <a:r>
              <a:rPr lang="ar-SA" sz="3200" dirty="0">
                <a:solidFill>
                  <a:srgbClr val="002060"/>
                </a:solidFill>
                <a:latin typeface="Simplified Arabic" panose="02020603050405020304" pitchFamily="18" charset="-78"/>
                <a:cs typeface="Simplified Arabic" panose="02020603050405020304" pitchFamily="18" charset="-78"/>
              </a:rPr>
              <a:t>اﻟﺸﻌﻮرﻳﺔ </a:t>
            </a:r>
            <a:r>
              <a:rPr lang="ar-SA" sz="3200" dirty="0" smtClean="0">
                <a:solidFill>
                  <a:srgbClr val="002060"/>
                </a:solidFill>
                <a:latin typeface="Simplified Arabic" panose="02020603050405020304" pitchFamily="18" charset="-78"/>
                <a:cs typeface="Simplified Arabic" panose="02020603050405020304" pitchFamily="18" charset="-78"/>
              </a:rPr>
              <a:t>واﻟﺘﻌﺒﲑﻳﺔ</a:t>
            </a:r>
            <a:r>
              <a:rPr lang="ar-SA" sz="3200" dirty="0">
                <a:solidFill>
                  <a:srgbClr val="002060"/>
                </a:solidFill>
                <a:latin typeface="Simplified Arabic" panose="02020603050405020304" pitchFamily="18" charset="-78"/>
                <a:cs typeface="Simplified Arabic" panose="02020603050405020304" pitchFamily="18" charset="-78"/>
              </a:rPr>
              <a:t>، </a:t>
            </a:r>
            <a:r>
              <a:rPr lang="ar-SA" sz="3200" dirty="0" smtClean="0">
                <a:solidFill>
                  <a:srgbClr val="002060"/>
                </a:solidFill>
                <a:latin typeface="Simplified Arabic" panose="02020603050405020304" pitchFamily="18" charset="-78"/>
                <a:cs typeface="Simplified Arabic" panose="02020603050405020304" pitchFamily="18" charset="-78"/>
              </a:rPr>
              <a:t>وﻛﺸﻒ اﻟﻌﻮاﻣﻞ </a:t>
            </a:r>
            <a:r>
              <a:rPr lang="ar-SA" sz="3200" dirty="0">
                <a:solidFill>
                  <a:srgbClr val="002060"/>
                </a:solidFill>
                <a:latin typeface="Simplified Arabic" panose="02020603050405020304" pitchFamily="18" charset="-78"/>
                <a:cs typeface="Simplified Arabic" panose="02020603050405020304" pitchFamily="18" charset="-78"/>
              </a:rPr>
              <a:t>اﻟﻨﻔﺴﻴﺔ اﻟﱵ اﺷﱰﻛﺖ ﰲ </a:t>
            </a:r>
            <a:r>
              <a:rPr lang="ar-SA" sz="3200" dirty="0" smtClean="0">
                <a:solidFill>
                  <a:srgbClr val="002060"/>
                </a:solidFill>
                <a:latin typeface="Simplified Arabic" panose="02020603050405020304" pitchFamily="18" charset="-78"/>
                <a:cs typeface="Simplified Arabic" panose="02020603050405020304" pitchFamily="18" charset="-78"/>
              </a:rPr>
              <a:t>ﺗﻜﻮﻳﻨﻪ</a:t>
            </a:r>
            <a:r>
              <a:rPr lang="ar-DZ" sz="3200" dirty="0">
                <a:solidFill>
                  <a:srgbClr val="002060"/>
                </a:solidFill>
                <a:latin typeface="Simplified Arabic" panose="02020603050405020304" pitchFamily="18" charset="-78"/>
                <a:cs typeface="Simplified Arabic" panose="02020603050405020304" pitchFamily="18" charset="-78"/>
              </a:rPr>
              <a:t> </a:t>
            </a:r>
            <a:r>
              <a:rPr lang="ar-SA" sz="3200" dirty="0" smtClean="0">
                <a:solidFill>
                  <a:srgbClr val="002060"/>
                </a:solidFill>
                <a:latin typeface="Simplified Arabic" panose="02020603050405020304" pitchFamily="18" charset="-78"/>
                <a:cs typeface="Simplified Arabic" panose="02020603050405020304" pitchFamily="18" charset="-78"/>
              </a:rPr>
              <a:t>واﻟﻌﻮاﻣﻞ </a:t>
            </a:r>
            <a:r>
              <a:rPr lang="ar-SA" sz="3200" dirty="0">
                <a:solidFill>
                  <a:srgbClr val="002060"/>
                </a:solidFill>
                <a:latin typeface="Simplified Arabic" panose="02020603050405020304" pitchFamily="18" charset="-78"/>
                <a:cs typeface="Simplified Arabic" panose="02020603050405020304" pitchFamily="18" charset="-78"/>
              </a:rPr>
              <a:t>اﳋﺎرﺟﻴﺔ </a:t>
            </a:r>
            <a:r>
              <a:rPr lang="ar-SA" sz="3200" dirty="0" smtClean="0">
                <a:solidFill>
                  <a:srgbClr val="002060"/>
                </a:solidFill>
                <a:latin typeface="Simplified Arabic" panose="02020603050405020304" pitchFamily="18" charset="-78"/>
                <a:cs typeface="Simplified Arabic" panose="02020603050405020304" pitchFamily="18" charset="-78"/>
              </a:rPr>
              <a:t>ﻛﺬﻟﻚ</a:t>
            </a:r>
            <a:r>
              <a:rPr lang="ar-DZ" sz="3200" dirty="0" smtClean="0">
                <a:solidFill>
                  <a:srgbClr val="002060"/>
                </a:solidFill>
                <a:latin typeface="Simplified Arabic" panose="02020603050405020304" pitchFamily="18" charset="-78"/>
                <a:cs typeface="Simplified Arabic" panose="02020603050405020304" pitchFamily="18" charset="-78"/>
              </a:rPr>
              <a:t>". النقد الأدبي أصوله ومناهجه، ص 7." وهذا ما لا نجده تقريبا في النقد السائد في هذه الفترة</a:t>
            </a:r>
            <a:r>
              <a:rPr lang="ar-DZ" sz="3200" dirty="0">
                <a:solidFill>
                  <a:srgbClr val="002060"/>
                </a:solidFill>
                <a:latin typeface="Simplified Arabic" panose="02020603050405020304" pitchFamily="18" charset="-78"/>
                <a:cs typeface="Simplified Arabic" panose="02020603050405020304" pitchFamily="18" charset="-78"/>
              </a:rPr>
              <a:t>.</a:t>
            </a:r>
            <a:endParaRPr lang="fr-FR" sz="1600" dirty="0">
              <a:solidFill>
                <a:srgbClr val="002060"/>
              </a:solidFill>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70416209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74766" y="1162594"/>
            <a:ext cx="8699237" cy="4689565"/>
          </a:xfrm>
        </p:spPr>
        <p:txBody>
          <a:bodyPr>
            <a:normAutofit/>
          </a:bodyPr>
          <a:lstStyle/>
          <a:p>
            <a:pPr algn="just" rtl="1">
              <a:lnSpc>
                <a:spcPct val="110000"/>
              </a:lnSpc>
            </a:pPr>
            <a:r>
              <a:rPr lang="ar-DZ" sz="3200" dirty="0" smtClean="0">
                <a:solidFill>
                  <a:srgbClr val="002060"/>
                </a:solidFill>
                <a:latin typeface="Simplified Arabic" panose="02020603050405020304" pitchFamily="18" charset="-78"/>
                <a:cs typeface="Simplified Arabic" panose="02020603050405020304" pitchFamily="18" charset="-78"/>
              </a:rPr>
              <a:t>ومن أهم ما صُنّف في نهاية القرن التاسع عشر وبدايات القرن العشرين، نذكر ما يلي: </a:t>
            </a:r>
          </a:p>
          <a:p>
            <a:pPr algn="just" rtl="1">
              <a:lnSpc>
                <a:spcPct val="110000"/>
              </a:lnSpc>
            </a:pPr>
            <a:r>
              <a:rPr lang="ar-DZ" sz="3200" dirty="0">
                <a:solidFill>
                  <a:srgbClr val="002060"/>
                </a:solidFill>
                <a:latin typeface="Simplified Arabic" panose="02020603050405020304" pitchFamily="18" charset="-78"/>
                <a:cs typeface="Simplified Arabic" panose="02020603050405020304" pitchFamily="18" charset="-78"/>
              </a:rPr>
              <a:t>-</a:t>
            </a:r>
            <a:r>
              <a:rPr lang="ar-DZ" sz="3200" dirty="0" smtClean="0">
                <a:solidFill>
                  <a:srgbClr val="002060"/>
                </a:solidFill>
                <a:latin typeface="Simplified Arabic" panose="02020603050405020304" pitchFamily="18" charset="-78"/>
                <a:cs typeface="Simplified Arabic" panose="02020603050405020304" pitchFamily="18" charset="-78"/>
              </a:rPr>
              <a:t> شاكر شقير، مصباح الأفكار في نظم الأشعار، سنة 1873.</a:t>
            </a:r>
          </a:p>
          <a:p>
            <a:pPr algn="just" rtl="1">
              <a:lnSpc>
                <a:spcPct val="110000"/>
              </a:lnSpc>
            </a:pPr>
            <a:r>
              <a:rPr lang="ar-DZ" sz="3200" dirty="0" smtClean="0">
                <a:solidFill>
                  <a:srgbClr val="002060"/>
                </a:solidFill>
                <a:latin typeface="Simplified Arabic" panose="02020603050405020304" pitchFamily="18" charset="-78"/>
                <a:cs typeface="Simplified Arabic" panose="02020603050405020304" pitchFamily="18" charset="-78"/>
              </a:rPr>
              <a:t>- حمزة فتح الله، المواهب الفتحية. حيث قدّم فيه صاحبه دراسة جامعة بين النظري والتطبيقي، من خلال تحليله لمجموعة منوّعة من النماذج الأدبية"القصائد، والرسائل الأدبية، والخطب"، مستلهما في تحليله آراء النقاد القدامى.</a:t>
            </a:r>
          </a:p>
        </p:txBody>
      </p:sp>
    </p:spTree>
    <p:extLst>
      <p:ext uri="{BB962C8B-B14F-4D97-AF65-F5344CB8AC3E}">
        <p14:creationId xmlns:p14="http://schemas.microsoft.com/office/powerpoint/2010/main" val="83584325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74766" y="1162594"/>
            <a:ext cx="8699237" cy="4689565"/>
          </a:xfrm>
        </p:spPr>
        <p:txBody>
          <a:bodyPr>
            <a:normAutofit lnSpcReduction="10000"/>
          </a:bodyPr>
          <a:lstStyle/>
          <a:p>
            <a:pPr algn="just" rtl="1">
              <a:lnSpc>
                <a:spcPct val="110000"/>
              </a:lnSpc>
            </a:pPr>
            <a:r>
              <a:rPr lang="ar-DZ" sz="3200" dirty="0" smtClean="0">
                <a:solidFill>
                  <a:srgbClr val="002060"/>
                </a:solidFill>
                <a:latin typeface="Simplified Arabic" panose="02020603050405020304" pitchFamily="18" charset="-78"/>
                <a:cs typeface="Simplified Arabic" panose="02020603050405020304" pitchFamily="18" charset="-78"/>
              </a:rPr>
              <a:t>- حسين المرصفي "الوسيلة الأدبية إلى العلوم العربية". وهو من أهم الكتب النقدية العربية في العصر الحديث، لما فيه من آراء نقدية قيّمة على الرغم من اعتماده شبه الكلي على منظومة النقد القديم، وبذلك فقد كانت له مساهمة كبيرة جدا في إحياء التراث النقدي العربي القديم، كما كان للبارودي فضل كبير في إحياء التراث الشعري القديم، كما يذكر الناقد: بسام قطوس. دون نسيان الأدوار التي قامت بها بعض الأقلام الأدبية والنقدية على قلة كتاباتها، مثل: ناصيف اليازجي، ومحمد المويلحي وغيرهما. </a:t>
            </a:r>
            <a:r>
              <a:rPr lang="ar-DZ" sz="3200" smtClean="0">
                <a:solidFill>
                  <a:srgbClr val="002060"/>
                </a:solidFill>
                <a:latin typeface="Simplified Arabic" panose="02020603050405020304" pitchFamily="18" charset="-78"/>
                <a:cs typeface="Simplified Arabic" panose="02020603050405020304" pitchFamily="18" charset="-78"/>
              </a:rPr>
              <a:t>هذه هي المرجعيات الأولى للنقد العربي الحديث.</a:t>
            </a:r>
            <a:endParaRPr lang="ar-DZ" sz="3200" dirty="0" smtClean="0">
              <a:solidFill>
                <a:srgbClr val="002060"/>
              </a:solidFill>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25879118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43</TotalTime>
  <Words>353</Words>
  <Application>Microsoft Office PowerPoint</Application>
  <PresentationFormat>Widescreen</PresentationFormat>
  <Paragraphs>8</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Simplified Arabic</vt:lpstr>
      <vt:lpstr>Trebuchet MS</vt:lpstr>
      <vt:lpstr>Wingdings 3</vt:lpstr>
      <vt:lpstr>Facet</vt:lpstr>
      <vt:lpstr>مدخل إلى النقد الأدبي الحديث ج2</vt:lpstr>
      <vt:lpstr>إنّ الاطّلاع الأوّلي على بدايات النقد الحديث في البلاد العربية يُنبئُ عن حالة من الضعف والسطحية تعكس الحالة العامة التي تعيشها تلك البلدان، على مختلف الأصعدة الثقافية والفكرية والحضارية. لذلك لا نكاد نجد، خاصة في بدايات القرن العشرين، إلا على بعض الأسماء والمحاولات التي ساهمت في نشر الوعي النقدي، وإن لم تخرج في مجملها عن الطرح القديم في صورته البسيطة والسطحية، فكانت أغلب الآراء  عبارة عن مواعظ وتعاليم موجّهة للأدباء.</vt:lpstr>
      <vt:lpstr>ﻳﻘﻮل ﺳﻴﺪ ﻗﻄﺐ: "وظيفة اﻟﻨﻘﺪ اﻷدﰊ وﻏﺎﻳﺘﻪ... ﺗﺘﻠﺨﺺ ﰲ ﺗﻘﻮﱘ اﻟﻌﻤﻞ اﻷدﰊ و ﺑﻴﺎن ﻗﻴﻤﺘﻪ اﳌﻮﺿﻮﻋﻴﺔ، وﻗﻴﻤﻪ اﻟﺘﻌﺒﲑﻳﺔ و اﻟﺸﻌﻮرﻳﺔ، و ﺗﻌﻴﲔ ﻣﻜﺎﻧﻪ ﰲ ﺧﻂ ﺳﲑ اﻷدب، ﻣﻦ اﻟﻨﺎﺣﻴﺔ اﻟﻔﻨﻴﺔ وﲢﺪﻳﺪ ﻣﺎ أﺿﺎﻓﻪ إﱃ اﻟﱰاث اﻷدﰊ ﰲ ﻟﻐﺘﻪ، و ﰲ اﻟﻌﺎﱂ اﻷدﰊ ﻛﻠﻪ، وﻗﻴﺎس ﻣﺪى ﺗﺄﺛﺮﻩ ﺑﺎﶈﻴﻂ، وﺗﺄﺛﲑﻩ ﻓﻴﻪ، وﺗﺼﻮﻳﺮ ﲰﺎت ﺻﺎﺣﺒﻪ وﺧﺼﺎﺋﺼﻪ اﻟﺸﻌﻮرﻳﺔ واﻟﺘﻌﺒﲑﻳﺔ، وﻛﺸﻒ اﻟﻌﻮاﻣﻞ اﻟﻨﻔﺴﻴﺔ اﻟﱵ اﺷﱰﻛﺖ ﰲ ﺗﻜﻮﻳﻨﻪ واﻟﻌﻮاﻣﻞ اﳋﺎرﺟﻴﺔ ﻛﺬﻟﻚ". النقد الأدبي أصوله ومناهجه، ص 7." وهذا ما لا نجده تقريبا في النقد السائد في هذه الفترة.</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مدخل إلى النقد الأدبي الحديث ج2</dc:title>
  <dc:creator>Mahad</dc:creator>
  <cp:lastModifiedBy>Mahad</cp:lastModifiedBy>
  <cp:revision>18</cp:revision>
  <dcterms:created xsi:type="dcterms:W3CDTF">2021-01-27T08:21:34Z</dcterms:created>
  <dcterms:modified xsi:type="dcterms:W3CDTF">2021-01-27T09:05:14Z</dcterms:modified>
</cp:coreProperties>
</file>