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438868-6E3A-4165-804B-BBFAB71FFE2F}" type="datetimeFigureOut">
              <a:rPr lang="fr-FR" smtClean="0"/>
              <a:t>28/01/2021</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D98F5B-30CA-4FFA-B77E-BB4779A870A3}" type="slidenum">
              <a:rPr lang="fr-FR" smtClean="0"/>
              <a:t>‹#›</a:t>
            </a:fld>
            <a:endParaRPr lang="fr-FR"/>
          </a:p>
        </p:txBody>
      </p:sp>
    </p:spTree>
    <p:extLst>
      <p:ext uri="{BB962C8B-B14F-4D97-AF65-F5344CB8AC3E}">
        <p14:creationId xmlns:p14="http://schemas.microsoft.com/office/powerpoint/2010/main" val="4239480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D44838-B71E-4E7B-AA03-6343518A60D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485665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r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5019" y="4953000"/>
            <a:ext cx="12197020"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8B454F69-101F-444B-91D5-4EA8DC7F5297}" type="datetime1">
              <a:rPr lang="fr-FR" smtClean="0"/>
              <a:t>28/01/2021</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r>
              <a:rPr lang="ar-DZ" smtClean="0"/>
              <a:t>دروس في الصفقات العمومية                                 الاستاذة أحمان خيرة</a:t>
            </a:r>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a:t>
            </a:fld>
            <a:endParaRPr lang="fr-BE"/>
          </a:p>
        </p:txBody>
      </p:sp>
    </p:spTree>
    <p:extLst>
      <p:ext uri="{BB962C8B-B14F-4D97-AF65-F5344CB8AC3E}">
        <p14:creationId xmlns:p14="http://schemas.microsoft.com/office/powerpoint/2010/main" val="2573126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609600" y="1481330"/>
            <a:ext cx="10972800" cy="4386071"/>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2F02CD1-2462-4601-9AC0-A0B5BDE3EAAC}" type="datetime1">
              <a:rPr lang="fr-FR" smtClean="0"/>
              <a:t>28/01/2021</a:t>
            </a:fld>
            <a:endParaRPr lang="fr-BE"/>
          </a:p>
        </p:txBody>
      </p:sp>
      <p:sp>
        <p:nvSpPr>
          <p:cNvPr id="5" name="Espace réservé du pied de page 4"/>
          <p:cNvSpPr>
            <a:spLocks noGrp="1"/>
          </p:cNvSpPr>
          <p:nvPr>
            <p:ph type="ftr" sz="quarter" idx="11"/>
          </p:nvPr>
        </p:nvSpPr>
        <p:spPr/>
        <p:txBody>
          <a:bodyPr/>
          <a:lstStyle/>
          <a:p>
            <a:r>
              <a:rPr lang="ar-DZ" smtClean="0"/>
              <a:t>دروس في الصفقات العمومية                                 الاستاذة أحمان خيرة</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1247900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5351" y="274641"/>
            <a:ext cx="2369960" cy="5592761"/>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609600" y="274641"/>
            <a:ext cx="8432800" cy="559276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C51442A-5C8D-4958-89A5-352642866DF3}" type="datetime1">
              <a:rPr lang="fr-FR" smtClean="0"/>
              <a:t>28/01/2021</a:t>
            </a:fld>
            <a:endParaRPr lang="fr-BE"/>
          </a:p>
        </p:txBody>
      </p:sp>
      <p:sp>
        <p:nvSpPr>
          <p:cNvPr id="5" name="Espace réservé du pied de page 4"/>
          <p:cNvSpPr>
            <a:spLocks noGrp="1"/>
          </p:cNvSpPr>
          <p:nvPr>
            <p:ph type="ftr" sz="quarter" idx="11"/>
          </p:nvPr>
        </p:nvSpPr>
        <p:spPr/>
        <p:txBody>
          <a:bodyPr/>
          <a:lstStyle/>
          <a:p>
            <a:r>
              <a:rPr lang="ar-DZ" smtClean="0"/>
              <a:t>دروس في الصفقات العمومية                                 الاستاذة أحمان خيرة</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71435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55DA145-56F9-4CC2-A13E-D25ACDCDCC90}" type="datetime1">
              <a:rPr lang="fr-FR" smtClean="0"/>
              <a:t>28/01/2021</a:t>
            </a:fld>
            <a:endParaRPr lang="fr-BE"/>
          </a:p>
        </p:txBody>
      </p:sp>
      <p:sp>
        <p:nvSpPr>
          <p:cNvPr id="5" name="Espace réservé du pied de page 4"/>
          <p:cNvSpPr>
            <a:spLocks noGrp="1"/>
          </p:cNvSpPr>
          <p:nvPr>
            <p:ph type="ftr" sz="quarter" idx="11"/>
          </p:nvPr>
        </p:nvSpPr>
        <p:spPr/>
        <p:txBody>
          <a:bodyPr/>
          <a:lstStyle/>
          <a:p>
            <a:r>
              <a:rPr lang="ar-DZ" smtClean="0"/>
              <a:t>دروس في الصفقات العمومية                                 الاستاذة أحمان خيرة</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
        <p:nvSpPr>
          <p:cNvPr id="7" name="Titre 6"/>
          <p:cNvSpPr>
            <a:spLocks noGrp="1"/>
          </p:cNvSpPr>
          <p:nvPr>
            <p:ph type="title"/>
          </p:nvPr>
        </p:nvSpPr>
        <p:spPr/>
        <p:txBody>
          <a:bodyPr rtlCol="0"/>
          <a:lstStyle/>
          <a:p>
            <a:r>
              <a:rPr kumimoji="0" lang="fr-FR" smtClean="0"/>
              <a:t>Modifiez le style du titre</a:t>
            </a:r>
            <a:endParaRPr kumimoji="0" lang="en-US"/>
          </a:p>
        </p:txBody>
      </p:sp>
    </p:spTree>
    <p:extLst>
      <p:ext uri="{BB962C8B-B14F-4D97-AF65-F5344CB8AC3E}">
        <p14:creationId xmlns:p14="http://schemas.microsoft.com/office/powerpoint/2010/main" val="415738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8DD19817-6B59-4A04-99B2-6FB67F73722A}" type="datetime1">
              <a:rPr lang="fr-FR" smtClean="0"/>
              <a:t>28/01/2021</a:t>
            </a:fld>
            <a:endParaRPr lang="fr-BE"/>
          </a:p>
        </p:txBody>
      </p:sp>
      <p:sp>
        <p:nvSpPr>
          <p:cNvPr id="5" name="Espace réservé du pied de page 4"/>
          <p:cNvSpPr>
            <a:spLocks noGrp="1"/>
          </p:cNvSpPr>
          <p:nvPr>
            <p:ph type="ftr" sz="quarter" idx="11"/>
          </p:nvPr>
        </p:nvSpPr>
        <p:spPr/>
        <p:txBody>
          <a:bodyPr/>
          <a:lstStyle/>
          <a:p>
            <a:r>
              <a:rPr lang="ar-DZ" smtClean="0"/>
              <a:t>دروس في الصفقات العمومية                                 الاستاذة أحمان خيرة</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a:t>
            </a:fld>
            <a:endParaRPr lang="fr-BE"/>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5921387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63CA385-34C2-4145-9044-7FC96BA0515E}" type="datetime1">
              <a:rPr lang="fr-FR" smtClean="0"/>
              <a:t>28/01/2021</a:t>
            </a:fld>
            <a:endParaRPr lang="fr-BE"/>
          </a:p>
        </p:txBody>
      </p:sp>
      <p:sp>
        <p:nvSpPr>
          <p:cNvPr id="6" name="Espace réservé du pied de page 5"/>
          <p:cNvSpPr>
            <a:spLocks noGrp="1"/>
          </p:cNvSpPr>
          <p:nvPr>
            <p:ph type="ftr" sz="quarter" idx="11"/>
          </p:nvPr>
        </p:nvSpPr>
        <p:spPr/>
        <p:txBody>
          <a:bodyPr/>
          <a:lstStyle/>
          <a:p>
            <a:r>
              <a:rPr lang="ar-DZ" smtClean="0"/>
              <a:t>دروس في الصفقات العمومية                                 الاستاذة أحمان خيرة</a:t>
            </a:r>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
        <p:nvSpPr>
          <p:cNvPr id="8" name="Titre 7"/>
          <p:cNvSpPr>
            <a:spLocks noGrp="1"/>
          </p:cNvSpPr>
          <p:nvPr>
            <p:ph type="title"/>
          </p:nvPr>
        </p:nvSpPr>
        <p:spPr/>
        <p:txBody>
          <a:bodyPr rtlCol="0"/>
          <a:lstStyle/>
          <a:p>
            <a:r>
              <a:rPr kumimoji="0" lang="fr-FR" smtClean="0"/>
              <a:t>Modifiez le style du titre</a:t>
            </a:r>
            <a:endParaRPr kumimoji="0" lang="en-US"/>
          </a:p>
        </p:txBody>
      </p:sp>
    </p:spTree>
    <p:extLst>
      <p:ext uri="{BB962C8B-B14F-4D97-AF65-F5344CB8AC3E}">
        <p14:creationId xmlns:p14="http://schemas.microsoft.com/office/powerpoint/2010/main" val="3137772483"/>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9728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611894F-91A9-42E8-A510-77CFB3FD7EE1}" type="datetime1">
              <a:rPr lang="fr-FR" smtClean="0"/>
              <a:t>28/01/2021</a:t>
            </a:fld>
            <a:endParaRPr lang="fr-BE"/>
          </a:p>
        </p:txBody>
      </p:sp>
      <p:sp>
        <p:nvSpPr>
          <p:cNvPr id="8" name="Espace réservé du pied de page 7"/>
          <p:cNvSpPr>
            <a:spLocks noGrp="1"/>
          </p:cNvSpPr>
          <p:nvPr>
            <p:ph type="ftr" sz="quarter" idx="11"/>
          </p:nvPr>
        </p:nvSpPr>
        <p:spPr/>
        <p:txBody>
          <a:bodyPr/>
          <a:lstStyle/>
          <a:p>
            <a:r>
              <a:rPr lang="ar-DZ" smtClean="0"/>
              <a:t>دروس في الصفقات العمومية                                 الاستاذة أحمان خيرة</a:t>
            </a:r>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188984459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67FAB62-C031-4256-B477-B4F8717D82FA}" type="datetime1">
              <a:rPr lang="fr-FR" smtClean="0"/>
              <a:t>28/01/2021</a:t>
            </a:fld>
            <a:endParaRPr lang="fr-BE"/>
          </a:p>
        </p:txBody>
      </p:sp>
      <p:sp>
        <p:nvSpPr>
          <p:cNvPr id="4" name="Espace réservé du pied de page 3"/>
          <p:cNvSpPr>
            <a:spLocks noGrp="1"/>
          </p:cNvSpPr>
          <p:nvPr>
            <p:ph type="ftr" sz="quarter" idx="11"/>
          </p:nvPr>
        </p:nvSpPr>
        <p:spPr/>
        <p:txBody>
          <a:bodyPr/>
          <a:lstStyle/>
          <a:p>
            <a:r>
              <a:rPr lang="ar-DZ" smtClean="0"/>
              <a:t>دروس في الصفقات العمومية                                 الاستاذة أحمان خيرة</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a:t>
            </a:fld>
            <a:endParaRPr lang="fr-BE"/>
          </a:p>
        </p:txBody>
      </p:sp>
      <p:sp>
        <p:nvSpPr>
          <p:cNvPr id="6" name="Titre 5"/>
          <p:cNvSpPr>
            <a:spLocks noGrp="1"/>
          </p:cNvSpPr>
          <p:nvPr>
            <p:ph type="title"/>
          </p:nvPr>
        </p:nvSpPr>
        <p:spPr/>
        <p:txBody>
          <a:bodyPr rtlCol="0"/>
          <a:lstStyle/>
          <a:p>
            <a:r>
              <a:rPr kumimoji="0" lang="fr-FR" smtClean="0"/>
              <a:t>Modifiez le style du titre</a:t>
            </a:r>
            <a:endParaRPr kumimoji="0" lang="en-US"/>
          </a:p>
        </p:txBody>
      </p:sp>
    </p:spTree>
    <p:extLst>
      <p:ext uri="{BB962C8B-B14F-4D97-AF65-F5344CB8AC3E}">
        <p14:creationId xmlns:p14="http://schemas.microsoft.com/office/powerpoint/2010/main" val="282578524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76CA14A-1DEE-4FC2-B31B-0446A323C14F}" type="datetime1">
              <a:rPr lang="fr-FR" smtClean="0"/>
              <a:t>28/01/2021</a:t>
            </a:fld>
            <a:endParaRPr lang="fr-BE"/>
          </a:p>
        </p:txBody>
      </p:sp>
      <p:sp>
        <p:nvSpPr>
          <p:cNvPr id="3" name="Espace réservé du pied de page 2"/>
          <p:cNvSpPr>
            <a:spLocks noGrp="1"/>
          </p:cNvSpPr>
          <p:nvPr>
            <p:ph type="ftr" sz="quarter" idx="11"/>
          </p:nvPr>
        </p:nvSpPr>
        <p:spPr/>
        <p:txBody>
          <a:bodyPr/>
          <a:lstStyle/>
          <a:p>
            <a:r>
              <a:rPr lang="ar-DZ" smtClean="0"/>
              <a:t>دروس في الصفقات العمومية                                 الاستاذة أحمان خيرة</a:t>
            </a:r>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939039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8969376" y="6407944"/>
            <a:ext cx="2560320" cy="365760"/>
          </a:xfrm>
        </p:spPr>
        <p:txBody>
          <a:bodyPr/>
          <a:lstStyle/>
          <a:p>
            <a:fld id="{B38FB1AF-A9E4-4748-80A5-AA37D312C500}" type="datetime1">
              <a:rPr lang="fr-FR" smtClean="0"/>
              <a:t>28/01/2021</a:t>
            </a:fld>
            <a:endParaRPr lang="fr-BE"/>
          </a:p>
        </p:txBody>
      </p:sp>
      <p:sp>
        <p:nvSpPr>
          <p:cNvPr id="6" name="Espace réservé du pied de page 5"/>
          <p:cNvSpPr>
            <a:spLocks noGrp="1"/>
          </p:cNvSpPr>
          <p:nvPr>
            <p:ph type="ftr" sz="quarter" idx="11"/>
          </p:nvPr>
        </p:nvSpPr>
        <p:spPr/>
        <p:txBody>
          <a:bodyPr/>
          <a:lstStyle/>
          <a:p>
            <a:r>
              <a:rPr lang="ar-DZ" smtClean="0"/>
              <a:t>دروس في الصفقات العمومية                                 الاستاذة أحمان خيرة</a:t>
            </a:r>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164056607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EEB3DF67-9670-4282-A70A-8D2D2512E58D}" type="datetime1">
              <a:rPr lang="fr-FR" smtClean="0"/>
              <a:t>28/01/2021</a:t>
            </a:fld>
            <a:endParaRPr lang="fr-BE"/>
          </a:p>
        </p:txBody>
      </p:sp>
      <p:sp>
        <p:nvSpPr>
          <p:cNvPr id="6" name="Espace réservé du pied de page 5"/>
          <p:cNvSpPr>
            <a:spLocks noGrp="1"/>
          </p:cNvSpPr>
          <p:nvPr>
            <p:ph type="ftr" sz="quarter" idx="11"/>
          </p:nvPr>
        </p:nvSpPr>
        <p:spPr>
          <a:xfrm>
            <a:off x="5840097" y="6407945"/>
            <a:ext cx="3134241" cy="365125"/>
          </a:xfrm>
        </p:spPr>
        <p:txBody>
          <a:bodyPr/>
          <a:lstStyle>
            <a:lvl1pPr>
              <a:defRPr>
                <a:solidFill>
                  <a:schemeClr val="tx1"/>
                </a:solidFill>
              </a:defRPr>
            </a:lvl1pPr>
            <a:extLst/>
          </a:lstStyle>
          <a:p>
            <a:r>
              <a:rPr lang="ar-DZ" smtClean="0"/>
              <a:t>دروس في الصفقات العمومية                                 الاستاذة أحمان خيرة</a:t>
            </a:r>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a:t>
            </a:fld>
            <a:endParaRPr lang="fr-BE"/>
          </a:p>
        </p:txBody>
      </p:sp>
      <p:sp>
        <p:nvSpPr>
          <p:cNvPr id="2" name="Titr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orme libre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Triangle rect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Connecteur droit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197750120"/>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orme libre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Triangle rect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Connecteur droit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smtClean="0"/>
              <a:t>Modifiez le style du titre</a:t>
            </a:r>
            <a:endParaRPr kumimoji="0" lang="en-US"/>
          </a:p>
        </p:txBody>
      </p:sp>
      <p:sp>
        <p:nvSpPr>
          <p:cNvPr id="30" name="Espace réservé du texte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967B2787-EFF5-42A2-B2DA-D26F9B2F19F8}" type="datetime1">
              <a:rPr lang="fr-FR" smtClean="0"/>
              <a:t>28/01/2021</a:t>
            </a:fld>
            <a:endParaRPr lang="fr-BE"/>
          </a:p>
        </p:txBody>
      </p:sp>
      <p:sp>
        <p:nvSpPr>
          <p:cNvPr id="22" name="Espace réservé du pied de page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r>
              <a:rPr lang="ar-DZ" smtClean="0"/>
              <a:t>دروس في الصفقات العمومية                                 الاستاذة أحمان خيرة</a:t>
            </a:r>
            <a:endParaRPr lang="fr-BE"/>
          </a:p>
        </p:txBody>
      </p:sp>
      <p:sp>
        <p:nvSpPr>
          <p:cNvPr id="18" name="Espace réservé du numéro de diapositive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a:t>
            </a:fld>
            <a:endParaRPr lang="fr-BE"/>
          </a:p>
        </p:txBody>
      </p:sp>
    </p:spTree>
    <p:extLst>
      <p:ext uri="{BB962C8B-B14F-4D97-AF65-F5344CB8AC3E}">
        <p14:creationId xmlns:p14="http://schemas.microsoft.com/office/powerpoint/2010/main" val="3781018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09800" y="500044"/>
            <a:ext cx="7772400" cy="3214709"/>
          </a:xfrm>
        </p:spPr>
        <p:txBody>
          <a:bodyPr/>
          <a:lstStyle/>
          <a:p>
            <a:r>
              <a:rPr lang="ar-DZ" dirty="0" smtClean="0"/>
              <a:t>دروس في الصفقات </a:t>
            </a:r>
            <a:r>
              <a:rPr lang="ar-DZ" dirty="0" smtClean="0"/>
              <a:t>العمومية</a:t>
            </a:r>
            <a:r>
              <a:rPr lang="ar-AE" dirty="0" smtClean="0"/>
              <a:t>   </a:t>
            </a:r>
            <a:br>
              <a:rPr lang="ar-AE" dirty="0" smtClean="0"/>
            </a:br>
            <a:r>
              <a:rPr lang="ar-AE" dirty="0" smtClean="0"/>
              <a:t>أولا : الاطار المفاهيمي</a:t>
            </a:r>
            <a:br>
              <a:rPr lang="ar-AE" dirty="0" smtClean="0"/>
            </a:br>
            <a:endParaRPr lang="en-US" dirty="0"/>
          </a:p>
        </p:txBody>
      </p:sp>
      <p:sp>
        <p:nvSpPr>
          <p:cNvPr id="3" name="Sous-titre 2"/>
          <p:cNvSpPr>
            <a:spLocks noGrp="1"/>
          </p:cNvSpPr>
          <p:nvPr>
            <p:ph type="subTitle" idx="1"/>
          </p:nvPr>
        </p:nvSpPr>
        <p:spPr>
          <a:xfrm>
            <a:off x="2095472" y="4143380"/>
            <a:ext cx="7858180" cy="1495420"/>
          </a:xfrm>
        </p:spPr>
        <p:txBody>
          <a:bodyPr/>
          <a:lstStyle/>
          <a:p>
            <a:r>
              <a:rPr lang="ar-DZ" dirty="0" smtClean="0"/>
              <a:t>من تقديم الأستاذة أحمان خيرة</a:t>
            </a:r>
            <a:endParaRPr lang="en-US" dirty="0"/>
          </a:p>
        </p:txBody>
      </p:sp>
      <p:sp>
        <p:nvSpPr>
          <p:cNvPr id="4" name="Espace réservé du pied de page 3"/>
          <p:cNvSpPr>
            <a:spLocks noGrp="1"/>
          </p:cNvSpPr>
          <p:nvPr>
            <p:ph type="ftr" sz="quarter" idx="11"/>
          </p:nvPr>
        </p:nvSpPr>
        <p:spPr/>
        <p:txBody>
          <a:bodyPr/>
          <a:lstStyle/>
          <a:p>
            <a:r>
              <a:rPr lang="ar-DZ">
                <a:solidFill>
                  <a:srgbClr val="2DA2BF">
                    <a:tint val="20000"/>
                  </a:srgbClr>
                </a:solidFill>
                <a:latin typeface="Lucida Sans Unicode"/>
                <a:cs typeface="Arial" panose="020B0604020202020204" pitchFamily="34" charset="0"/>
              </a:rPr>
              <a:t>دروس في الصفقات العمومية                                 الاستاذة أحمان خيرة</a:t>
            </a:r>
            <a:endParaRPr lang="fr-BE">
              <a:solidFill>
                <a:srgbClr val="2DA2BF">
                  <a:tint val="20000"/>
                </a:srgbClr>
              </a:solidFill>
              <a:latin typeface="Lucida Sans Unicode"/>
            </a:endParaRPr>
          </a:p>
        </p:txBody>
      </p:sp>
    </p:spTree>
    <p:extLst>
      <p:ext uri="{BB962C8B-B14F-4D97-AF65-F5344CB8AC3E}">
        <p14:creationId xmlns:p14="http://schemas.microsoft.com/office/powerpoint/2010/main" val="2605660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DZ" dirty="0" smtClean="0"/>
              <a:t>العقود المبرمة من طرف الهيئات و الإدارات العمومية و المؤسسات العمومية ذات الطابع الإداري فيما بينها.</a:t>
            </a:r>
          </a:p>
          <a:p>
            <a:pPr algn="r" rtl="1"/>
            <a:r>
              <a:rPr lang="ar-DZ" dirty="0" smtClean="0"/>
              <a:t>العقود المبرمة مع المؤسسات العمومية ذات الطابع التجاري و الصناعي عندما تمارس نشاطا غير قابل للمنافسة</a:t>
            </a:r>
          </a:p>
          <a:p>
            <a:pPr algn="r" rtl="1"/>
            <a:r>
              <a:rPr lang="ar-DZ" dirty="0" smtClean="0"/>
              <a:t>المبرمة مع محامين بالنسبة لخدمات المساعدة والتمثيل.</a:t>
            </a:r>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normAutofit/>
          </a:bodyPr>
          <a:lstStyle/>
          <a:p>
            <a:pPr algn="ctr"/>
            <a:r>
              <a:rPr lang="ar-DZ" dirty="0" smtClean="0"/>
              <a:t>الهيئات التي لا تخضع لقانون  الصفقات العمومية </a:t>
            </a:r>
            <a:r>
              <a:rPr lang="ar-AE" dirty="0" smtClean="0"/>
              <a:t>(المادة 7)</a:t>
            </a:r>
            <a:endParaRPr lang="fr-FR" dirty="0"/>
          </a:p>
        </p:txBody>
      </p:sp>
    </p:spTree>
    <p:extLst>
      <p:ext uri="{BB962C8B-B14F-4D97-AF65-F5344CB8AC3E}">
        <p14:creationId xmlns:p14="http://schemas.microsoft.com/office/powerpoint/2010/main" val="26730665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DZ" dirty="0" smtClean="0"/>
              <a:t>المؤسسات العمومية ذات الطابع التجاري والصناعي عندما تكلف بمهمة غير ممولة من ميزانية الدولة، عليها تكييف إجراءاتها مع تنظيم الصفقات العمومية واعتمادها من طرف هيئاتها الاجتماعية. مع اعتماد سلطة الوصاية لجهاز للمراقبة</a:t>
            </a:r>
          </a:p>
          <a:p>
            <a:pPr algn="r" rtl="1"/>
            <a:r>
              <a:rPr lang="ar-DZ" dirty="0" smtClean="0"/>
              <a:t>المؤسسات العمومية الاقتصادية وكل هيئة خاضعة لقواعد المحاسبة العمومية وتستعمل أموال عمومية، ملزمة بإعداد إجراءات إبرام الصفقات على أساس حرية الاستفادة من الطلب و المساواة في التعامل مع المترشحين و شفافية الإجراءات.</a:t>
            </a:r>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lstStyle/>
          <a:p>
            <a:pPr algn="ctr"/>
            <a:r>
              <a:rPr lang="ar-DZ" dirty="0" smtClean="0"/>
              <a:t>استثناءات</a:t>
            </a:r>
            <a:endParaRPr lang="fr-FR" dirty="0"/>
          </a:p>
        </p:txBody>
      </p:sp>
    </p:spTree>
    <p:extLst>
      <p:ext uri="{BB962C8B-B14F-4D97-AF65-F5344CB8AC3E}">
        <p14:creationId xmlns:p14="http://schemas.microsoft.com/office/powerpoint/2010/main" val="12500139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DZ" dirty="0" smtClean="0"/>
              <a:t>أي أن التمويل </a:t>
            </a:r>
            <a:r>
              <a:rPr lang="ar-DZ" dirty="0" smtClean="0"/>
              <a:t>يكون</a:t>
            </a:r>
            <a:r>
              <a:rPr lang="ar-AE" dirty="0" smtClean="0"/>
              <a:t> دائما تمويل عمومي</a:t>
            </a:r>
            <a:r>
              <a:rPr lang="ar-DZ" dirty="0" smtClean="0"/>
              <a:t> </a:t>
            </a:r>
            <a:endParaRPr lang="en-US" dirty="0"/>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lstStyle/>
          <a:p>
            <a:pPr algn="ctr"/>
            <a:r>
              <a:rPr lang="ar-DZ" dirty="0" smtClean="0"/>
              <a:t>معيار التمويل</a:t>
            </a:r>
            <a:endParaRPr lang="en-US" dirty="0"/>
          </a:p>
        </p:txBody>
      </p:sp>
    </p:spTree>
    <p:extLst>
      <p:ext uri="{BB962C8B-B14F-4D97-AF65-F5344CB8AC3E}">
        <p14:creationId xmlns:p14="http://schemas.microsoft.com/office/powerpoint/2010/main" val="31358427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DZ" dirty="0" smtClean="0"/>
              <a:t>نكون </a:t>
            </a:r>
            <a:r>
              <a:rPr lang="ar-DZ" dirty="0" err="1" smtClean="0"/>
              <a:t>امام</a:t>
            </a:r>
            <a:r>
              <a:rPr lang="ar-DZ" dirty="0" smtClean="0"/>
              <a:t> صفقة عمومية: </a:t>
            </a:r>
          </a:p>
          <a:p>
            <a:pPr algn="r" rtl="1"/>
            <a:r>
              <a:rPr lang="ar-DZ" dirty="0" smtClean="0"/>
              <a:t>إذا فاق مبلغ العقود المتعلقة بالأشغال واللوازم مبلغ 12000000دج</a:t>
            </a:r>
          </a:p>
          <a:p>
            <a:pPr algn="r" rtl="1"/>
            <a:r>
              <a:rPr lang="ar-DZ" dirty="0" smtClean="0"/>
              <a:t>إذا فاق مبلغ الدراسات </a:t>
            </a:r>
            <a:r>
              <a:rPr lang="ar-DZ" dirty="0" err="1" smtClean="0"/>
              <a:t>و</a:t>
            </a:r>
            <a:r>
              <a:rPr lang="ar-DZ" dirty="0" smtClean="0"/>
              <a:t> الخدمات مبلغ 6000000دج.</a:t>
            </a:r>
          </a:p>
          <a:p>
            <a:pPr algn="r" rtl="1"/>
            <a:r>
              <a:rPr lang="ar-DZ" dirty="0" smtClean="0"/>
              <a:t>العتبة المالية تحتسب فيها جميع الرسوم ويمكن تحيينها دوريا بموجب قرار من وزير المالية، وفق معدل التضخم المسجل رسميا.</a:t>
            </a:r>
          </a:p>
          <a:p>
            <a:pPr algn="r" rtl="1"/>
            <a:endParaRPr lang="en-US" dirty="0"/>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lstStyle/>
          <a:p>
            <a:pPr algn="ctr"/>
            <a:r>
              <a:rPr lang="ar-DZ" dirty="0" smtClean="0"/>
              <a:t>المعيار المالي</a:t>
            </a:r>
            <a:endParaRPr lang="en-US" dirty="0"/>
          </a:p>
        </p:txBody>
      </p:sp>
    </p:spTree>
    <p:extLst>
      <p:ext uri="{BB962C8B-B14F-4D97-AF65-F5344CB8AC3E}">
        <p14:creationId xmlns:p14="http://schemas.microsoft.com/office/powerpoint/2010/main" val="7177645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buNone/>
            </a:pPr>
            <a:r>
              <a:rPr lang="ar-DZ" dirty="0" smtClean="0"/>
              <a:t>1- </a:t>
            </a:r>
            <a:r>
              <a:rPr lang="ar-DZ" b="1" dirty="0" smtClean="0"/>
              <a:t>إنجاز أشغال: </a:t>
            </a:r>
            <a:r>
              <a:rPr lang="ar-DZ" dirty="0" smtClean="0"/>
              <a:t>تهدف إلى قيام المقاول ببناء أو صيانة أو تأهيل أو ترميم </a:t>
            </a:r>
            <a:endParaRPr lang="fr-FR" dirty="0" smtClean="0"/>
          </a:p>
          <a:p>
            <a:pPr algn="r" rtl="1">
              <a:buNone/>
            </a:pPr>
            <a:r>
              <a:rPr lang="ar-DZ" dirty="0" smtClean="0"/>
              <a:t>أو هدم منشأة أو جزء منها بما في ذلك التجهيزات المشتركة الضرورية لاستغلالها، في ظل احترام البنود التي تحددها المصلحة المتعاقدة صاحبة المشروع.</a:t>
            </a:r>
          </a:p>
          <a:p>
            <a:pPr algn="r" rtl="1">
              <a:buNone/>
            </a:pPr>
            <a:r>
              <a:rPr lang="ar-DZ" dirty="0" smtClean="0"/>
              <a:t>2- </a:t>
            </a:r>
            <a:r>
              <a:rPr lang="ar-DZ" b="1" dirty="0" smtClean="0"/>
              <a:t>صفقة اللوازم: </a:t>
            </a:r>
            <a:r>
              <a:rPr lang="ar-DZ" dirty="0" smtClean="0"/>
              <a:t>اقتناء المصلحة المتعاقدة أو إيجار عتاد او مواد موجهة لتلبية الحاجات المتصلة بنشاطها لدى مورد</a:t>
            </a:r>
          </a:p>
          <a:p>
            <a:pPr algn="r" rtl="1">
              <a:buNone/>
            </a:pPr>
            <a:r>
              <a:rPr lang="ar-DZ" b="1" dirty="0" smtClean="0"/>
              <a:t>3-صفقة الدراسات : </a:t>
            </a:r>
            <a:r>
              <a:rPr lang="ar-DZ" dirty="0" smtClean="0"/>
              <a:t>تهدف إلى القيام بدراسات نضج، و احتمالا تنفيذ مشاريع أو برامج تجهيزات عمومية لضمان أحسن شروط لإنجازها و/أو استغلالها</a:t>
            </a:r>
          </a:p>
          <a:p>
            <a:pPr algn="r" rtl="1">
              <a:buNone/>
            </a:pPr>
            <a:r>
              <a:rPr lang="ar-DZ" b="1" dirty="0" smtClean="0"/>
              <a:t>2- تقديم خدمات: </a:t>
            </a:r>
            <a:r>
              <a:rPr lang="ar-DZ" dirty="0" smtClean="0"/>
              <a:t>كل  صفقة تختلف عن صفقات الأشغال، اللوازم والدراسات.</a:t>
            </a:r>
            <a:endParaRPr lang="en-US" dirty="0"/>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lstStyle/>
          <a:p>
            <a:pPr algn="ctr"/>
            <a:r>
              <a:rPr lang="ar-DZ" dirty="0" smtClean="0"/>
              <a:t>معيار المحل</a:t>
            </a:r>
            <a:endParaRPr lang="en-US" dirty="0"/>
          </a:p>
        </p:txBody>
      </p:sp>
    </p:spTree>
    <p:extLst>
      <p:ext uri="{BB962C8B-B14F-4D97-AF65-F5344CB8AC3E}">
        <p14:creationId xmlns:p14="http://schemas.microsoft.com/office/powerpoint/2010/main" val="667785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diamond(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diamond(in)">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amond(in)">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diamond(in)">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diamond(in)">
                                      <p:cBhvr>
                                        <p:cTn id="3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09800" y="500044"/>
            <a:ext cx="7772400" cy="1143007"/>
          </a:xfrm>
        </p:spPr>
        <p:txBody>
          <a:bodyPr/>
          <a:lstStyle/>
          <a:p>
            <a:pPr algn="ctr"/>
            <a:r>
              <a:rPr lang="ar-DZ" dirty="0" smtClean="0"/>
              <a:t>ماهية الصفقات العمومية</a:t>
            </a:r>
            <a:endParaRPr lang="en-US" dirty="0"/>
          </a:p>
        </p:txBody>
      </p:sp>
      <p:sp>
        <p:nvSpPr>
          <p:cNvPr id="3" name="Sous-titre 2"/>
          <p:cNvSpPr>
            <a:spLocks noGrp="1"/>
          </p:cNvSpPr>
          <p:nvPr>
            <p:ph type="subTitle" idx="1"/>
          </p:nvPr>
        </p:nvSpPr>
        <p:spPr>
          <a:xfrm>
            <a:off x="1952596" y="1714488"/>
            <a:ext cx="8286808" cy="4643470"/>
          </a:xfrm>
        </p:spPr>
        <p:txBody>
          <a:bodyPr>
            <a:normAutofit fontScale="92500" lnSpcReduction="20000"/>
          </a:bodyPr>
          <a:lstStyle/>
          <a:p>
            <a:endParaRPr lang="ar-DZ" dirty="0" smtClean="0"/>
          </a:p>
          <a:p>
            <a:pPr algn="ctr" rtl="1"/>
            <a:r>
              <a:rPr lang="ar-DZ" sz="2400" dirty="0"/>
              <a:t>الصفقات  العمومية  عقود  مكتوبة  في  مفهوم  التشريع  المعمول  به  تبرم بمقابل  مع  متعاملين اقتصاديين</a:t>
            </a:r>
            <a:r>
              <a:rPr lang="en-US" sz="2400" dirty="0"/>
              <a:t> </a:t>
            </a:r>
            <a:r>
              <a:rPr lang="ar-DZ" sz="2400" dirty="0"/>
              <a:t>وفق  الشروط  المنصوص عليها  في  هذا المرسوم ،</a:t>
            </a:r>
            <a:r>
              <a:rPr lang="en-US" sz="2400" dirty="0"/>
              <a:t> </a:t>
            </a:r>
            <a:r>
              <a:rPr lang="ar-DZ" sz="2400" dirty="0"/>
              <a:t>لتلبية  حاجات  المصلحة  المتعاقدة  في  مجال</a:t>
            </a:r>
          </a:p>
          <a:p>
            <a:pPr algn="ctr" rtl="1"/>
            <a:r>
              <a:rPr lang="ar-DZ" sz="2400" dirty="0"/>
              <a:t>الأشغال  واللوازم  والخدمات  والدراسات</a:t>
            </a:r>
          </a:p>
          <a:p>
            <a:endParaRPr lang="ar-DZ" dirty="0" smtClean="0"/>
          </a:p>
          <a:p>
            <a:pPr algn="ctr" rtl="1"/>
            <a:endParaRPr lang="ar-DZ" dirty="0" smtClean="0"/>
          </a:p>
          <a:p>
            <a:pPr algn="just"/>
            <a:r>
              <a:rPr lang="fr-FR" dirty="0" smtClean="0"/>
              <a:t>Les marchés publics sont des contrats écrits</a:t>
            </a:r>
            <a:r>
              <a:rPr lang="ar-DZ" dirty="0" smtClean="0"/>
              <a:t> </a:t>
            </a:r>
            <a:r>
              <a:rPr lang="fr-FR" dirty="0" smtClean="0"/>
              <a:t>au sens de la législation en vigueur, passés à titre onéreux</a:t>
            </a:r>
            <a:r>
              <a:rPr lang="ar-DZ" dirty="0" smtClean="0"/>
              <a:t> </a:t>
            </a:r>
            <a:r>
              <a:rPr lang="fr-FR" dirty="0" smtClean="0"/>
              <a:t>avec des opérateurs économiques, dans les conditions</a:t>
            </a:r>
            <a:r>
              <a:rPr lang="ar-DZ" dirty="0" smtClean="0"/>
              <a:t> </a:t>
            </a:r>
            <a:r>
              <a:rPr lang="fr-FR" dirty="0" smtClean="0"/>
              <a:t>prévues dans le présent décret, pour répondre à des</a:t>
            </a:r>
            <a:r>
              <a:rPr lang="ar-DZ" dirty="0" smtClean="0"/>
              <a:t> </a:t>
            </a:r>
            <a:r>
              <a:rPr lang="fr-FR" dirty="0" smtClean="0"/>
              <a:t>besoins du service contractant, en matière de travaux, de</a:t>
            </a:r>
            <a:r>
              <a:rPr lang="ar-DZ" dirty="0" smtClean="0"/>
              <a:t> </a:t>
            </a:r>
            <a:r>
              <a:rPr lang="fr-FR" dirty="0" smtClean="0"/>
              <a:t>fournitures, de services et d</a:t>
            </a:r>
            <a:r>
              <a:rPr lang="ar-DZ" dirty="0" smtClean="0"/>
              <a:t>’</a:t>
            </a:r>
            <a:r>
              <a:rPr lang="fr-FR" dirty="0" smtClean="0"/>
              <a:t>études.</a:t>
            </a:r>
            <a:endParaRPr lang="ar-DZ" dirty="0" smtClean="0"/>
          </a:p>
          <a:p>
            <a:endParaRPr lang="en-US" dirty="0"/>
          </a:p>
        </p:txBody>
      </p:sp>
      <p:sp>
        <p:nvSpPr>
          <p:cNvPr id="4" name="Espace réservé du pied de page 3"/>
          <p:cNvSpPr>
            <a:spLocks noGrp="1"/>
          </p:cNvSpPr>
          <p:nvPr>
            <p:ph type="ftr" sz="quarter" idx="11"/>
          </p:nvPr>
        </p:nvSpPr>
        <p:spPr/>
        <p:txBody>
          <a:bodyPr>
            <a:normAutofit fontScale="92500"/>
          </a:bodyPr>
          <a:lstStyle/>
          <a:p>
            <a:r>
              <a:rPr lang="ar-DZ">
                <a:solidFill>
                  <a:srgbClr val="2DA2BF">
                    <a:tint val="20000"/>
                  </a:srgbClr>
                </a:solidFill>
                <a:latin typeface="Lucida Sans Unicode"/>
                <a:cs typeface="Arial" panose="020B0604020202020204" pitchFamily="34" charset="0"/>
              </a:rPr>
              <a:t>دروس في الصفقات العمومية                                 الاستاذة أحمان خيرة</a:t>
            </a:r>
            <a:endParaRPr lang="fr-BE">
              <a:solidFill>
                <a:srgbClr val="2DA2BF">
                  <a:tint val="20000"/>
                </a:srgbClr>
              </a:solidFill>
              <a:latin typeface="Lucida Sans Unicode"/>
            </a:endParaRPr>
          </a:p>
        </p:txBody>
      </p:sp>
    </p:spTree>
    <p:extLst>
      <p:ext uri="{BB962C8B-B14F-4D97-AF65-F5344CB8AC3E}">
        <p14:creationId xmlns:p14="http://schemas.microsoft.com/office/powerpoint/2010/main" val="3005262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DZ" dirty="0" smtClean="0"/>
              <a:t>1- من أجل حماية المال العام</a:t>
            </a:r>
          </a:p>
          <a:p>
            <a:pPr algn="r" rtl="1"/>
            <a:r>
              <a:rPr lang="ar-DZ" dirty="0" smtClean="0"/>
              <a:t>2- من أجل تحقيق المنافسة بين المتعاملين الاقتصاديين (المتعاقدين مع  الإدارة</a:t>
            </a:r>
            <a:endParaRPr lang="fr-FR" dirty="0" smtClean="0"/>
          </a:p>
          <a:p>
            <a:pPr algn="r" rtl="1"/>
            <a:r>
              <a:rPr lang="fr-FR" dirty="0" smtClean="0"/>
              <a:t>3</a:t>
            </a:r>
            <a:r>
              <a:rPr lang="ar-DZ" dirty="0" smtClean="0"/>
              <a:t>- من أجل نجاعة الطلبات العمومية  </a:t>
            </a:r>
            <a:r>
              <a:rPr lang="fr-FR" dirty="0" smtClean="0"/>
              <a:t>« L’efficacité de la commande publique »</a:t>
            </a:r>
            <a:endParaRPr lang="en-US" dirty="0"/>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normAutofit/>
          </a:bodyPr>
          <a:lstStyle/>
          <a:p>
            <a:r>
              <a:rPr lang="ar-DZ" dirty="0" smtClean="0"/>
              <a:t>الهدف من وجود قانون للصفقات العمومية</a:t>
            </a:r>
            <a:endParaRPr lang="en-US" dirty="0"/>
          </a:p>
        </p:txBody>
      </p:sp>
    </p:spTree>
    <p:extLst>
      <p:ext uri="{BB962C8B-B14F-4D97-AF65-F5344CB8AC3E}">
        <p14:creationId xmlns:p14="http://schemas.microsoft.com/office/powerpoint/2010/main" val="2886435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diamond(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1"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diamond(in)">
                                      <p:cBhvr>
                                        <p:cTn id="27" dur="2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1"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diamond(in)">
                                      <p:cBhvr>
                                        <p:cTn id="32" dur="20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1"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diamond(in)">
                                      <p:cBhvr>
                                        <p:cTn id="3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ar-DZ" dirty="0" smtClean="0"/>
              <a:t>1- النصوص الخاصة بالصفقات العمومية</a:t>
            </a:r>
          </a:p>
          <a:p>
            <a:pPr algn="r" rtl="1">
              <a:buNone/>
            </a:pPr>
            <a:r>
              <a:rPr lang="ar-DZ" dirty="0" smtClean="0"/>
              <a:t>2- النصوص الفرعية:</a:t>
            </a:r>
          </a:p>
          <a:p>
            <a:pPr algn="r" rtl="1">
              <a:buNone/>
            </a:pPr>
            <a:r>
              <a:rPr lang="ar-DZ" dirty="0" smtClean="0"/>
              <a:t>قانون المنافسة</a:t>
            </a:r>
          </a:p>
          <a:p>
            <a:pPr algn="r" rtl="1">
              <a:buNone/>
            </a:pPr>
            <a:r>
              <a:rPr lang="ar-DZ" dirty="0" smtClean="0"/>
              <a:t>القانون المتعلق بالوقاية و مكافحة الفساد:</a:t>
            </a:r>
          </a:p>
          <a:p>
            <a:pPr algn="r" rtl="1">
              <a:buNone/>
            </a:pPr>
            <a:endParaRPr lang="ar-DZ" dirty="0" smtClean="0"/>
          </a:p>
          <a:p>
            <a:pPr algn="r" rtl="1">
              <a:buNone/>
            </a:pPr>
            <a:endParaRPr lang="en-US" dirty="0"/>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normAutofit/>
          </a:bodyPr>
          <a:lstStyle/>
          <a:p>
            <a:r>
              <a:rPr lang="ar-DZ" dirty="0" smtClean="0"/>
              <a:t>النصوص المنظمة للصفقات العمومية</a:t>
            </a:r>
            <a:endParaRPr lang="en-US" dirty="0"/>
          </a:p>
        </p:txBody>
      </p:sp>
    </p:spTree>
    <p:extLst>
      <p:ext uri="{BB962C8B-B14F-4D97-AF65-F5344CB8AC3E}">
        <p14:creationId xmlns:p14="http://schemas.microsoft.com/office/powerpoint/2010/main" val="139906700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928670"/>
            <a:ext cx="7467600" cy="5545282"/>
          </a:xfrm>
        </p:spPr>
        <p:txBody>
          <a:bodyPr>
            <a:normAutofit fontScale="85000" lnSpcReduction="20000"/>
          </a:bodyPr>
          <a:lstStyle/>
          <a:p>
            <a:pPr marL="457200" indent="-457200" algn="r" rtl="1">
              <a:buAutoNum type="arabic1Minus"/>
            </a:pPr>
            <a:r>
              <a:rPr lang="ar-DZ" b="1" dirty="0" smtClean="0"/>
              <a:t>تنظيم الصفقات العمومية </a:t>
            </a:r>
            <a:r>
              <a:rPr lang="fr-FR" b="1" dirty="0" smtClean="0"/>
              <a:t>La règlementation des marchés publics:</a:t>
            </a:r>
            <a:endParaRPr lang="ar-DZ" b="1" dirty="0" smtClean="0"/>
          </a:p>
          <a:p>
            <a:pPr marL="457200" indent="-457200" algn="r" rtl="1">
              <a:buNone/>
            </a:pPr>
            <a:r>
              <a:rPr lang="ar-DZ" b="1" dirty="0" smtClean="0"/>
              <a:t>- النصوص الملغاة:</a:t>
            </a:r>
            <a:endParaRPr lang="fr-FR" b="1" dirty="0" smtClean="0"/>
          </a:p>
          <a:p>
            <a:pPr marL="457200" indent="-457200" algn="r" rtl="1">
              <a:buNone/>
            </a:pPr>
            <a:r>
              <a:rPr lang="ar-DZ" dirty="0" smtClean="0"/>
              <a:t>1- الأمر رقم 67-90 </a:t>
            </a:r>
          </a:p>
          <a:p>
            <a:pPr marL="457200" indent="-457200" algn="r" rtl="1">
              <a:buNone/>
            </a:pPr>
            <a:r>
              <a:rPr lang="ar-DZ" dirty="0" smtClean="0"/>
              <a:t>2- المرسوم رقم 82-145 </a:t>
            </a:r>
          </a:p>
          <a:p>
            <a:pPr marL="457200" indent="-457200" algn="r" rtl="1">
              <a:buNone/>
            </a:pPr>
            <a:r>
              <a:rPr lang="ar-DZ" dirty="0" smtClean="0"/>
              <a:t>3- المرسوم التنفيذي رقم 91-434 </a:t>
            </a:r>
          </a:p>
          <a:p>
            <a:pPr marL="457200" indent="-457200" algn="r" rtl="1">
              <a:buNone/>
            </a:pPr>
            <a:r>
              <a:rPr lang="ar-DZ" dirty="0" smtClean="0"/>
              <a:t>4- المرسوم الرئاسي رقم 02-250 المؤرخ في 24 يوليو 2002 المتضمن تنظيم الصفقات العمومية،</a:t>
            </a:r>
          </a:p>
          <a:p>
            <a:pPr marL="457200" indent="-457200" algn="r" rtl="1">
              <a:buNone/>
            </a:pPr>
            <a:r>
              <a:rPr lang="ar-DZ" dirty="0" smtClean="0"/>
              <a:t>5- - المرسوم الرئاسي رقم 10-236، المؤرخ في 7 أكتوبر 2010، يتضمن تنظيم الصفقات العمومية، المعدل و المتمم بالمرسوم الرئاسي رقم 11-98 المؤرخ في أول مارس 2011،  و المرسوم الرئاسي رقم 11-222 المؤرخ في 16يونيو 2011، و المرسوم الرئاسي رقم 12-23 المؤرخ في 18 يناير 2012، و المرسوم الرئاسي رقم 13-03 المؤرخ في 13 يناير 2013.</a:t>
            </a:r>
          </a:p>
          <a:p>
            <a:pPr marL="457200" indent="-457200" algn="r" rtl="1">
              <a:buNone/>
            </a:pPr>
            <a:r>
              <a:rPr lang="ar-DZ" b="1" dirty="0" smtClean="0"/>
              <a:t>النصوص السارية المفعول:</a:t>
            </a:r>
          </a:p>
          <a:p>
            <a:pPr marL="457200" indent="-457200" algn="r" rtl="1">
              <a:buNone/>
            </a:pPr>
            <a:r>
              <a:rPr lang="ar-DZ" dirty="0" smtClean="0"/>
              <a:t>المرسوم الرئاسي 15-247 المؤرخ في 16سبتمبر 2015، الجريدة الرسمية رقم 50المؤرخة في 20 سبتمبر 2015.</a:t>
            </a:r>
            <a:endParaRPr lang="fr-FR" dirty="0" smtClean="0"/>
          </a:p>
          <a:p>
            <a:pPr marL="457200" indent="-457200" algn="r" rtl="1">
              <a:buNone/>
            </a:pPr>
            <a:endParaRPr lang="ar-DZ" dirty="0" smtClean="0"/>
          </a:p>
          <a:p>
            <a:pPr algn="r" rtl="1">
              <a:buNone/>
            </a:pPr>
            <a:endParaRPr lang="en-US" dirty="0"/>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a:xfrm>
            <a:off x="2024034" y="214290"/>
            <a:ext cx="7467600" cy="714380"/>
          </a:xfrm>
        </p:spPr>
        <p:txBody>
          <a:bodyPr>
            <a:normAutofit fontScale="90000"/>
          </a:bodyPr>
          <a:lstStyle/>
          <a:p>
            <a:pPr algn="ctr"/>
            <a:r>
              <a:rPr lang="ar-DZ" b="1" dirty="0" smtClean="0"/>
              <a:t>النصوص الخاصة بالصفقات العمومية</a:t>
            </a:r>
            <a:endParaRPr lang="en-US" b="1" dirty="0"/>
          </a:p>
        </p:txBody>
      </p:sp>
    </p:spTree>
    <p:extLst>
      <p:ext uri="{BB962C8B-B14F-4D97-AF65-F5344CB8AC3E}">
        <p14:creationId xmlns:p14="http://schemas.microsoft.com/office/powerpoint/2010/main" val="3252558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linds(horizont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diamond(in)">
                                      <p:cBhvr>
                                        <p:cTn id="27" dur="20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diamond(in)">
                                      <p:cBhvr>
                                        <p:cTn id="32" dur="20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diamond(in)">
                                      <p:cBhvr>
                                        <p:cTn id="37" dur="2000"/>
                                        <p:tgtEl>
                                          <p:spTgt spid="3">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diamond(in)">
                                      <p:cBhvr>
                                        <p:cTn id="42" dur="2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diamond(in)">
                                      <p:cBhvr>
                                        <p:cTn id="47" dur="20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Effect transition="in" filter="diamond(in)">
                                      <p:cBhvr>
                                        <p:cTn id="52" dur="2000"/>
                                        <p:tgtEl>
                                          <p:spTgt spid="3">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animEffect transition="in" filter="diamond(in)">
                                      <p:cBhvr>
                                        <p:cTn id="57" dur="2000"/>
                                        <p:tgtEl>
                                          <p:spTgt spid="3">
                                            <p:txEl>
                                              <p:pRg st="6" end="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3">
                                            <p:txEl>
                                              <p:pRg st="7" end="7"/>
                                            </p:txEl>
                                          </p:spTgt>
                                        </p:tgtEl>
                                        <p:attrNameLst>
                                          <p:attrName>style.visibility</p:attrName>
                                        </p:attrNameLst>
                                      </p:cBhvr>
                                      <p:to>
                                        <p:strVal val="visible"/>
                                      </p:to>
                                    </p:set>
                                    <p:animEffect transition="in" filter="diamond(in)">
                                      <p:cBhvr>
                                        <p:cTn id="62" dur="2000"/>
                                        <p:tgtEl>
                                          <p:spTgt spid="3">
                                            <p:txEl>
                                              <p:pRg st="7" end="7"/>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3">
                                            <p:txEl>
                                              <p:pRg st="8" end="8"/>
                                            </p:txEl>
                                          </p:spTgt>
                                        </p:tgtEl>
                                        <p:attrNameLst>
                                          <p:attrName>style.visibility</p:attrName>
                                        </p:attrNameLst>
                                      </p:cBhvr>
                                      <p:to>
                                        <p:strVal val="visible"/>
                                      </p:to>
                                    </p:set>
                                    <p:animEffect transition="in" filter="diamond(in)">
                                      <p:cBhvr>
                                        <p:cTn id="6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P spid="2"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62500" lnSpcReduction="20000"/>
          </a:bodyPr>
          <a:lstStyle/>
          <a:p>
            <a:pPr marL="768985" algn="just" rtl="1">
              <a:lnSpc>
                <a:spcPct val="115000"/>
              </a:lnSpc>
              <a:spcAft>
                <a:spcPts val="1000"/>
              </a:spcAft>
            </a:pPr>
            <a:r>
              <a:rPr lang="ar-DZ" dirty="0">
                <a:latin typeface="Calibri"/>
                <a:ea typeface="Times New Roman"/>
                <a:cs typeface="Simplified Arabic"/>
              </a:rPr>
              <a:t>أما بالنسبة للنصوص التطبيقية له، فإن نفس النصوص التنظيمية المتخذة لتطبيق المرسوم الرئاسي 10-236 الملغى، تبقى سارية المفعول إلى غاية صدور نصوص تطبيقية جديدة (المادة218  من المرسوم الرئاسي 15-247). </a:t>
            </a:r>
            <a:endParaRPr lang="fr-FR" dirty="0" smtClean="0">
              <a:latin typeface="Calibri"/>
              <a:ea typeface="Times New Roman"/>
              <a:cs typeface="Simplified Arabic"/>
            </a:endParaRPr>
          </a:p>
          <a:p>
            <a:pPr marL="768985" algn="just" rtl="1">
              <a:lnSpc>
                <a:spcPct val="115000"/>
              </a:lnSpc>
              <a:spcAft>
                <a:spcPts val="1000"/>
              </a:spcAft>
            </a:pPr>
            <a:r>
              <a:rPr lang="ar-DZ" sz="1800" dirty="0">
                <a:latin typeface="Calibri"/>
                <a:ea typeface="Times New Roman"/>
                <a:cs typeface="Simplified Arabic"/>
              </a:rPr>
              <a:t>قرار مؤرخ في 7 ربيع الأول عام 1437 ا </a:t>
            </a:r>
            <a:r>
              <a:rPr lang="fr-FR" sz="1800" dirty="0">
                <a:latin typeface="Calibri"/>
                <a:ea typeface="Times New Roman"/>
                <a:cs typeface="Simplified Arabic"/>
              </a:rPr>
              <a:t>H</a:t>
            </a:r>
            <a:r>
              <a:rPr lang="ar-DZ" sz="1800" dirty="0">
                <a:latin typeface="Calibri"/>
                <a:ea typeface="Times New Roman"/>
                <a:cs typeface="Simplified Arabic"/>
              </a:rPr>
              <a:t>وافق 19 ديسمبر سنة </a:t>
            </a:r>
            <a:r>
              <a:rPr lang="fr-FR" sz="1800" dirty="0">
                <a:latin typeface="Calibri"/>
                <a:ea typeface="Times New Roman"/>
                <a:cs typeface="Simplified Arabic"/>
              </a:rPr>
              <a:t>s2015 </a:t>
            </a:r>
            <a:r>
              <a:rPr lang="ar-DZ" sz="1800" dirty="0">
                <a:latin typeface="Calibri"/>
                <a:ea typeface="Times New Roman"/>
                <a:cs typeface="Simplified Arabic"/>
              </a:rPr>
              <a:t>يحدد </a:t>
            </a:r>
            <a:r>
              <a:rPr lang="ar-DZ" sz="1800" dirty="0" err="1">
                <a:latin typeface="Calibri"/>
                <a:ea typeface="Times New Roman"/>
                <a:cs typeface="Simplified Arabic"/>
              </a:rPr>
              <a:t>اذج</a:t>
            </a:r>
            <a:r>
              <a:rPr lang="ar-DZ" sz="1800" dirty="0">
                <a:latin typeface="Calibri"/>
                <a:ea typeface="Times New Roman"/>
                <a:cs typeface="Simplified Arabic"/>
              </a:rPr>
              <a:t> التصريح بالنزاهة والتصريح بالترشح</a:t>
            </a:r>
          </a:p>
          <a:p>
            <a:pPr marL="768985" algn="just" rtl="1">
              <a:lnSpc>
                <a:spcPct val="115000"/>
              </a:lnSpc>
              <a:spcAft>
                <a:spcPts val="1000"/>
              </a:spcAft>
            </a:pPr>
            <a:r>
              <a:rPr lang="ar-DZ" sz="1800" dirty="0">
                <a:latin typeface="Calibri"/>
                <a:ea typeface="Times New Roman"/>
                <a:cs typeface="Simplified Arabic"/>
              </a:rPr>
              <a:t>والتصريح بالاكتتاب ورسالة التعهد والتصريح </a:t>
            </a:r>
            <a:r>
              <a:rPr lang="ar-DZ" sz="1800" dirty="0" err="1">
                <a:latin typeface="Calibri"/>
                <a:ea typeface="Times New Roman"/>
                <a:cs typeface="Simplified Arabic"/>
              </a:rPr>
              <a:t>با</a:t>
            </a:r>
            <a:r>
              <a:rPr lang="ar-DZ" sz="1800" dirty="0">
                <a:latin typeface="Calibri"/>
                <a:ea typeface="Times New Roman"/>
                <a:cs typeface="Simplified Arabic"/>
              </a:rPr>
              <a:t> </a:t>
            </a:r>
            <a:r>
              <a:rPr lang="fr-FR" sz="1800" dirty="0">
                <a:latin typeface="Calibri"/>
                <a:ea typeface="Times New Roman"/>
                <a:cs typeface="Simplified Arabic"/>
              </a:rPr>
              <a:t>H</a:t>
            </a:r>
            <a:r>
              <a:rPr lang="ar-DZ" sz="1800" dirty="0" err="1">
                <a:latin typeface="Calibri"/>
                <a:ea typeface="Times New Roman"/>
                <a:cs typeface="Simplified Arabic"/>
              </a:rPr>
              <a:t>ناولقرار</a:t>
            </a:r>
            <a:r>
              <a:rPr lang="ar-DZ" sz="1800" dirty="0">
                <a:latin typeface="Calibri"/>
                <a:ea typeface="Times New Roman"/>
                <a:cs typeface="Simplified Arabic"/>
              </a:rPr>
              <a:t> </a:t>
            </a:r>
            <a:r>
              <a:rPr lang="ar-DZ" sz="1800" dirty="0">
                <a:latin typeface="Calibri"/>
                <a:ea typeface="Times New Roman"/>
                <a:cs typeface="Simplified Arabic"/>
              </a:rPr>
              <a:t>مؤرخ في 7 ربيع الأول عام 1437 ا </a:t>
            </a:r>
            <a:r>
              <a:rPr lang="fr-FR" sz="1800" dirty="0">
                <a:latin typeface="Calibri"/>
                <a:ea typeface="Times New Roman"/>
                <a:cs typeface="Simplified Arabic"/>
              </a:rPr>
              <a:t>H</a:t>
            </a:r>
            <a:r>
              <a:rPr lang="ar-DZ" sz="1800" dirty="0">
                <a:latin typeface="Calibri"/>
                <a:ea typeface="Times New Roman"/>
                <a:cs typeface="Simplified Arabic"/>
              </a:rPr>
              <a:t>وافق 19 ديسمبر سنة </a:t>
            </a:r>
            <a:r>
              <a:rPr lang="fr-FR" sz="1800" dirty="0">
                <a:latin typeface="Calibri"/>
                <a:ea typeface="Times New Roman"/>
                <a:cs typeface="Simplified Arabic"/>
              </a:rPr>
              <a:t>s2015 </a:t>
            </a:r>
            <a:r>
              <a:rPr lang="ar-DZ" sz="1800" dirty="0">
                <a:latin typeface="Calibri"/>
                <a:ea typeface="Times New Roman"/>
                <a:cs typeface="Simplified Arabic"/>
              </a:rPr>
              <a:t>يحدد كيفيات التسجيل والسحب من قائمة</a:t>
            </a:r>
          </a:p>
          <a:p>
            <a:pPr marL="768985" algn="just" rtl="1">
              <a:lnSpc>
                <a:spcPct val="115000"/>
              </a:lnSpc>
              <a:spcAft>
                <a:spcPts val="1000"/>
              </a:spcAft>
            </a:pPr>
            <a:r>
              <a:rPr lang="ar-DZ" sz="1800" dirty="0">
                <a:latin typeface="Calibri"/>
                <a:ea typeface="Times New Roman"/>
                <a:cs typeface="Simplified Arabic"/>
              </a:rPr>
              <a:t>المتعامل </a:t>
            </a:r>
            <a:r>
              <a:rPr lang="fr-FR" sz="1800" dirty="0">
                <a:latin typeface="Calibri"/>
                <a:ea typeface="Times New Roman"/>
                <a:cs typeface="Simplified Arabic"/>
              </a:rPr>
              <a:t>Y </a:t>
            </a:r>
            <a:r>
              <a:rPr lang="ar-DZ" sz="1800" dirty="0">
                <a:latin typeface="Calibri"/>
                <a:ea typeface="Times New Roman"/>
                <a:cs typeface="Simplified Arabic"/>
              </a:rPr>
              <a:t>الاقتصادي </a:t>
            </a:r>
            <a:r>
              <a:rPr lang="fr-FR" sz="1800" dirty="0">
                <a:latin typeface="Calibri"/>
                <a:ea typeface="Times New Roman"/>
                <a:cs typeface="Simplified Arabic"/>
              </a:rPr>
              <a:t>Y </a:t>
            </a:r>
            <a:r>
              <a:rPr lang="ar-DZ" sz="1800" dirty="0">
                <a:latin typeface="Calibri"/>
                <a:ea typeface="Times New Roman"/>
                <a:cs typeface="Simplified Arabic"/>
              </a:rPr>
              <a:t>ا </a:t>
            </a:r>
            <a:r>
              <a:rPr lang="fr-FR" sz="1800" dirty="0">
                <a:latin typeface="Calibri"/>
                <a:ea typeface="Times New Roman"/>
                <a:cs typeface="Simplified Arabic"/>
              </a:rPr>
              <a:t>H</a:t>
            </a:r>
            <a:r>
              <a:rPr lang="ar-DZ" sz="1800" dirty="0">
                <a:latin typeface="Calibri"/>
                <a:ea typeface="Times New Roman"/>
                <a:cs typeface="Simplified Arabic"/>
              </a:rPr>
              <a:t>منوع </a:t>
            </a:r>
            <a:r>
              <a:rPr lang="fr-FR" sz="1800" dirty="0">
                <a:latin typeface="Calibri"/>
                <a:ea typeface="Times New Roman"/>
                <a:cs typeface="Simplified Arabic"/>
              </a:rPr>
              <a:t>Y </a:t>
            </a:r>
            <a:r>
              <a:rPr lang="ar-DZ" sz="1800" dirty="0">
                <a:latin typeface="Calibri"/>
                <a:ea typeface="Times New Roman"/>
                <a:cs typeface="Simplified Arabic"/>
              </a:rPr>
              <a:t>من المشاركة في الصفقات </a:t>
            </a:r>
            <a:r>
              <a:rPr lang="ar-DZ" sz="1800" dirty="0">
                <a:latin typeface="Calibri"/>
                <a:ea typeface="Times New Roman"/>
                <a:cs typeface="Simplified Arabic"/>
              </a:rPr>
              <a:t>العمومية</a:t>
            </a:r>
            <a:endParaRPr lang="ar-DZ" sz="1800" dirty="0">
              <a:latin typeface="Calibri"/>
              <a:ea typeface="Times New Roman"/>
              <a:cs typeface="Simplified Arabic"/>
            </a:endParaRPr>
          </a:p>
          <a:p>
            <a:pPr marL="768985" algn="just" rtl="1">
              <a:lnSpc>
                <a:spcPct val="115000"/>
              </a:lnSpc>
              <a:spcAft>
                <a:spcPts val="1000"/>
              </a:spcAft>
            </a:pPr>
            <a:r>
              <a:rPr lang="ar-DZ" sz="1800" dirty="0">
                <a:latin typeface="Calibri"/>
                <a:ea typeface="Times New Roman"/>
                <a:cs typeface="Simplified Arabic"/>
              </a:rPr>
              <a:t>قرار مؤرخ في 7 ربيع الأول عام 1437 ا </a:t>
            </a:r>
            <a:r>
              <a:rPr lang="fr-FR" sz="1800" dirty="0">
                <a:latin typeface="Calibri"/>
                <a:ea typeface="Times New Roman"/>
                <a:cs typeface="Simplified Arabic"/>
              </a:rPr>
              <a:t>H</a:t>
            </a:r>
            <a:r>
              <a:rPr lang="ar-DZ" sz="1800" dirty="0">
                <a:latin typeface="Calibri"/>
                <a:ea typeface="Times New Roman"/>
                <a:cs typeface="Simplified Arabic"/>
              </a:rPr>
              <a:t>وافق 19 ديسمبر سنة </a:t>
            </a:r>
            <a:r>
              <a:rPr lang="fr-FR" sz="1800" dirty="0">
                <a:latin typeface="Calibri"/>
                <a:ea typeface="Times New Roman"/>
                <a:cs typeface="Simplified Arabic"/>
              </a:rPr>
              <a:t>s2015 </a:t>
            </a:r>
            <a:r>
              <a:rPr lang="ar-DZ" sz="1800" dirty="0">
                <a:latin typeface="Calibri"/>
                <a:ea typeface="Times New Roman"/>
                <a:cs typeface="Simplified Arabic"/>
              </a:rPr>
              <a:t>يحدد كيفيات الإقصاء من </a:t>
            </a:r>
            <a:r>
              <a:rPr lang="ar-DZ" sz="1800" dirty="0">
                <a:latin typeface="Calibri"/>
                <a:ea typeface="Times New Roman"/>
                <a:cs typeface="Simplified Arabic"/>
              </a:rPr>
              <a:t>المشاركة في </a:t>
            </a:r>
            <a:r>
              <a:rPr lang="ar-DZ" sz="1800">
                <a:latin typeface="Calibri"/>
                <a:ea typeface="Times New Roman"/>
                <a:cs typeface="Simplified Arabic"/>
              </a:rPr>
              <a:t>الصفقات العمومية</a:t>
            </a:r>
          </a:p>
          <a:p>
            <a:pPr marL="768985" algn="just" rtl="1">
              <a:lnSpc>
                <a:spcPct val="115000"/>
              </a:lnSpc>
              <a:spcAft>
                <a:spcPts val="1000"/>
              </a:spcAft>
            </a:pPr>
            <a:r>
              <a:rPr lang="ar-DZ" smtClean="0">
                <a:latin typeface="Calibri"/>
                <a:ea typeface="Times New Roman"/>
                <a:cs typeface="Simplified Arabic"/>
              </a:rPr>
              <a:t>قرار </a:t>
            </a:r>
            <a:r>
              <a:rPr lang="ar-DZ" dirty="0">
                <a:latin typeface="Calibri"/>
                <a:ea typeface="Times New Roman"/>
                <a:cs typeface="Simplified Arabic"/>
              </a:rPr>
              <a:t>المؤرخ في 28 مارس 2011، يتعلق بكيفيات تشكيل و سير مجموعات  لطلبات؛</a:t>
            </a:r>
            <a:endParaRPr lang="fr-FR" sz="1800" dirty="0">
              <a:latin typeface="Calibri"/>
              <a:ea typeface="Times New Roman"/>
              <a:cs typeface="Arial"/>
            </a:endParaRPr>
          </a:p>
          <a:p>
            <a:pPr marL="494665" indent="0" algn="r" rtl="1">
              <a:lnSpc>
                <a:spcPct val="115000"/>
              </a:lnSpc>
              <a:spcAft>
                <a:spcPts val="1000"/>
              </a:spcAft>
              <a:buNone/>
            </a:pPr>
            <a:r>
              <a:rPr lang="ar-DZ" dirty="0" smtClean="0">
                <a:latin typeface="Simplified Arabic"/>
                <a:ea typeface="Times New Roman"/>
                <a:cs typeface="Arial"/>
              </a:rPr>
              <a:t>2-</a:t>
            </a:r>
            <a:r>
              <a:rPr lang="fr-FR" dirty="0" smtClean="0">
                <a:latin typeface="Simplified Arabic"/>
                <a:ea typeface="Times New Roman"/>
                <a:cs typeface="Arial"/>
              </a:rPr>
              <a:t> </a:t>
            </a:r>
            <a:r>
              <a:rPr lang="ar-DZ" dirty="0">
                <a:latin typeface="Calibri"/>
                <a:ea typeface="Times New Roman"/>
                <a:cs typeface="Simplified Arabic"/>
              </a:rPr>
              <a:t>القرار المؤرخ في 28 مارس 2011، يتعلق بكيفيات تطبيق هامش الأفضلية بالنسبة للمنتجات ذات المنشأ الجزائري و/أو للمؤسسات الخاضعة للقانون الجزائري؛</a:t>
            </a:r>
            <a:endParaRPr lang="fr-FR" sz="1800" dirty="0">
              <a:latin typeface="Calibri"/>
              <a:ea typeface="Times New Roman"/>
              <a:cs typeface="Arial"/>
            </a:endParaRPr>
          </a:p>
          <a:p>
            <a:pPr marL="494665" indent="0" algn="r" rtl="1">
              <a:lnSpc>
                <a:spcPct val="115000"/>
              </a:lnSpc>
              <a:spcAft>
                <a:spcPts val="1000"/>
              </a:spcAft>
              <a:buNone/>
            </a:pPr>
            <a:r>
              <a:rPr lang="ar-DZ" dirty="0" smtClean="0">
                <a:latin typeface="Simplified Arabic"/>
                <a:ea typeface="Times New Roman"/>
                <a:cs typeface="Arial"/>
              </a:rPr>
              <a:t>3- ا</a:t>
            </a:r>
            <a:r>
              <a:rPr lang="ar-DZ" dirty="0" smtClean="0">
                <a:latin typeface="Calibri"/>
                <a:ea typeface="Times New Roman"/>
                <a:cs typeface="Simplified Arabic"/>
              </a:rPr>
              <a:t>لقرار </a:t>
            </a:r>
            <a:r>
              <a:rPr lang="ar-DZ" dirty="0">
                <a:latin typeface="Calibri"/>
                <a:ea typeface="Times New Roman"/>
                <a:cs typeface="Simplified Arabic"/>
              </a:rPr>
              <a:t>المؤرخ في 28 مارس 2011، يحدد نموذج الالتزام بالاستثمار؛</a:t>
            </a:r>
            <a:endParaRPr lang="fr-FR" sz="1800" dirty="0">
              <a:latin typeface="Calibri"/>
              <a:ea typeface="Times New Roman"/>
              <a:cs typeface="Arial"/>
            </a:endParaRPr>
          </a:p>
          <a:p>
            <a:pPr marL="494665" indent="0" algn="r" rtl="1">
              <a:lnSpc>
                <a:spcPct val="115000"/>
              </a:lnSpc>
              <a:spcAft>
                <a:spcPts val="1000"/>
              </a:spcAft>
              <a:buNone/>
            </a:pPr>
            <a:r>
              <a:rPr lang="ar-DZ" dirty="0" smtClean="0">
                <a:latin typeface="Simplified Arabic"/>
                <a:ea typeface="Times New Roman"/>
                <a:cs typeface="Arial"/>
              </a:rPr>
              <a:t>4- </a:t>
            </a:r>
            <a:r>
              <a:rPr lang="fr-FR" dirty="0" smtClean="0">
                <a:latin typeface="Simplified Arabic"/>
                <a:ea typeface="Times New Roman"/>
                <a:cs typeface="Arial"/>
              </a:rPr>
              <a:t> </a:t>
            </a:r>
            <a:r>
              <a:rPr lang="ar-DZ" dirty="0">
                <a:latin typeface="Calibri"/>
                <a:ea typeface="Times New Roman"/>
                <a:cs typeface="Simplified Arabic"/>
              </a:rPr>
              <a:t>القرار المؤرخ في 28 مارس 2011، يحدد محتوى بطاقيات المتعاملين الاقتصاديين و شروط تحيينها </a:t>
            </a:r>
            <a:r>
              <a:rPr lang="ar-DZ" dirty="0" smtClean="0">
                <a:latin typeface="Calibri"/>
                <a:ea typeface="Times New Roman"/>
                <a:cs typeface="Simplified Arabic"/>
              </a:rPr>
              <a:t>؛</a:t>
            </a:r>
            <a:endParaRPr lang="ar-DZ" sz="1800" dirty="0">
              <a:latin typeface="Calibri"/>
              <a:ea typeface="Times New Roman"/>
              <a:cs typeface="Arial"/>
            </a:endParaRPr>
          </a:p>
          <a:p>
            <a:pPr marL="494665" indent="0" algn="r" rtl="1">
              <a:lnSpc>
                <a:spcPct val="115000"/>
              </a:lnSpc>
              <a:spcAft>
                <a:spcPts val="1000"/>
              </a:spcAft>
              <a:buNone/>
            </a:pPr>
            <a:r>
              <a:rPr lang="ar-DZ" sz="1800" dirty="0">
                <a:latin typeface="Calibri"/>
                <a:ea typeface="Times New Roman"/>
                <a:cs typeface="Arial"/>
              </a:rPr>
              <a:t>5- </a:t>
            </a:r>
            <a:r>
              <a:rPr lang="ar-DZ" dirty="0" smtClean="0">
                <a:latin typeface="Calibri"/>
                <a:ea typeface="Times New Roman"/>
                <a:cs typeface="Simplified Arabic"/>
              </a:rPr>
              <a:t>القرار </a:t>
            </a:r>
            <a:r>
              <a:rPr lang="ar-DZ" dirty="0">
                <a:latin typeface="Calibri"/>
                <a:ea typeface="Times New Roman"/>
                <a:cs typeface="Simplified Arabic"/>
              </a:rPr>
              <a:t>الوزاري المشترك المؤرخ في </a:t>
            </a:r>
            <a:r>
              <a:rPr lang="ar-DZ" dirty="0" err="1">
                <a:latin typeface="Calibri"/>
                <a:ea typeface="Times New Roman"/>
                <a:cs typeface="Simplified Arabic"/>
              </a:rPr>
              <a:t>في</a:t>
            </a:r>
            <a:r>
              <a:rPr lang="ar-DZ" dirty="0">
                <a:latin typeface="Calibri"/>
                <a:ea typeface="Times New Roman"/>
                <a:cs typeface="Simplified Arabic"/>
              </a:rPr>
              <a:t> أول غشت 2011، يحدد قائمة صفقات الخدمات الخاصة التي لا تستلزم طبيعتها اللجوء إلى مناقصة؛</a:t>
            </a:r>
            <a:endParaRPr lang="fr-FR" sz="1800" dirty="0">
              <a:latin typeface="Calibri"/>
              <a:ea typeface="Times New Roman"/>
              <a:cs typeface="Arial"/>
            </a:endParaRPr>
          </a:p>
          <a:p>
            <a:endParaRPr lang="fr-FR" dirty="0"/>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lstStyle/>
          <a:p>
            <a:pPr algn="ctr"/>
            <a:r>
              <a:rPr lang="ar-DZ" dirty="0" smtClean="0"/>
              <a:t>النصوص التطبيقية</a:t>
            </a:r>
            <a:endParaRPr lang="fr-FR" dirty="0"/>
          </a:p>
        </p:txBody>
      </p:sp>
    </p:spTree>
    <p:extLst>
      <p:ext uri="{BB962C8B-B14F-4D97-AF65-F5344CB8AC3E}">
        <p14:creationId xmlns:p14="http://schemas.microsoft.com/office/powerpoint/2010/main" val="3081513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32656"/>
            <a:ext cx="8075240" cy="6141296"/>
          </a:xfrm>
        </p:spPr>
        <p:txBody>
          <a:bodyPr>
            <a:normAutofit fontScale="92500"/>
          </a:bodyPr>
          <a:lstStyle/>
          <a:p>
            <a:pPr marL="494665" indent="0" algn="r" rtl="1">
              <a:lnSpc>
                <a:spcPct val="115000"/>
              </a:lnSpc>
              <a:spcAft>
                <a:spcPts val="1000"/>
              </a:spcAft>
              <a:buClr>
                <a:srgbClr val="FE8637"/>
              </a:buClr>
              <a:buNone/>
            </a:pPr>
            <a:r>
              <a:rPr lang="fr-FR" sz="1800" dirty="0">
                <a:solidFill>
                  <a:prstClr val="black"/>
                </a:solidFill>
                <a:latin typeface="Simplified Arabic"/>
                <a:ea typeface="Times New Roman"/>
                <a:cs typeface="Arial"/>
              </a:rPr>
              <a:t>. </a:t>
            </a:r>
            <a:r>
              <a:rPr lang="ar-DZ" sz="1800" dirty="0">
                <a:solidFill>
                  <a:prstClr val="black"/>
                </a:solidFill>
                <a:latin typeface="Calibri"/>
                <a:ea typeface="Times New Roman"/>
                <a:cs typeface="Simplified Arabic"/>
              </a:rPr>
              <a:t>القرار المؤرخ في 28 مارس 2011، يحدد نماذج رسالة العرض و التصريح بالاكتتاب و التصريح بالنزاهة</a:t>
            </a:r>
            <a:r>
              <a:rPr lang="ar-DZ" sz="1800" dirty="0">
                <a:solidFill>
                  <a:prstClr val="black"/>
                </a:solidFill>
                <a:latin typeface="Calibri"/>
                <a:ea typeface="Times New Roman"/>
                <a:cs typeface="Simplified Arabic"/>
              </a:rPr>
              <a:t>؛</a:t>
            </a:r>
            <a:endParaRPr lang="ar-DZ" sz="1800" dirty="0">
              <a:solidFill>
                <a:prstClr val="black"/>
              </a:solidFill>
              <a:latin typeface="Calibri"/>
              <a:ea typeface="Times New Roman"/>
              <a:cs typeface="Arial"/>
            </a:endParaRPr>
          </a:p>
          <a:p>
            <a:pPr marL="494665" indent="0" algn="r" rtl="1">
              <a:lnSpc>
                <a:spcPct val="115000"/>
              </a:lnSpc>
              <a:spcAft>
                <a:spcPts val="1000"/>
              </a:spcAft>
              <a:buClr>
                <a:srgbClr val="FE8637"/>
              </a:buClr>
              <a:buNone/>
            </a:pPr>
            <a:r>
              <a:rPr lang="fr-FR" sz="1800" dirty="0">
                <a:solidFill>
                  <a:prstClr val="black"/>
                </a:solidFill>
                <a:latin typeface="Simplified Arabic"/>
                <a:ea typeface="Times New Roman"/>
                <a:cs typeface="Arial"/>
              </a:rPr>
              <a:t>. </a:t>
            </a:r>
            <a:r>
              <a:rPr lang="ar-DZ" sz="1800" dirty="0">
                <a:solidFill>
                  <a:prstClr val="black"/>
                </a:solidFill>
                <a:latin typeface="Calibri"/>
                <a:ea typeface="Times New Roman"/>
                <a:cs typeface="Simplified Arabic"/>
              </a:rPr>
              <a:t>القرار المؤرخ في 28 مارس 2011، يحدد كيفيات الإقصاء من المشاركة في الصفقات العمومية ؛</a:t>
            </a:r>
            <a:endParaRPr lang="fr-FR" sz="1800" dirty="0">
              <a:solidFill>
                <a:prstClr val="black"/>
              </a:solidFill>
              <a:latin typeface="Calibri"/>
              <a:ea typeface="Times New Roman"/>
              <a:cs typeface="Arial"/>
            </a:endParaRPr>
          </a:p>
          <a:p>
            <a:pPr marL="768985" algn="r" rtl="1">
              <a:lnSpc>
                <a:spcPct val="115000"/>
              </a:lnSpc>
              <a:spcAft>
                <a:spcPts val="1000"/>
              </a:spcAft>
              <a:buClr>
                <a:srgbClr val="FE8637"/>
              </a:buClr>
            </a:pPr>
            <a:r>
              <a:rPr lang="fr-FR" sz="1800" dirty="0">
                <a:solidFill>
                  <a:prstClr val="black"/>
                </a:solidFill>
                <a:latin typeface="Simplified Arabic"/>
                <a:ea typeface="Times New Roman"/>
                <a:cs typeface="Arial"/>
              </a:rPr>
              <a:t>. </a:t>
            </a:r>
            <a:r>
              <a:rPr lang="ar-DZ" sz="1800" dirty="0">
                <a:solidFill>
                  <a:prstClr val="black"/>
                </a:solidFill>
                <a:latin typeface="Calibri"/>
                <a:ea typeface="Times New Roman"/>
                <a:cs typeface="Simplified Arabic"/>
              </a:rPr>
              <a:t>القرار المؤرخ في 28 مارس 2011، يحدد كيفيات التسجيل و السحب من قائمة المتعاملين الاقتصاديين الممنوعين من المشاركة في الصفقات العمومية ؛</a:t>
            </a:r>
            <a:endParaRPr lang="fr-FR" sz="1800" dirty="0">
              <a:solidFill>
                <a:prstClr val="black"/>
              </a:solidFill>
              <a:latin typeface="Calibri"/>
              <a:ea typeface="Times New Roman"/>
              <a:cs typeface="Arial"/>
            </a:endParaRPr>
          </a:p>
          <a:p>
            <a:pPr marL="768985" algn="r" rtl="1">
              <a:lnSpc>
                <a:spcPct val="115000"/>
              </a:lnSpc>
              <a:spcAft>
                <a:spcPts val="1000"/>
              </a:spcAft>
              <a:buClr>
                <a:srgbClr val="FE8637"/>
              </a:buClr>
            </a:pPr>
            <a:r>
              <a:rPr lang="fr-FR" sz="1800" dirty="0">
                <a:solidFill>
                  <a:prstClr val="black"/>
                </a:solidFill>
                <a:latin typeface="Simplified Arabic"/>
                <a:ea typeface="Times New Roman"/>
                <a:cs typeface="Arial"/>
              </a:rPr>
              <a:t>. </a:t>
            </a:r>
            <a:r>
              <a:rPr lang="ar-DZ" sz="1800" dirty="0">
                <a:solidFill>
                  <a:prstClr val="black"/>
                </a:solidFill>
                <a:latin typeface="Calibri"/>
                <a:ea typeface="Times New Roman"/>
                <a:cs typeface="Simplified Arabic"/>
              </a:rPr>
              <a:t>القرار الوزاري المشترك المؤرخ في 7 مارس 2011، يحدد قائمة صفقات الدراسات و الخدمات المعفاة من تقديم كفالة حسن التنفيذ؛</a:t>
            </a:r>
            <a:endParaRPr lang="fr-FR" sz="1800" dirty="0">
              <a:solidFill>
                <a:prstClr val="black"/>
              </a:solidFill>
              <a:latin typeface="Calibri"/>
              <a:ea typeface="Times New Roman"/>
              <a:cs typeface="Arial"/>
            </a:endParaRPr>
          </a:p>
          <a:p>
            <a:pPr marL="768985" algn="r" rtl="1">
              <a:lnSpc>
                <a:spcPct val="115000"/>
              </a:lnSpc>
              <a:spcAft>
                <a:spcPts val="1000"/>
              </a:spcAft>
              <a:buClr>
                <a:srgbClr val="FE8637"/>
              </a:buClr>
            </a:pPr>
            <a:r>
              <a:rPr lang="fr-FR" sz="1800" dirty="0">
                <a:solidFill>
                  <a:prstClr val="black"/>
                </a:solidFill>
                <a:latin typeface="Simplified Arabic"/>
                <a:ea typeface="Times New Roman"/>
                <a:cs typeface="Arial"/>
              </a:rPr>
              <a:t>. </a:t>
            </a:r>
            <a:r>
              <a:rPr lang="ar-DZ" sz="1800" dirty="0">
                <a:solidFill>
                  <a:prstClr val="black"/>
                </a:solidFill>
                <a:latin typeface="Calibri"/>
                <a:ea typeface="Times New Roman"/>
                <a:cs typeface="Simplified Arabic"/>
              </a:rPr>
              <a:t>القرار المؤرخ في 28 مارس 2011، يتعلق بكيفيات الدفع المباشر للمتعامل الثانوي ؛</a:t>
            </a:r>
            <a:endParaRPr lang="fr-FR" sz="1800" dirty="0">
              <a:solidFill>
                <a:prstClr val="black"/>
              </a:solidFill>
              <a:latin typeface="Calibri"/>
              <a:ea typeface="Times New Roman"/>
              <a:cs typeface="Arial"/>
            </a:endParaRPr>
          </a:p>
          <a:p>
            <a:pPr marL="768985" algn="r" rtl="1">
              <a:lnSpc>
                <a:spcPct val="115000"/>
              </a:lnSpc>
              <a:spcAft>
                <a:spcPts val="1000"/>
              </a:spcAft>
              <a:buClr>
                <a:srgbClr val="FE8637"/>
              </a:buClr>
            </a:pPr>
            <a:r>
              <a:rPr lang="fr-FR" sz="1800" dirty="0">
                <a:solidFill>
                  <a:prstClr val="black"/>
                </a:solidFill>
                <a:latin typeface="Simplified Arabic"/>
                <a:ea typeface="Times New Roman"/>
                <a:cs typeface="Arial"/>
              </a:rPr>
              <a:t>. </a:t>
            </a:r>
            <a:r>
              <a:rPr lang="ar-DZ" sz="1800" dirty="0">
                <a:solidFill>
                  <a:prstClr val="black"/>
                </a:solidFill>
                <a:latin typeface="Calibri"/>
                <a:ea typeface="Times New Roman"/>
                <a:cs typeface="Simplified Arabic"/>
              </a:rPr>
              <a:t>القرار المؤرخ في 28 مارس 2011، يحدد البيانات التي يتضمنها الإعذار و آجال نشره ؛</a:t>
            </a:r>
            <a:endParaRPr lang="fr-FR" sz="1800" dirty="0">
              <a:solidFill>
                <a:prstClr val="black"/>
              </a:solidFill>
              <a:latin typeface="Calibri"/>
              <a:ea typeface="Times New Roman"/>
              <a:cs typeface="Arial"/>
            </a:endParaRPr>
          </a:p>
          <a:p>
            <a:pPr marL="768985" algn="r" rtl="1">
              <a:lnSpc>
                <a:spcPct val="115000"/>
              </a:lnSpc>
              <a:spcAft>
                <a:spcPts val="1000"/>
              </a:spcAft>
              <a:buClr>
                <a:srgbClr val="FE8637"/>
              </a:buClr>
            </a:pPr>
            <a:r>
              <a:rPr lang="fr-FR" sz="1800" dirty="0">
                <a:solidFill>
                  <a:prstClr val="black"/>
                </a:solidFill>
                <a:latin typeface="Simplified Arabic"/>
                <a:ea typeface="Times New Roman"/>
                <a:cs typeface="Arial"/>
              </a:rPr>
              <a:t>. </a:t>
            </a:r>
            <a:r>
              <a:rPr lang="ar-DZ" sz="1800" dirty="0">
                <a:solidFill>
                  <a:prstClr val="black"/>
                </a:solidFill>
                <a:latin typeface="Calibri"/>
                <a:ea typeface="Times New Roman"/>
                <a:cs typeface="Simplified Arabic"/>
              </a:rPr>
              <a:t>المرسوم التنفيذي رقم 11-118 مؤرخ في 16 مارس 2011، يتضمن الموافقة على النظام الداخلي النموذجي للجنة الصفقات العمومية؛</a:t>
            </a:r>
            <a:endParaRPr lang="fr-FR" sz="1800" dirty="0">
              <a:solidFill>
                <a:prstClr val="black"/>
              </a:solidFill>
              <a:latin typeface="Calibri"/>
              <a:ea typeface="Times New Roman"/>
              <a:cs typeface="Arial"/>
            </a:endParaRPr>
          </a:p>
          <a:p>
            <a:pPr marL="768985" algn="just" rtl="1">
              <a:lnSpc>
                <a:spcPct val="115000"/>
              </a:lnSpc>
              <a:spcAft>
                <a:spcPts val="1000"/>
              </a:spcAft>
              <a:buClr>
                <a:srgbClr val="FE8637"/>
              </a:buClr>
            </a:pPr>
            <a:r>
              <a:rPr lang="fr-FR" sz="1800" dirty="0">
                <a:solidFill>
                  <a:prstClr val="black"/>
                </a:solidFill>
                <a:latin typeface="Simplified Arabic"/>
                <a:ea typeface="Times New Roman"/>
                <a:cs typeface="Arial"/>
              </a:rPr>
              <a:t>. </a:t>
            </a:r>
            <a:r>
              <a:rPr lang="ar-DZ" sz="1800" dirty="0">
                <a:solidFill>
                  <a:prstClr val="black"/>
                </a:solidFill>
                <a:latin typeface="Calibri"/>
                <a:ea typeface="Times New Roman"/>
                <a:cs typeface="Simplified Arabic"/>
              </a:rPr>
              <a:t>المرسوم التنفيذي رقم 93-289 مؤرخ في 28 نوفمبر 1993، يوجب على جميع المؤسسات التي تعمل في إطار إنجاز الصفقات العمومية في ميدان البناء و الأشغال العمومية و الري أن تكون لها شهادة التخصص و التصنيف المهنيين، معدل و متمم ؛</a:t>
            </a:r>
            <a:endParaRPr lang="fr-FR" sz="1800" dirty="0">
              <a:solidFill>
                <a:prstClr val="black"/>
              </a:solidFill>
              <a:latin typeface="Calibri"/>
              <a:ea typeface="Times New Roman"/>
              <a:cs typeface="Arial"/>
            </a:endParaRPr>
          </a:p>
          <a:p>
            <a:pPr marL="768985" algn="just" rtl="1">
              <a:lnSpc>
                <a:spcPct val="115000"/>
              </a:lnSpc>
              <a:spcAft>
                <a:spcPts val="1000"/>
              </a:spcAft>
              <a:buClr>
                <a:srgbClr val="FE8637"/>
              </a:buClr>
            </a:pPr>
            <a:r>
              <a:rPr lang="ar-DZ" sz="1800" dirty="0">
                <a:solidFill>
                  <a:prstClr val="black"/>
                </a:solidFill>
                <a:latin typeface="Calibri"/>
                <a:ea typeface="Times New Roman"/>
                <a:cs typeface="Simplified Arabic"/>
              </a:rPr>
              <a:t>. المرسوم التنفيذي رقم 98-67 مؤرخ في 21 فبراير 1998، يتضمن إنشاء صندوق ضمان الصفقات العمومية و تنظيمه و سيره، معدل و متمم ؛</a:t>
            </a:r>
            <a:endParaRPr lang="fr-FR" sz="1800" dirty="0">
              <a:solidFill>
                <a:prstClr val="black"/>
              </a:solidFill>
              <a:latin typeface="Calibri"/>
              <a:ea typeface="Times New Roman"/>
              <a:cs typeface="Arial"/>
            </a:endParaRPr>
          </a:p>
          <a:p>
            <a:endParaRPr lang="fr-FR" dirty="0"/>
          </a:p>
        </p:txBody>
      </p:sp>
      <p:sp>
        <p:nvSpPr>
          <p:cNvPr id="2" name="Espace réservé du pied de page 1"/>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Tree>
    <p:extLst>
      <p:ext uri="{BB962C8B-B14F-4D97-AF65-F5344CB8AC3E}">
        <p14:creationId xmlns:p14="http://schemas.microsoft.com/office/powerpoint/2010/main" val="812595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endParaRPr lang="ar-AE" dirty="0" smtClean="0"/>
          </a:p>
          <a:p>
            <a:pPr algn="r" rtl="1"/>
            <a:r>
              <a:rPr lang="ar-AE" smtClean="0"/>
              <a:t>المعيار الشكلي: يجب أن تكون الصفقة في شكل مكتوب</a:t>
            </a:r>
            <a:endParaRPr lang="ar-AE" dirty="0"/>
          </a:p>
          <a:p>
            <a:pPr algn="r" rtl="1"/>
            <a:r>
              <a:rPr lang="ar-DZ" dirty="0" smtClean="0"/>
              <a:t>معيار </a:t>
            </a:r>
            <a:r>
              <a:rPr lang="ar-DZ" dirty="0" smtClean="0"/>
              <a:t>المصلحة المتعاقدة: (المادة 2 من التنظيم المتعلق بالصفقات العمومية)</a:t>
            </a:r>
          </a:p>
          <a:p>
            <a:pPr algn="r" rtl="1"/>
            <a:r>
              <a:rPr lang="ar-DZ" dirty="0" smtClean="0"/>
              <a:t>معيار مصدر التمويل </a:t>
            </a:r>
            <a:r>
              <a:rPr lang="fr-FR" dirty="0" smtClean="0"/>
              <a:t>(La rémunération)</a:t>
            </a:r>
            <a:endParaRPr lang="ar-DZ" dirty="0" smtClean="0"/>
          </a:p>
          <a:p>
            <a:pPr algn="r" rtl="1"/>
            <a:r>
              <a:rPr lang="ar-DZ" dirty="0" smtClean="0"/>
              <a:t>معيار المحل</a:t>
            </a:r>
          </a:p>
          <a:p>
            <a:pPr algn="r" rtl="1"/>
            <a:r>
              <a:rPr lang="ar-DZ" dirty="0" smtClean="0"/>
              <a:t>المعيار المالي</a:t>
            </a:r>
          </a:p>
          <a:p>
            <a:pPr algn="r" rtl="1"/>
            <a:endParaRPr lang="en-US" dirty="0"/>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normAutofit fontScale="90000"/>
          </a:bodyPr>
          <a:lstStyle/>
          <a:p>
            <a:pPr algn="ctr"/>
            <a:r>
              <a:rPr lang="ar-DZ" b="1" dirty="0" smtClean="0"/>
              <a:t>المعايير المعتمدة لتمييز الصفقات العمومية عن باقي العقود الإدارية</a:t>
            </a:r>
            <a:endParaRPr lang="en-US" b="1" dirty="0"/>
          </a:p>
        </p:txBody>
      </p:sp>
    </p:spTree>
    <p:extLst>
      <p:ext uri="{BB962C8B-B14F-4D97-AF65-F5344CB8AC3E}">
        <p14:creationId xmlns:p14="http://schemas.microsoft.com/office/powerpoint/2010/main" val="3427867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r" rtl="1"/>
            <a:r>
              <a:rPr lang="ar-DZ" b="1" dirty="0" smtClean="0"/>
              <a:t>الهيئات التي يمكنها إبرام الصفقات العمومية</a:t>
            </a:r>
            <a:r>
              <a:rPr lang="fr-FR" b="1" dirty="0" smtClean="0"/>
              <a:t>   </a:t>
            </a:r>
          </a:p>
          <a:p>
            <a:pPr algn="r" rtl="1"/>
            <a:r>
              <a:rPr lang="ar-DZ" dirty="0" smtClean="0"/>
              <a:t>الدولة</a:t>
            </a:r>
          </a:p>
          <a:p>
            <a:pPr algn="r" rtl="1"/>
            <a:r>
              <a:rPr lang="ar-DZ" dirty="0" smtClean="0"/>
              <a:t>الولاية</a:t>
            </a:r>
          </a:p>
          <a:p>
            <a:pPr algn="r" rtl="1"/>
            <a:r>
              <a:rPr lang="ar-DZ" dirty="0" smtClean="0"/>
              <a:t>البلدية</a:t>
            </a:r>
          </a:p>
          <a:p>
            <a:pPr algn="r" rtl="1"/>
            <a:r>
              <a:rPr lang="ar-DZ" dirty="0" smtClean="0"/>
              <a:t>المؤسسات العمومية ذات الطابع الإداري</a:t>
            </a:r>
          </a:p>
          <a:p>
            <a:pPr algn="r" rtl="1"/>
            <a:r>
              <a:rPr lang="ar-DZ" dirty="0" smtClean="0"/>
              <a:t>المؤسسات العمومية  الخاضعة للقانون التجاري </a:t>
            </a:r>
            <a:r>
              <a:rPr lang="ar-AE" dirty="0" smtClean="0"/>
              <a:t>وهي المؤسسات العمومية الاقتصادية والمؤسسات العمومية ذات الطابع التجاري، </a:t>
            </a:r>
            <a:r>
              <a:rPr lang="ar-DZ" dirty="0"/>
              <a:t>عندما تكلف بعملية ممولة كليا او جزئيا من ميزانية </a:t>
            </a:r>
            <a:r>
              <a:rPr lang="ar-DZ" dirty="0" smtClean="0"/>
              <a:t>الدولة</a:t>
            </a:r>
            <a:r>
              <a:rPr lang="ar-AE" dirty="0"/>
              <a:t> </a:t>
            </a:r>
            <a:r>
              <a:rPr lang="ar-AE" dirty="0" smtClean="0"/>
              <a:t>أو الجماعات الاقليمية،</a:t>
            </a:r>
            <a:endParaRPr lang="ar-DZ" dirty="0" smtClean="0"/>
          </a:p>
          <a:p>
            <a:pPr marL="109728" indent="0" algn="r" rtl="1">
              <a:buNone/>
            </a:pPr>
            <a:endParaRPr lang="ar-DZ" dirty="0" smtClean="0"/>
          </a:p>
          <a:p>
            <a:pPr algn="r" rtl="1"/>
            <a:endParaRPr lang="en-US" dirty="0"/>
          </a:p>
        </p:txBody>
      </p:sp>
      <p:sp>
        <p:nvSpPr>
          <p:cNvPr id="4" name="Espace réservé du pied de page 3"/>
          <p:cNvSpPr>
            <a:spLocks noGrp="1"/>
          </p:cNvSpPr>
          <p:nvPr>
            <p:ph type="ftr" sz="quarter" idx="11"/>
          </p:nvPr>
        </p:nvSpPr>
        <p:spPr/>
        <p:txBody>
          <a:bodyPr/>
          <a:lstStyle/>
          <a:p>
            <a:r>
              <a:rPr lang="ar-DZ">
                <a:solidFill>
                  <a:prstClr val="black"/>
                </a:solidFill>
                <a:latin typeface="Lucida Sans Unicode"/>
                <a:cs typeface="Arial" panose="020B0604020202020204" pitchFamily="34" charset="0"/>
              </a:rPr>
              <a:t>دروس في الصفقات العمومية                                 الاستاذة أحمان خيرة</a:t>
            </a:r>
            <a:endParaRPr lang="fr-BE">
              <a:solidFill>
                <a:prstClr val="black"/>
              </a:solidFill>
              <a:latin typeface="Lucida Sans Unicode"/>
            </a:endParaRPr>
          </a:p>
        </p:txBody>
      </p:sp>
      <p:sp>
        <p:nvSpPr>
          <p:cNvPr id="2" name="Titre 1"/>
          <p:cNvSpPr>
            <a:spLocks noGrp="1"/>
          </p:cNvSpPr>
          <p:nvPr>
            <p:ph type="title"/>
          </p:nvPr>
        </p:nvSpPr>
        <p:spPr/>
        <p:txBody>
          <a:bodyPr/>
          <a:lstStyle/>
          <a:p>
            <a:pPr algn="ctr" rtl="1"/>
            <a:r>
              <a:rPr lang="ar-AE" dirty="0" smtClean="0"/>
              <a:t>المعيار العضوي: </a:t>
            </a:r>
            <a:r>
              <a:rPr lang="ar-DZ" dirty="0" smtClean="0"/>
              <a:t>المصلحة </a:t>
            </a:r>
            <a:r>
              <a:rPr lang="ar-DZ" dirty="0" smtClean="0"/>
              <a:t>المتعاقدة </a:t>
            </a:r>
            <a:endParaRPr lang="en-US" dirty="0"/>
          </a:p>
        </p:txBody>
      </p:sp>
    </p:spTree>
    <p:extLst>
      <p:ext uri="{BB962C8B-B14F-4D97-AF65-F5344CB8AC3E}">
        <p14:creationId xmlns:p14="http://schemas.microsoft.com/office/powerpoint/2010/main" val="7866356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1173</Words>
  <Application>Microsoft Office PowerPoint</Application>
  <PresentationFormat>Widescreen</PresentationFormat>
  <Paragraphs>97</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Lucida Sans Unicode</vt:lpstr>
      <vt:lpstr>Simplified Arabic</vt:lpstr>
      <vt:lpstr>Times New Roman</vt:lpstr>
      <vt:lpstr>Verdana</vt:lpstr>
      <vt:lpstr>Wingdings 2</vt:lpstr>
      <vt:lpstr>Wingdings 3</vt:lpstr>
      <vt:lpstr>Rotonde</vt:lpstr>
      <vt:lpstr>دروس في الصفقات العمومية    أولا : الاطار المفاهيمي </vt:lpstr>
      <vt:lpstr>ماهية الصفقات العمومية</vt:lpstr>
      <vt:lpstr>الهدف من وجود قانون للصفقات العمومية</vt:lpstr>
      <vt:lpstr>النصوص المنظمة للصفقات العمومية</vt:lpstr>
      <vt:lpstr>النصوص الخاصة بالصفقات العمومية</vt:lpstr>
      <vt:lpstr>النصوص التطبيقية</vt:lpstr>
      <vt:lpstr>PowerPoint Presentation</vt:lpstr>
      <vt:lpstr>المعايير المعتمدة لتمييز الصفقات العمومية عن باقي العقود الإدارية</vt:lpstr>
      <vt:lpstr>المعيار العضوي: المصلحة المتعاقدة </vt:lpstr>
      <vt:lpstr>الهيئات التي لا تخضع لقانون  الصفقات العمومية (المادة 7)</vt:lpstr>
      <vt:lpstr>استثناءات</vt:lpstr>
      <vt:lpstr>معيار التمويل</vt:lpstr>
      <vt:lpstr>المعيار المالي</vt:lpstr>
      <vt:lpstr>معيار المحل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دروس في الصفقات العمومية    أولا : الاطار المفاهيمي </dc:title>
  <dc:creator>Kheira AHMANE</dc:creator>
  <cp:lastModifiedBy>Kheira AHMANE</cp:lastModifiedBy>
  <cp:revision>1</cp:revision>
  <dcterms:created xsi:type="dcterms:W3CDTF">2021-01-28T20:25:16Z</dcterms:created>
  <dcterms:modified xsi:type="dcterms:W3CDTF">2021-01-28T20:26:00Z</dcterms:modified>
</cp:coreProperties>
</file>