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741E428D-1E62-4E81-87C9-ECF9FFCA2CD8}" type="datetimeFigureOut">
              <a:rPr lang="fr-FR" smtClean="0"/>
              <a:t>25/11/2025</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D164A3C4-3355-418B-9105-9D03ABCB128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41E428D-1E62-4E81-87C9-ECF9FFCA2CD8}" type="datetimeFigureOut">
              <a:rPr lang="fr-FR" smtClean="0"/>
              <a:t>25/11/2025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64A3C4-3355-418B-9105-9D03ABCB128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41E428D-1E62-4E81-87C9-ECF9FFCA2CD8}" type="datetimeFigureOut">
              <a:rPr lang="fr-FR" smtClean="0"/>
              <a:t>25/11/2025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64A3C4-3355-418B-9105-9D03ABCB128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741E428D-1E62-4E81-87C9-ECF9FFCA2CD8}" type="datetimeFigureOut">
              <a:rPr lang="fr-FR" smtClean="0"/>
              <a:t>25/11/2025</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D164A3C4-3355-418B-9105-9D03ABCB1286}"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741E428D-1E62-4E81-87C9-ECF9FFCA2CD8}" type="datetimeFigureOut">
              <a:rPr lang="fr-FR" smtClean="0"/>
              <a:t>25/11/2025</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D164A3C4-3355-418B-9105-9D03ABCB1286}" type="slidenum">
              <a:rPr lang="fr-FR" smtClean="0"/>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741E428D-1E62-4E81-87C9-ECF9FFCA2CD8}" type="datetimeFigureOut">
              <a:rPr lang="fr-FR" smtClean="0"/>
              <a:t>25/11/2025</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D164A3C4-3355-418B-9105-9D03ABCB1286}"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741E428D-1E62-4E81-87C9-ECF9FFCA2CD8}" type="datetimeFigureOut">
              <a:rPr lang="fr-FR" smtClean="0"/>
              <a:t>25/11/2025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D164A3C4-3355-418B-9105-9D03ABCB1286}" type="slidenum">
              <a:rPr lang="fr-FR" smtClean="0"/>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741E428D-1E62-4E81-87C9-ECF9FFCA2CD8}" type="datetimeFigureOut">
              <a:rPr lang="fr-FR" smtClean="0"/>
              <a:t>25/11/2025</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64A3C4-3355-418B-9105-9D03ABCB1286}"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741E428D-1E62-4E81-87C9-ECF9FFCA2CD8}" type="datetimeFigureOut">
              <a:rPr lang="fr-FR" smtClean="0"/>
              <a:t>25/11/2025</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64A3C4-3355-418B-9105-9D03ABCB128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741E428D-1E62-4E81-87C9-ECF9FFCA2CD8}" type="datetimeFigureOut">
              <a:rPr lang="fr-FR" smtClean="0"/>
              <a:t>25/11/2025</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64A3C4-3355-418B-9105-9D03ABCB1286}"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741E428D-1E62-4E81-87C9-ECF9FFCA2CD8}" type="datetimeFigureOut">
              <a:rPr lang="fr-FR" smtClean="0"/>
              <a:t>25/11/2025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D164A3C4-3355-418B-9105-9D03ABCB1286}" type="slidenum">
              <a:rPr lang="fr-FR" smtClean="0"/>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41E428D-1E62-4E81-87C9-ECF9FFCA2CD8}" type="datetimeFigureOut">
              <a:rPr lang="fr-FR" smtClean="0"/>
              <a:t>25/11/2025</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164A3C4-3355-418B-9105-9D03ABCB1286}" type="slidenum">
              <a:rPr lang="fr-FR" smtClean="0"/>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142985"/>
            <a:ext cx="7772400" cy="2457466"/>
          </a:xfrm>
        </p:spPr>
        <p:txBody>
          <a:bodyPr>
            <a:normAutofit/>
          </a:bodyPr>
          <a:lstStyle/>
          <a:p>
            <a:pPr algn="ctr"/>
            <a:r>
              <a:rPr lang="en-GB" sz="4400" b="1" dirty="0">
                <a:solidFill>
                  <a:srgbClr val="FF0000"/>
                </a:solidFill>
                <a:latin typeface="Algerian" pitchFamily="82" charset="0"/>
              </a:rPr>
              <a:t>Microsoft </a:t>
            </a:r>
            <a:r>
              <a:rPr lang="en-GB" sz="4400" b="1" dirty="0" err="1">
                <a:solidFill>
                  <a:srgbClr val="FF0000"/>
                </a:solidFill>
                <a:latin typeface="Algerian" pitchFamily="82" charset="0"/>
              </a:rPr>
              <a:t>powerpoint</a:t>
            </a:r>
            <a:r>
              <a:rPr lang="en-GB" sz="4400" b="1" dirty="0">
                <a:solidFill>
                  <a:srgbClr val="FF0000"/>
                </a:solidFill>
                <a:latin typeface="Algerian" pitchFamily="82" charset="0"/>
              </a:rPr>
              <a:t>: tool for presentations</a:t>
            </a:r>
            <a:r>
              <a:rPr lang="fr-FR" sz="4400" dirty="0"/>
              <a:t/>
            </a:r>
            <a:br>
              <a:rPr lang="fr-FR" sz="4400" dirty="0"/>
            </a:br>
            <a:endParaRPr lang="fr-FR" sz="4400"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normAutofit fontScale="92500"/>
          </a:bodyPr>
          <a:lstStyle/>
          <a:p>
            <a:r>
              <a:rPr lang="fr-FR" sz="4800" b="1" dirty="0" smtClean="0">
                <a:solidFill>
                  <a:schemeClr val="accent1">
                    <a:lumMod val="60000"/>
                    <a:lumOff val="40000"/>
                  </a:schemeClr>
                </a:solidFill>
              </a:rPr>
              <a:t>B. </a:t>
            </a:r>
            <a:r>
              <a:rPr lang="fr-FR" sz="4800" b="1" dirty="0" err="1" smtClean="0">
                <a:solidFill>
                  <a:schemeClr val="accent1">
                    <a:lumMod val="60000"/>
                    <a:lumOff val="40000"/>
                  </a:schemeClr>
                </a:solidFill>
              </a:rPr>
              <a:t>Multimedia</a:t>
            </a:r>
            <a:r>
              <a:rPr lang="fr-FR" sz="4800" b="1" dirty="0" smtClean="0">
                <a:solidFill>
                  <a:schemeClr val="accent1">
                    <a:lumMod val="60000"/>
                    <a:lumOff val="40000"/>
                  </a:schemeClr>
                </a:solidFill>
              </a:rPr>
              <a:t> Content </a:t>
            </a:r>
            <a:r>
              <a:rPr lang="fr-FR" sz="4800" b="1" dirty="0" err="1" smtClean="0">
                <a:solidFill>
                  <a:schemeClr val="accent1">
                    <a:lumMod val="60000"/>
                    <a:lumOff val="40000"/>
                  </a:schemeClr>
                </a:solidFill>
              </a:rPr>
              <a:t>Integration</a:t>
            </a:r>
            <a:endParaRPr lang="fr-FR" sz="4800" dirty="0" smtClean="0">
              <a:solidFill>
                <a:schemeClr val="accent1">
                  <a:lumMod val="60000"/>
                  <a:lumOff val="40000"/>
                </a:schemeClr>
              </a:solidFill>
            </a:endParaRP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Text</a:t>
            </a:r>
            <a:endParaRPr lang="fr-FR" dirty="0"/>
          </a:p>
        </p:txBody>
      </p:sp>
      <p:sp>
        <p:nvSpPr>
          <p:cNvPr id="3" name="Espace réservé du contenu 2"/>
          <p:cNvSpPr>
            <a:spLocks noGrp="1"/>
          </p:cNvSpPr>
          <p:nvPr>
            <p:ph idx="1"/>
          </p:nvPr>
        </p:nvSpPr>
        <p:spPr/>
        <p:txBody>
          <a:bodyPr/>
          <a:lstStyle/>
          <a:p>
            <a:pPr lvl="0"/>
            <a:r>
              <a:rPr lang="en-GB" dirty="0" smtClean="0"/>
              <a:t>PowerPoint offers advanced text formatting tools (font type, size, </a:t>
            </a:r>
            <a:r>
              <a:rPr lang="en-GB" dirty="0" err="1" smtClean="0"/>
              <a:t>color</a:t>
            </a:r>
            <a:r>
              <a:rPr lang="en-GB" dirty="0" smtClean="0"/>
              <a:t>, alignment, bullet points and numbering, indentation, line spacing, text boxes, WordArt for stylized text effects) to structure information clearly and legibly. Users can also adjust text box properties like shape, fill, and outline.</a:t>
            </a:r>
            <a:endParaRPr lang="fr-FR"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Images/ Photos</a:t>
            </a:r>
            <a:endParaRPr lang="fr-FR" dirty="0"/>
          </a:p>
        </p:txBody>
      </p:sp>
      <p:sp>
        <p:nvSpPr>
          <p:cNvPr id="3" name="Espace réservé du contenu 2"/>
          <p:cNvSpPr>
            <a:spLocks noGrp="1"/>
          </p:cNvSpPr>
          <p:nvPr>
            <p:ph idx="1"/>
          </p:nvPr>
        </p:nvSpPr>
        <p:spPr/>
        <p:txBody>
          <a:bodyPr/>
          <a:lstStyle/>
          <a:p>
            <a:r>
              <a:rPr lang="en-GB" dirty="0" smtClean="0"/>
              <a:t>Inserting images (from local files or online sources like Bing Image Search or stock photo libraries) is straightforward. PowerPoint provides basic image editing tools (corrections for brightness and contrast, colour adjustments, artistic effects, picture styles, cropping, resizing, and compressing images to reduce file size). Users can also remove image backgrounds and add borders or effects.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Shapes and Smart-Art</a:t>
            </a:r>
            <a:endParaRPr lang="fr-FR" dirty="0"/>
          </a:p>
        </p:txBody>
      </p:sp>
      <p:sp>
        <p:nvSpPr>
          <p:cNvPr id="3" name="Espace réservé du contenu 2"/>
          <p:cNvSpPr>
            <a:spLocks noGrp="1"/>
          </p:cNvSpPr>
          <p:nvPr>
            <p:ph idx="1"/>
          </p:nvPr>
        </p:nvSpPr>
        <p:spPr/>
        <p:txBody>
          <a:bodyPr/>
          <a:lstStyle/>
          <a:p>
            <a:r>
              <a:rPr lang="en-GB" dirty="0" smtClean="0"/>
              <a:t>A wide range of pre-drawn shapes (rectangles, circles, arrows, connectors, callouts, etc.) and Smart-Art graphics (organizational charts, process diagrams, cycle diagrams, hierarchy charts, etc.) enables the visual representation of concepts and data in an engaging manner. Smart-Art graphics are easily customizable in terms of layout, colours, and text.</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Charts</a:t>
            </a:r>
            <a:endParaRPr lang="fr-FR" dirty="0"/>
          </a:p>
        </p:txBody>
      </p:sp>
      <p:sp>
        <p:nvSpPr>
          <p:cNvPr id="3" name="Espace réservé du contenu 2"/>
          <p:cNvSpPr>
            <a:spLocks noGrp="1"/>
          </p:cNvSpPr>
          <p:nvPr>
            <p:ph idx="1"/>
          </p:nvPr>
        </p:nvSpPr>
        <p:spPr/>
        <p:txBody>
          <a:bodyPr>
            <a:normAutofit lnSpcReduction="10000"/>
          </a:bodyPr>
          <a:lstStyle/>
          <a:p>
            <a:pPr lvl="0"/>
            <a:r>
              <a:rPr lang="en-GB" dirty="0" smtClean="0"/>
              <a:t>PowerPoint facilitates the creation of various chart types (column, line, pie, bar, area, scatter, stock, surface, radar, tree-map, sunburst, histogram, box and whisker, waterfall, funnel, map, combo) from manually entered data or data imported seamlessly from Microsoft Excel. These charts are highly customizable in terms of style, colours, labels, axes, and data series. Dynamic linking to Excel ensures charts update automatically when the source data changes.</a:t>
            </a:r>
            <a:endParaRPr lang="fr-FR" dirty="0" smtClean="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Videos and Audio</a:t>
            </a:r>
            <a:endParaRPr lang="fr-FR" dirty="0"/>
          </a:p>
        </p:txBody>
      </p:sp>
      <p:sp>
        <p:nvSpPr>
          <p:cNvPr id="3" name="Espace réservé du contenu 2"/>
          <p:cNvSpPr>
            <a:spLocks noGrp="1"/>
          </p:cNvSpPr>
          <p:nvPr>
            <p:ph idx="1"/>
          </p:nvPr>
        </p:nvSpPr>
        <p:spPr/>
        <p:txBody>
          <a:bodyPr/>
          <a:lstStyle/>
          <a:p>
            <a:pPr lvl="0"/>
            <a:r>
              <a:rPr lang="en-GB" dirty="0" smtClean="0"/>
              <a:t>Embedding video and audio files (from local files or online platforms like YouTube or </a:t>
            </a:r>
            <a:r>
              <a:rPr lang="en-GB" dirty="0" err="1" smtClean="0"/>
              <a:t>Vimeo</a:t>
            </a:r>
            <a:r>
              <a:rPr lang="en-GB" dirty="0" smtClean="0"/>
              <a:t>) enriches presentations and allows for dynamic information delivery. Playback controls, trimming, volume adjustments, and looping options are available. Background audio can be set to play across multiple slides.</a:t>
            </a:r>
            <a:endParaRPr lang="fr-FR" dirty="0" smtClean="0"/>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3D </a:t>
            </a:r>
            <a:r>
              <a:rPr lang="en-GB" b="1" i="1" dirty="0" smtClean="0"/>
              <a:t>Objects and Icons</a:t>
            </a:r>
            <a:endParaRPr lang="fr-FR" dirty="0"/>
          </a:p>
        </p:txBody>
      </p:sp>
      <p:sp>
        <p:nvSpPr>
          <p:cNvPr id="3" name="Espace réservé du contenu 2"/>
          <p:cNvSpPr>
            <a:spLocks noGrp="1"/>
          </p:cNvSpPr>
          <p:nvPr>
            <p:ph idx="1"/>
          </p:nvPr>
        </p:nvSpPr>
        <p:spPr/>
        <p:txBody>
          <a:bodyPr/>
          <a:lstStyle/>
          <a:p>
            <a:pPr lvl="0"/>
            <a:r>
              <a:rPr lang="en-GB" dirty="0" smtClean="0"/>
              <a:t>Recent versions of PowerPoint offer the ability to insert and manipulate 3D models (from a library or imported files) and scalable vector graphics (SVG) icons to modernize and illustrate points. 3D objects can be rotated and animated for added visual impact.</a:t>
            </a:r>
            <a:endParaRPr lang="fr-FR" dirty="0" smtClean="0"/>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Links and Action Buttons</a:t>
            </a:r>
            <a:endParaRPr lang="fr-FR" dirty="0"/>
          </a:p>
        </p:txBody>
      </p:sp>
      <p:sp>
        <p:nvSpPr>
          <p:cNvPr id="3" name="Espace réservé du contenu 2"/>
          <p:cNvSpPr>
            <a:spLocks noGrp="1"/>
          </p:cNvSpPr>
          <p:nvPr>
            <p:ph idx="1"/>
          </p:nvPr>
        </p:nvSpPr>
        <p:spPr/>
        <p:txBody>
          <a:bodyPr/>
          <a:lstStyle/>
          <a:p>
            <a:r>
              <a:rPr lang="en-GB" dirty="0" smtClean="0"/>
              <a:t>Hyperlinks can be added to text or objects to navigate to other slides within the presentation, external websites, or specific files. Action buttons (pre-defined shapes with built-in actions like "Next Slide," "Previous Slide," "Home," "Video," etc.) provide interactive navigation elements.</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lstStyle/>
          <a:p>
            <a:r>
              <a:rPr lang="fr-FR" sz="4400" b="1" dirty="0" smtClean="0">
                <a:solidFill>
                  <a:schemeClr val="accent1">
                    <a:lumMod val="60000"/>
                    <a:lumOff val="40000"/>
                  </a:schemeClr>
                </a:solidFill>
              </a:rPr>
              <a:t>C. Animations and Transitions</a:t>
            </a:r>
            <a:r>
              <a:rPr lang="fr-FR" dirty="0" smtClean="0"/>
              <a:t>:</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8686800" cy="838200"/>
          </a:xfrm>
        </p:spPr>
        <p:txBody>
          <a:bodyPr/>
          <a:lstStyle/>
          <a:p>
            <a:r>
              <a:rPr lang="en-GB" b="1" i="1" dirty="0" smtClean="0"/>
              <a:t>Animations</a:t>
            </a:r>
            <a:endParaRPr lang="fr-FR" dirty="0"/>
          </a:p>
        </p:txBody>
      </p:sp>
      <p:sp>
        <p:nvSpPr>
          <p:cNvPr id="3" name="Espace réservé du contenu 2"/>
          <p:cNvSpPr>
            <a:spLocks noGrp="1"/>
          </p:cNvSpPr>
          <p:nvPr>
            <p:ph idx="1"/>
          </p:nvPr>
        </p:nvSpPr>
        <p:spPr>
          <a:xfrm>
            <a:off x="304800" y="928670"/>
            <a:ext cx="8839200" cy="5572164"/>
          </a:xfrm>
        </p:spPr>
        <p:txBody>
          <a:bodyPr>
            <a:normAutofit/>
          </a:bodyPr>
          <a:lstStyle/>
          <a:p>
            <a:pPr lvl="0"/>
            <a:r>
              <a:rPr lang="en-GB" sz="2800" dirty="0" smtClean="0"/>
              <a:t>Applying animations to individual elements on a slide (text, images, shapes) allows for the gradual revelation of content, highlighting key points, and making the presentation more dynamic and engaging. Different animation types are available, categorized as entrance, emphasis, exit, and motion paths, with various options and customization settings for each. Animation Painter allows users to easily copy animations from one object to another. The Animation Pane provides a timeline view for managing and reordering animations</a:t>
            </a:r>
            <a:r>
              <a:rPr lang="en-GB" sz="2800" dirty="0" smtClean="0"/>
              <a:t>.</a:t>
            </a:r>
          </a:p>
          <a:p>
            <a:pPr lvl="0"/>
            <a:endParaRPr lang="fr-FR" dirty="0" smtClean="0"/>
          </a:p>
          <a:p>
            <a:endParaRPr lang="fr-FR" dirty="0"/>
          </a:p>
        </p:txBody>
      </p:sp>
      <p:pic>
        <p:nvPicPr>
          <p:cNvPr id="4" name="Image 3"/>
          <p:cNvPicPr/>
          <p:nvPr/>
        </p:nvPicPr>
        <p:blipFill>
          <a:blip r:embed="rId2"/>
          <a:srcRect/>
          <a:stretch>
            <a:fillRect/>
          </a:stretch>
        </p:blipFill>
        <p:spPr bwMode="auto">
          <a:xfrm>
            <a:off x="428596" y="5214950"/>
            <a:ext cx="8572560" cy="1285884"/>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smtClean="0"/>
              <a:t>Introduction</a:t>
            </a:r>
            <a:endParaRPr lang="fr-FR" dirty="0"/>
          </a:p>
        </p:txBody>
      </p:sp>
      <p:sp>
        <p:nvSpPr>
          <p:cNvPr id="3" name="Espace réservé du contenu 2"/>
          <p:cNvSpPr>
            <a:spLocks noGrp="1"/>
          </p:cNvSpPr>
          <p:nvPr>
            <p:ph idx="1"/>
          </p:nvPr>
        </p:nvSpPr>
        <p:spPr/>
        <p:txBody>
          <a:bodyPr>
            <a:normAutofit lnSpcReduction="10000"/>
          </a:bodyPr>
          <a:lstStyle/>
          <a:p>
            <a:pPr algn="just"/>
            <a:r>
              <a:rPr lang="en-GB" dirty="0" smtClean="0"/>
              <a:t>Microsoft PowerPoint is a graphic presentation software developed by Microsoft. It has become an industry standard for creating compelling and informative slideshows, used in a multitude of contexts, ranging from corporate meetings to academic conferences, training sessions, and sales presentations. Its popularity stems from its ease of use, rich feature set, and ability to transform complex ideas into clear and engaging visual messages.</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Transitions</a:t>
            </a:r>
            <a:r>
              <a:rPr lang="en-GB" dirty="0" smtClean="0"/>
              <a:t>:</a:t>
            </a:r>
            <a:endParaRPr lang="fr-FR" dirty="0"/>
          </a:p>
        </p:txBody>
      </p:sp>
      <p:sp>
        <p:nvSpPr>
          <p:cNvPr id="3" name="Espace réservé du contenu 2"/>
          <p:cNvSpPr>
            <a:spLocks noGrp="1"/>
          </p:cNvSpPr>
          <p:nvPr>
            <p:ph idx="1"/>
          </p:nvPr>
        </p:nvSpPr>
        <p:spPr>
          <a:xfrm>
            <a:off x="304800" y="1142984"/>
            <a:ext cx="8686800" cy="5500726"/>
          </a:xfrm>
        </p:spPr>
        <p:txBody>
          <a:bodyPr/>
          <a:lstStyle/>
          <a:p>
            <a:pPr lvl="0"/>
            <a:r>
              <a:rPr lang="en-GB" dirty="0" smtClean="0"/>
              <a:t>Transitions are visual effects that occur when moving from one slide to the next. They contribute to the flow and visual appeal of the presentation, maintaining audience attention. A wide variety of transition effects are available (fade, wipe, push, split, reveal, random bars, shape, uncover, zoom, etc.), with options to control their speed, direction, and sound</a:t>
            </a:r>
            <a:r>
              <a:rPr lang="en-GB" dirty="0" smtClean="0"/>
              <a:t>.</a:t>
            </a:r>
          </a:p>
          <a:p>
            <a:pPr lvl="0"/>
            <a:endParaRPr lang="fr-FR" dirty="0" smtClean="0"/>
          </a:p>
          <a:p>
            <a:endParaRPr lang="fr-FR" dirty="0"/>
          </a:p>
        </p:txBody>
      </p:sp>
      <p:pic>
        <p:nvPicPr>
          <p:cNvPr id="4" name="Image 3"/>
          <p:cNvPicPr/>
          <p:nvPr/>
        </p:nvPicPr>
        <p:blipFill>
          <a:blip r:embed="rId2"/>
          <a:srcRect/>
          <a:stretch>
            <a:fillRect/>
          </a:stretch>
        </p:blipFill>
        <p:spPr bwMode="auto">
          <a:xfrm>
            <a:off x="642910" y="5214950"/>
            <a:ext cx="7929618" cy="978012"/>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normAutofit/>
          </a:bodyPr>
          <a:lstStyle/>
          <a:p>
            <a:r>
              <a:rPr lang="fr-FR" sz="7200" b="1" dirty="0" smtClean="0">
                <a:solidFill>
                  <a:schemeClr val="accent1">
                    <a:lumMod val="60000"/>
                    <a:lumOff val="40000"/>
                  </a:schemeClr>
                </a:solidFill>
              </a:rPr>
              <a:t>D. </a:t>
            </a:r>
            <a:r>
              <a:rPr lang="fr-FR" sz="7200" b="1" dirty="0" err="1" smtClean="0">
                <a:solidFill>
                  <a:schemeClr val="accent1">
                    <a:lumMod val="60000"/>
                    <a:lumOff val="40000"/>
                  </a:schemeClr>
                </a:solidFill>
              </a:rPr>
              <a:t>Presentation</a:t>
            </a:r>
            <a:r>
              <a:rPr lang="fr-FR" sz="7200" b="1" dirty="0" smtClean="0">
                <a:solidFill>
                  <a:schemeClr val="accent1">
                    <a:lumMod val="60000"/>
                    <a:lumOff val="40000"/>
                  </a:schemeClr>
                </a:solidFill>
              </a:rPr>
              <a:t> Tools</a:t>
            </a:r>
            <a:endParaRPr lang="fr-FR" sz="7200" dirty="0">
              <a:solidFill>
                <a:schemeClr val="accent1">
                  <a:lumMod val="60000"/>
                  <a:lumOff val="40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Presenter View</a:t>
            </a:r>
            <a:endParaRPr lang="fr-FR" dirty="0"/>
          </a:p>
        </p:txBody>
      </p:sp>
      <p:sp>
        <p:nvSpPr>
          <p:cNvPr id="3" name="Espace réservé du contenu 2"/>
          <p:cNvSpPr>
            <a:spLocks noGrp="1"/>
          </p:cNvSpPr>
          <p:nvPr>
            <p:ph idx="1"/>
          </p:nvPr>
        </p:nvSpPr>
        <p:spPr/>
        <p:txBody>
          <a:bodyPr/>
          <a:lstStyle/>
          <a:p>
            <a:r>
              <a:rPr lang="en-GB" dirty="0" smtClean="0"/>
              <a:t>This invaluable feature allows the presenter to see their notes, the next slide, elapsed time, and other controls on their monitor while the audience only sees the current slide projected. </a:t>
            </a:r>
            <a:r>
              <a:rPr lang="fr-FR" dirty="0" err="1" smtClean="0"/>
              <a:t>Presenter</a:t>
            </a:r>
            <a:r>
              <a:rPr lang="fr-FR" dirty="0" smtClean="0"/>
              <a:t> </a:t>
            </a:r>
            <a:r>
              <a:rPr lang="fr-FR" dirty="0" err="1" smtClean="0"/>
              <a:t>View</a:t>
            </a:r>
            <a:r>
              <a:rPr lang="fr-FR" dirty="0" smtClean="0"/>
              <a:t> </a:t>
            </a:r>
            <a:r>
              <a:rPr lang="fr-FR" dirty="0" err="1" smtClean="0"/>
              <a:t>enhances</a:t>
            </a:r>
            <a:r>
              <a:rPr lang="fr-FR" dirty="0" smtClean="0"/>
              <a:t> </a:t>
            </a:r>
            <a:r>
              <a:rPr lang="fr-FR" dirty="0" err="1" smtClean="0"/>
              <a:t>delivery</a:t>
            </a:r>
            <a:r>
              <a:rPr lang="fr-FR" dirty="0" smtClean="0"/>
              <a:t> confidence and engagement.</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Inking and Annotation</a:t>
            </a:r>
            <a:endParaRPr lang="fr-FR" dirty="0"/>
          </a:p>
        </p:txBody>
      </p:sp>
      <p:sp>
        <p:nvSpPr>
          <p:cNvPr id="3" name="Espace réservé du contenu 2"/>
          <p:cNvSpPr>
            <a:spLocks noGrp="1"/>
          </p:cNvSpPr>
          <p:nvPr>
            <p:ph idx="1"/>
          </p:nvPr>
        </p:nvSpPr>
        <p:spPr/>
        <p:txBody>
          <a:bodyPr/>
          <a:lstStyle/>
          <a:p>
            <a:pPr lvl="0"/>
            <a:r>
              <a:rPr lang="en-GB" dirty="0" smtClean="0"/>
              <a:t>During a presentation, the presenter can use digital inking tools (pen, highlighter) to annotate directly on the slides in real-time, emphasizing important points, drawing attention to specific areas, or responding to audience questions. </a:t>
            </a:r>
            <a:r>
              <a:rPr lang="fr-FR" dirty="0" smtClean="0"/>
              <a:t>Annotations </a:t>
            </a:r>
            <a:r>
              <a:rPr lang="fr-FR" dirty="0" err="1" smtClean="0"/>
              <a:t>can</a:t>
            </a:r>
            <a:r>
              <a:rPr lang="fr-FR" dirty="0" smtClean="0"/>
              <a:t> </a:t>
            </a:r>
            <a:r>
              <a:rPr lang="fr-FR" dirty="0" err="1" smtClean="0"/>
              <a:t>be</a:t>
            </a:r>
            <a:r>
              <a:rPr lang="fr-FR" dirty="0" smtClean="0"/>
              <a:t> </a:t>
            </a:r>
            <a:r>
              <a:rPr lang="fr-FR" dirty="0" err="1" smtClean="0"/>
              <a:t>saved</a:t>
            </a:r>
            <a:r>
              <a:rPr lang="fr-FR" dirty="0" smtClean="0"/>
              <a:t> or </a:t>
            </a:r>
            <a:r>
              <a:rPr lang="fr-FR" dirty="0" err="1" smtClean="0"/>
              <a:t>discarded</a:t>
            </a:r>
            <a:r>
              <a:rPr lang="fr-FR" dirty="0" smtClean="0"/>
              <a:t> </a:t>
            </a:r>
            <a:r>
              <a:rPr lang="fr-FR" dirty="0" err="1" smtClean="0"/>
              <a:t>after</a:t>
            </a:r>
            <a:r>
              <a:rPr lang="fr-FR" dirty="0" smtClean="0"/>
              <a:t> the </a:t>
            </a:r>
            <a:r>
              <a:rPr lang="fr-FR" dirty="0" err="1" smtClean="0"/>
              <a:t>presentation</a:t>
            </a:r>
            <a:r>
              <a:rPr lang="fr-FR" dirty="0" smtClean="0"/>
              <a:t>.</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Slide Recording</a:t>
            </a:r>
            <a:endParaRPr lang="fr-FR" dirty="0"/>
          </a:p>
        </p:txBody>
      </p:sp>
      <p:sp>
        <p:nvSpPr>
          <p:cNvPr id="3" name="Espace réservé du contenu 2"/>
          <p:cNvSpPr>
            <a:spLocks noGrp="1"/>
          </p:cNvSpPr>
          <p:nvPr>
            <p:ph idx="1"/>
          </p:nvPr>
        </p:nvSpPr>
        <p:spPr/>
        <p:txBody>
          <a:bodyPr/>
          <a:lstStyle/>
          <a:p>
            <a:r>
              <a:rPr lang="en-GB" dirty="0" smtClean="0"/>
              <a:t>PowerPoint enables the recording of audio and/or video narration along with slide timings and ink annotations to create self-running presentations or training materials. This is particularly useful for asynchronous communication or online learning.</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Rehearse Timings</a:t>
            </a:r>
            <a:endParaRPr lang="fr-FR" dirty="0"/>
          </a:p>
        </p:txBody>
      </p:sp>
      <p:sp>
        <p:nvSpPr>
          <p:cNvPr id="3" name="Espace réservé du contenu 2"/>
          <p:cNvSpPr>
            <a:spLocks noGrp="1"/>
          </p:cNvSpPr>
          <p:nvPr>
            <p:ph idx="1"/>
          </p:nvPr>
        </p:nvSpPr>
        <p:spPr/>
        <p:txBody>
          <a:bodyPr/>
          <a:lstStyle/>
          <a:p>
            <a:pPr lvl="0"/>
            <a:r>
              <a:rPr lang="en-GB" dirty="0" smtClean="0"/>
              <a:t>This feature allows presenters to practice their delivery and automatically record the duration spent on each slide, ensuring a smooth and well-paced presentation. The recorded timings can then be used for automatic slide advancement.</a:t>
            </a:r>
            <a:endParaRPr lang="fr-FR" dirty="0" smtClean="0"/>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Polls and Q&amp;A</a:t>
            </a:r>
            <a:endParaRPr lang="fr-FR" dirty="0"/>
          </a:p>
        </p:txBody>
      </p:sp>
      <p:sp>
        <p:nvSpPr>
          <p:cNvPr id="3" name="Espace réservé du contenu 2"/>
          <p:cNvSpPr>
            <a:spLocks noGrp="1"/>
          </p:cNvSpPr>
          <p:nvPr>
            <p:ph idx="1"/>
          </p:nvPr>
        </p:nvSpPr>
        <p:spPr/>
        <p:txBody>
          <a:bodyPr/>
          <a:lstStyle/>
          <a:p>
            <a:pPr lvl="0"/>
            <a:r>
              <a:rPr lang="en-GB" dirty="0" smtClean="0"/>
              <a:t>Integration with Microsoft Forms allows presenters to embed interactive polls and Q&amp;A sessions directly into their presentations, fostering audience engagement and gathering feedback in real-time.</a:t>
            </a:r>
            <a:endParaRPr lang="fr-FR" dirty="0" smtClean="0"/>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lstStyle/>
          <a:p>
            <a:r>
              <a:rPr lang="fr-FR" sz="5400" b="1" dirty="0" smtClean="0">
                <a:solidFill>
                  <a:schemeClr val="accent1">
                    <a:lumMod val="60000"/>
                    <a:lumOff val="40000"/>
                  </a:schemeClr>
                </a:solidFill>
              </a:rPr>
              <a:t>E. Collaboration and Sharing</a:t>
            </a:r>
            <a:endParaRPr lang="fr-FR" sz="5400" dirty="0" smtClean="0">
              <a:solidFill>
                <a:schemeClr val="accent1">
                  <a:lumMod val="60000"/>
                  <a:lumOff val="40000"/>
                </a:schemeClr>
              </a:solidFill>
            </a:endParaRP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Real-time Collaboration</a:t>
            </a:r>
            <a:endParaRPr lang="fr-FR" dirty="0"/>
          </a:p>
        </p:txBody>
      </p:sp>
      <p:sp>
        <p:nvSpPr>
          <p:cNvPr id="3" name="Espace réservé du contenu 2"/>
          <p:cNvSpPr>
            <a:spLocks noGrp="1"/>
          </p:cNvSpPr>
          <p:nvPr>
            <p:ph idx="1"/>
          </p:nvPr>
        </p:nvSpPr>
        <p:spPr/>
        <p:txBody>
          <a:bodyPr/>
          <a:lstStyle/>
          <a:p>
            <a:pPr lvl="0"/>
            <a:r>
              <a:rPr lang="en-GB" dirty="0" smtClean="0"/>
              <a:t>Integration with </a:t>
            </a:r>
            <a:r>
              <a:rPr lang="en-GB" dirty="0" err="1" smtClean="0"/>
              <a:t>OneDrive</a:t>
            </a:r>
            <a:r>
              <a:rPr lang="en-GB" dirty="0" smtClean="0"/>
              <a:t> and SharePoint enables multiple users to work simultaneously on the same presentation, with changes being automatically synced. Co-authors can add comments and track revisions.</a:t>
            </a:r>
            <a:endParaRPr lang="fr-FR" dirty="0" smtClean="0"/>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Easy Sharing</a:t>
            </a:r>
            <a:endParaRPr lang="fr-FR" dirty="0"/>
          </a:p>
        </p:txBody>
      </p:sp>
      <p:sp>
        <p:nvSpPr>
          <p:cNvPr id="3" name="Espace réservé du contenu 2"/>
          <p:cNvSpPr>
            <a:spLocks noGrp="1"/>
          </p:cNvSpPr>
          <p:nvPr>
            <p:ph idx="1"/>
          </p:nvPr>
        </p:nvSpPr>
        <p:spPr/>
        <p:txBody>
          <a:bodyPr/>
          <a:lstStyle/>
          <a:p>
            <a:pPr lvl="0"/>
            <a:r>
              <a:rPr lang="en-GB" dirty="0" smtClean="0"/>
              <a:t>PowerPoint offers various sharing options, including sending via email, sharing a link with different permission levels (view only, edit), and presenting online via Microsoft Teams or other platforms.</a:t>
            </a:r>
            <a:endParaRPr lang="fr-FR"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b="1" dirty="0" smtClean="0"/>
              <a:t>I. Key functionalities of PowerPoint</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lgn="just"/>
            <a:r>
              <a:rPr lang="en-GB" dirty="0" smtClean="0"/>
              <a:t>PowerPoint offers a comprehensive array of functionalities designed to facilitate the creation, customization, and delivery of effective presentations. Among the most important are:</a:t>
            </a:r>
            <a:endParaRPr lang="fr-FR" dirty="0" smtClean="0"/>
          </a:p>
          <a:p>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Exporting to Different Formats</a:t>
            </a:r>
            <a:endParaRPr lang="fr-FR" dirty="0"/>
          </a:p>
        </p:txBody>
      </p:sp>
      <p:sp>
        <p:nvSpPr>
          <p:cNvPr id="3" name="Espace réservé du contenu 2"/>
          <p:cNvSpPr>
            <a:spLocks noGrp="1"/>
          </p:cNvSpPr>
          <p:nvPr>
            <p:ph idx="1"/>
          </p:nvPr>
        </p:nvSpPr>
        <p:spPr/>
        <p:txBody>
          <a:bodyPr/>
          <a:lstStyle/>
          <a:p>
            <a:pPr lvl="0"/>
            <a:r>
              <a:rPr lang="en-GB" dirty="0" smtClean="0"/>
              <a:t>Presentations can be exported to a wide range of formats, including PDF (for easy sharing and printing), video (MP4, WMV) with or without narration and timings, images (JPEG, PNG) of individual slides, animated GIFs, and as a self-running slideshow (PPSX).</a:t>
            </a:r>
            <a:endParaRPr lang="fr-FR" dirty="0" smtClean="0"/>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Version History</a:t>
            </a:r>
            <a:endParaRPr lang="fr-FR" dirty="0"/>
          </a:p>
        </p:txBody>
      </p:sp>
      <p:sp>
        <p:nvSpPr>
          <p:cNvPr id="3" name="Espace réservé du contenu 2"/>
          <p:cNvSpPr>
            <a:spLocks noGrp="1"/>
          </p:cNvSpPr>
          <p:nvPr>
            <p:ph idx="1"/>
          </p:nvPr>
        </p:nvSpPr>
        <p:spPr/>
        <p:txBody>
          <a:bodyPr/>
          <a:lstStyle/>
          <a:p>
            <a:pPr lvl="0"/>
            <a:r>
              <a:rPr lang="en-GB" dirty="0" smtClean="0"/>
              <a:t>When stored on </a:t>
            </a:r>
            <a:r>
              <a:rPr lang="en-GB" dirty="0" err="1" smtClean="0"/>
              <a:t>OneDrive</a:t>
            </a:r>
            <a:r>
              <a:rPr lang="en-GB" dirty="0" smtClean="0"/>
              <a:t> or SharePoint, PowerPoint presentations benefit from version history, allowing users to review and revert to previous versions of the file.</a:t>
            </a:r>
            <a:endParaRPr lang="fr-FR" dirty="0" smtClean="0"/>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b="1" dirty="0" smtClean="0"/>
              <a:t>Conclusion</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10000"/>
          </a:bodyPr>
          <a:lstStyle/>
          <a:p>
            <a:r>
              <a:rPr lang="en-GB" dirty="0" smtClean="0"/>
              <a:t>In conclusion, Microsoft PowerPoint is far more than just a tool for creating slideshows. It is a comprehensive and versatile platform that empowers users to structure, illustrate, and deliver information in an effective and engaging manner. Its rich feature set, ease of use, seamless integration with the Microsoft ecosystem, and adaptability to various contexts make it an invaluable asset for anyone seeking to communicate their ideas with impact and professionalism in today's professional and academic landscape. Mastering PowerPoint is therefore an essential skill in the modern world.</a:t>
            </a:r>
            <a:endParaRPr lang="fr-FR" smtClean="0"/>
          </a:p>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smtClean="0"/>
              <a:t>A. Slide creation and organization</a:t>
            </a:r>
            <a:endParaRPr lang="fr-FR" dirty="0"/>
          </a:p>
        </p:txBody>
      </p:sp>
      <p:sp>
        <p:nvSpPr>
          <p:cNvPr id="3" name="Espace réservé du contenu 2"/>
          <p:cNvSpPr>
            <a:spLocks noGrp="1"/>
          </p:cNvSpPr>
          <p:nvPr>
            <p:ph idx="1"/>
          </p:nvPr>
        </p:nvSpPr>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1- Intuitive Interface</a:t>
            </a:r>
            <a:r>
              <a:rPr lang="en-GB" dirty="0" smtClean="0"/>
              <a:t>:</a:t>
            </a:r>
            <a:endParaRPr lang="fr-FR" dirty="0"/>
          </a:p>
        </p:txBody>
      </p:sp>
      <p:sp>
        <p:nvSpPr>
          <p:cNvPr id="3" name="Espace réservé du contenu 2"/>
          <p:cNvSpPr>
            <a:spLocks noGrp="1"/>
          </p:cNvSpPr>
          <p:nvPr>
            <p:ph sz="half" idx="1"/>
          </p:nvPr>
        </p:nvSpPr>
        <p:spPr/>
        <p:txBody>
          <a:bodyPr>
            <a:normAutofit/>
          </a:bodyPr>
          <a:lstStyle/>
          <a:p>
            <a:pPr lvl="0"/>
            <a:r>
              <a:rPr lang="en-GB" dirty="0" smtClean="0"/>
              <a:t>PowerPoint's </a:t>
            </a:r>
            <a:r>
              <a:rPr lang="en-GB" dirty="0" smtClean="0"/>
              <a:t>ribbon interface is user-friendly, providing easy access to various tools and options. The logical organization of tabs and commands streamlines the workflow for both beginners and experienced users.</a:t>
            </a:r>
            <a:endParaRPr lang="fr-FR" dirty="0" smtClean="0"/>
          </a:p>
          <a:p>
            <a:endParaRPr lang="fr-FR" dirty="0"/>
          </a:p>
        </p:txBody>
      </p:sp>
      <p:pic>
        <p:nvPicPr>
          <p:cNvPr id="5" name="Espace réservé du contenu 4"/>
          <p:cNvPicPr>
            <a:picLocks noGrp="1"/>
          </p:cNvPicPr>
          <p:nvPr>
            <p:ph sz="half" idx="2"/>
          </p:nvPr>
        </p:nvPicPr>
        <p:blipFill>
          <a:blip r:embed="rId2" cstate="print"/>
          <a:srcRect/>
          <a:stretch>
            <a:fillRect/>
          </a:stretch>
        </p:blipFill>
        <p:spPr bwMode="auto">
          <a:xfrm>
            <a:off x="4786282" y="1214423"/>
            <a:ext cx="4357718" cy="2428892"/>
          </a:xfrm>
          <a:prstGeom prst="rect">
            <a:avLst/>
          </a:prstGeom>
          <a:noFill/>
          <a:ln w="9525">
            <a:noFill/>
            <a:miter lim="800000"/>
            <a:headEnd/>
            <a:tailEnd/>
          </a:ln>
        </p:spPr>
      </p:pic>
      <p:pic>
        <p:nvPicPr>
          <p:cNvPr id="6" name="Image 5"/>
          <p:cNvPicPr/>
          <p:nvPr/>
        </p:nvPicPr>
        <p:blipFill>
          <a:blip r:embed="rId3" cstate="print"/>
          <a:srcRect/>
          <a:stretch>
            <a:fillRect/>
          </a:stretch>
        </p:blipFill>
        <p:spPr bwMode="auto">
          <a:xfrm>
            <a:off x="3383280" y="4929198"/>
            <a:ext cx="5760720" cy="64353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2- Templates and Themes</a:t>
            </a:r>
            <a:endParaRPr lang="fr-FR" dirty="0"/>
          </a:p>
        </p:txBody>
      </p:sp>
      <p:sp>
        <p:nvSpPr>
          <p:cNvPr id="3" name="Espace réservé du contenu 2"/>
          <p:cNvSpPr>
            <a:spLocks noGrp="1"/>
          </p:cNvSpPr>
          <p:nvPr>
            <p:ph sz="half" idx="1"/>
          </p:nvPr>
        </p:nvSpPr>
        <p:spPr>
          <a:xfrm>
            <a:off x="304800" y="1600200"/>
            <a:ext cx="3624258" cy="4724400"/>
          </a:xfrm>
        </p:spPr>
        <p:txBody>
          <a:bodyPr>
            <a:normAutofit fontScale="77500" lnSpcReduction="20000"/>
          </a:bodyPr>
          <a:lstStyle/>
          <a:p>
            <a:r>
              <a:rPr lang="en-GB" dirty="0" smtClean="0"/>
              <a:t>An extensive library of pre-designed templates and themes offers a visually appealing and professional starting point for any presentation. These templates are fully customizable, allowing users to adapt them to their specific branding or aesthetic preferences. Beyond the built-in options, users can also download or create custom templates.</a:t>
            </a:r>
            <a:endParaRPr lang="fr-FR" dirty="0"/>
          </a:p>
        </p:txBody>
      </p:sp>
      <p:pic>
        <p:nvPicPr>
          <p:cNvPr id="5" name="Espace réservé du contenu 4"/>
          <p:cNvPicPr>
            <a:picLocks noGrp="1"/>
          </p:cNvPicPr>
          <p:nvPr>
            <p:ph sz="half" idx="2"/>
          </p:nvPr>
        </p:nvPicPr>
        <p:blipFill>
          <a:blip r:embed="rId2"/>
          <a:srcRect/>
          <a:stretch>
            <a:fillRect/>
          </a:stretch>
        </p:blipFill>
        <p:spPr bwMode="auto">
          <a:xfrm>
            <a:off x="3929058" y="2214554"/>
            <a:ext cx="5214942" cy="235745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3- Flexible Layouts</a:t>
            </a:r>
            <a:endParaRPr lang="fr-FR" dirty="0"/>
          </a:p>
        </p:txBody>
      </p:sp>
      <p:sp>
        <p:nvSpPr>
          <p:cNvPr id="3" name="Espace réservé du contenu 2"/>
          <p:cNvSpPr>
            <a:spLocks noGrp="1"/>
          </p:cNvSpPr>
          <p:nvPr>
            <p:ph sz="half" idx="1"/>
          </p:nvPr>
        </p:nvSpPr>
        <p:spPr>
          <a:xfrm>
            <a:off x="304800" y="1600200"/>
            <a:ext cx="4410076" cy="4724400"/>
          </a:xfrm>
        </p:spPr>
        <p:txBody>
          <a:bodyPr>
            <a:normAutofit fontScale="85000" lnSpcReduction="10000"/>
          </a:bodyPr>
          <a:lstStyle/>
          <a:p>
            <a:pPr lvl="0"/>
            <a:r>
              <a:rPr lang="en-GB" dirty="0" smtClean="0"/>
              <a:t>PowerPoint provides various slide layout options to organize content effectively on each slide (title slide, title and content, section header, two content, comparison, picture with caption, blank, etc.). Users can also create and save custom layouts tailored to recurring content structures. The "Slide Master" view allows for consistent design elements across all or selected slides.</a:t>
            </a:r>
            <a:endParaRPr lang="fr-FR" dirty="0" smtClean="0"/>
          </a:p>
          <a:p>
            <a:endParaRPr lang="fr-FR" dirty="0"/>
          </a:p>
        </p:txBody>
      </p:sp>
      <p:pic>
        <p:nvPicPr>
          <p:cNvPr id="5" name="Espace réservé du contenu 4"/>
          <p:cNvPicPr>
            <a:picLocks noGrp="1"/>
          </p:cNvPicPr>
          <p:nvPr>
            <p:ph sz="half" idx="2"/>
          </p:nvPr>
        </p:nvPicPr>
        <p:blipFill>
          <a:blip r:embed="rId2"/>
          <a:srcRect/>
          <a:stretch>
            <a:fillRect/>
          </a:stretch>
        </p:blipFill>
        <p:spPr bwMode="auto">
          <a:xfrm>
            <a:off x="4857752" y="1600200"/>
            <a:ext cx="4143404" cy="47244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4- Slide Management</a:t>
            </a:r>
            <a:endParaRPr lang="fr-FR" dirty="0"/>
          </a:p>
        </p:txBody>
      </p:sp>
      <p:sp>
        <p:nvSpPr>
          <p:cNvPr id="3" name="Espace réservé du contenu 2"/>
          <p:cNvSpPr>
            <a:spLocks noGrp="1"/>
          </p:cNvSpPr>
          <p:nvPr>
            <p:ph sz="half" idx="1"/>
          </p:nvPr>
        </p:nvSpPr>
        <p:spPr/>
        <p:txBody>
          <a:bodyPr>
            <a:normAutofit fontScale="92500" lnSpcReduction="20000"/>
          </a:bodyPr>
          <a:lstStyle/>
          <a:p>
            <a:pPr lvl="0"/>
            <a:r>
              <a:rPr lang="en-GB" dirty="0" smtClean="0"/>
              <a:t>The Slide Pane offers a visual overview of all slides in the presentation, enabling easy reordering through drag-and-drop, duplication, hiding (useful for tailoring presentations to specific audiences), and deletion. The "Outline View" provides a text-based representation of the slide content, facilitating content organization and flow.</a:t>
            </a:r>
            <a:endParaRPr lang="fr-FR" dirty="0" smtClean="0"/>
          </a:p>
          <a:p>
            <a:endParaRPr lang="fr-FR" dirty="0"/>
          </a:p>
        </p:txBody>
      </p:sp>
      <p:pic>
        <p:nvPicPr>
          <p:cNvPr id="5" name="Espace réservé du contenu 4"/>
          <p:cNvPicPr>
            <a:picLocks noGrp="1"/>
          </p:cNvPicPr>
          <p:nvPr>
            <p:ph sz="half" idx="2"/>
          </p:nvPr>
        </p:nvPicPr>
        <p:blipFill>
          <a:blip r:embed="rId2" cstate="print"/>
          <a:srcRect/>
          <a:stretch>
            <a:fillRect/>
          </a:stretch>
        </p:blipFill>
        <p:spPr bwMode="auto">
          <a:xfrm>
            <a:off x="4648200" y="3429000"/>
            <a:ext cx="4343400" cy="150019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i="1" dirty="0" smtClean="0"/>
              <a:t>5- Sections system</a:t>
            </a:r>
            <a:endParaRPr lang="fr-FR" dirty="0"/>
          </a:p>
        </p:txBody>
      </p:sp>
      <p:sp>
        <p:nvSpPr>
          <p:cNvPr id="3" name="Espace réservé du contenu 2"/>
          <p:cNvSpPr>
            <a:spLocks noGrp="1"/>
          </p:cNvSpPr>
          <p:nvPr>
            <p:ph sz="half" idx="1"/>
          </p:nvPr>
        </p:nvSpPr>
        <p:spPr>
          <a:xfrm>
            <a:off x="304800" y="1600200"/>
            <a:ext cx="7910538" cy="4724400"/>
          </a:xfrm>
        </p:spPr>
        <p:txBody>
          <a:bodyPr>
            <a:normAutofit/>
          </a:bodyPr>
          <a:lstStyle/>
          <a:p>
            <a:pPr lvl="0"/>
            <a:r>
              <a:rPr lang="en-GB" dirty="0" smtClean="0"/>
              <a:t>For longer presentations, the sections feature allows users to organize content into logical groupings, making navigation and management significantly easier. Sections can be collapsed and expanded in the Slide Pane, and they help structure the presentation flow during delivery.</a:t>
            </a:r>
            <a:endParaRPr lang="fr-FR" dirty="0" smtClean="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54</TotalTime>
  <Words>1481</Words>
  <Application>Microsoft Office PowerPoint</Application>
  <PresentationFormat>Affichage à l'écran (4:3)</PresentationFormat>
  <Paragraphs>58</Paragraphs>
  <Slides>32</Slides>
  <Notes>0</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Promenade</vt:lpstr>
      <vt:lpstr>Microsoft powerpoint: tool for presentations </vt:lpstr>
      <vt:lpstr>Introduction</vt:lpstr>
      <vt:lpstr>I. Key functionalities of PowerPoint </vt:lpstr>
      <vt:lpstr>A. Slide creation and organization</vt:lpstr>
      <vt:lpstr>1- Intuitive Interface:</vt:lpstr>
      <vt:lpstr>2- Templates and Themes</vt:lpstr>
      <vt:lpstr>3- Flexible Layouts</vt:lpstr>
      <vt:lpstr>4- Slide Management</vt:lpstr>
      <vt:lpstr>5- Sections system</vt:lpstr>
      <vt:lpstr>Diapositive 10</vt:lpstr>
      <vt:lpstr>Text</vt:lpstr>
      <vt:lpstr>Images/ Photos</vt:lpstr>
      <vt:lpstr>Shapes and Smart-Art</vt:lpstr>
      <vt:lpstr>Charts</vt:lpstr>
      <vt:lpstr>Videos and Audio</vt:lpstr>
      <vt:lpstr>3D Objects and Icons</vt:lpstr>
      <vt:lpstr>Links and Action Buttons</vt:lpstr>
      <vt:lpstr>Diapositive 18</vt:lpstr>
      <vt:lpstr>Animations</vt:lpstr>
      <vt:lpstr>Transitions:</vt:lpstr>
      <vt:lpstr>Diapositive 21</vt:lpstr>
      <vt:lpstr>Presenter View</vt:lpstr>
      <vt:lpstr>Inking and Annotation</vt:lpstr>
      <vt:lpstr>Slide Recording</vt:lpstr>
      <vt:lpstr>Rehearse Timings</vt:lpstr>
      <vt:lpstr>Polls and Q&amp;A</vt:lpstr>
      <vt:lpstr>Diapositive 27</vt:lpstr>
      <vt:lpstr>Real-time Collaboration</vt:lpstr>
      <vt:lpstr>Easy Sharing</vt:lpstr>
      <vt:lpstr>Exporting to Different Formats</vt:lpstr>
      <vt:lpstr>Version History</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tool for presentations</dc:title>
  <dc:creator>ELITEBOOK</dc:creator>
  <cp:lastModifiedBy>ELITEBOOK</cp:lastModifiedBy>
  <cp:revision>6</cp:revision>
  <dcterms:created xsi:type="dcterms:W3CDTF">2025-11-25T21:31:18Z</dcterms:created>
  <dcterms:modified xsi:type="dcterms:W3CDTF">2025-11-25T22:25:24Z</dcterms:modified>
</cp:coreProperties>
</file>