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185315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239486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F38CE9-D12B-42B4-B22F-B75524085700}"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962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1423026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F38CE9-D12B-42B4-B22F-B75524085700}"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4352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2343432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399347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288429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380462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3CDD1BE-AA13-41BF-BE30-D679E7636ED4}"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362611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338484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3CDD1BE-AA13-41BF-BE30-D679E7636ED4}"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93181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3CDD1BE-AA13-41BF-BE30-D679E7636ED4}"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626495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DD1BE-AA13-41BF-BE30-D679E7636ED4}"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1158990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138883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3CDD1BE-AA13-41BF-BE30-D679E7636ED4}"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F38CE9-D12B-42B4-B22F-B75524085700}" type="slidenum">
              <a:rPr lang="fr-FR" smtClean="0"/>
              <a:t>‹N°›</a:t>
            </a:fld>
            <a:endParaRPr lang="fr-FR"/>
          </a:p>
        </p:txBody>
      </p:sp>
    </p:spTree>
    <p:extLst>
      <p:ext uri="{BB962C8B-B14F-4D97-AF65-F5344CB8AC3E}">
        <p14:creationId xmlns:p14="http://schemas.microsoft.com/office/powerpoint/2010/main" val="428218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CDD1BE-AA13-41BF-BE30-D679E7636ED4}"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F38CE9-D12B-42B4-B22F-B75524085700}" type="slidenum">
              <a:rPr lang="fr-FR" smtClean="0"/>
              <a:t>‹N°›</a:t>
            </a:fld>
            <a:endParaRPr lang="fr-FR"/>
          </a:p>
        </p:txBody>
      </p:sp>
    </p:spTree>
    <p:extLst>
      <p:ext uri="{BB962C8B-B14F-4D97-AF65-F5344CB8AC3E}">
        <p14:creationId xmlns:p14="http://schemas.microsoft.com/office/powerpoint/2010/main" val="198216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F56685-793E-F243-FA2A-808BB24822EF}"/>
              </a:ext>
            </a:extLst>
          </p:cNvPr>
          <p:cNvSpPr>
            <a:spLocks noGrp="1"/>
          </p:cNvSpPr>
          <p:nvPr>
            <p:ph type="ctrTitle"/>
          </p:nvPr>
        </p:nvSpPr>
        <p:spPr>
          <a:xfrm>
            <a:off x="314793" y="164892"/>
            <a:ext cx="11877207" cy="1738859"/>
          </a:xfrm>
        </p:spPr>
        <p:txBody>
          <a:bodyPr>
            <a:normAutofit/>
          </a:bodyPr>
          <a:lstStyle/>
          <a:p>
            <a:pPr algn="ctr"/>
            <a:r>
              <a:rPr lang="fr-FR" sz="4400" b="1" kern="0" dirty="0">
                <a:effectLst/>
                <a:latin typeface="Times New Roman" panose="02020603050405020304" pitchFamily="18" charset="0"/>
                <a:ea typeface="Calibri" panose="020F0502020204030204" pitchFamily="34" charset="0"/>
              </a:rPr>
              <a:t>Les courants de la sociolinguistique</a:t>
            </a:r>
            <a:endParaRPr lang="fr-FR" sz="4400" dirty="0"/>
          </a:p>
        </p:txBody>
      </p:sp>
      <p:sp>
        <p:nvSpPr>
          <p:cNvPr id="3" name="Sous-titre 2">
            <a:extLst>
              <a:ext uri="{FF2B5EF4-FFF2-40B4-BE49-F238E27FC236}">
                <a16:creationId xmlns:a16="http://schemas.microsoft.com/office/drawing/2014/main" id="{2CFA8716-00E9-FF9A-0AD5-5BB9851A4913}"/>
              </a:ext>
            </a:extLst>
          </p:cNvPr>
          <p:cNvSpPr>
            <a:spLocks noGrp="1"/>
          </p:cNvSpPr>
          <p:nvPr>
            <p:ph type="subTitle" idx="1"/>
          </p:nvPr>
        </p:nvSpPr>
        <p:spPr>
          <a:xfrm>
            <a:off x="314793" y="2218544"/>
            <a:ext cx="11767279" cy="4474563"/>
          </a:xfrm>
        </p:spPr>
        <p:txBody>
          <a:bodyPr>
            <a:normAutofit/>
          </a:bodyPr>
          <a:lstStyle/>
          <a:p>
            <a:pPr marL="457200" algn="ctr">
              <a:lnSpc>
                <a:spcPct val="150000"/>
              </a:lnSpc>
              <a:spcAft>
                <a:spcPts val="800"/>
              </a:spcAft>
            </a:pPr>
            <a:r>
              <a:rPr lang="fr-FR" sz="2800" b="1" kern="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Introduction </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L’étude du langage est traversée par un conflit permanent entre ceux qui appréhendent le langage comme système, ce sont les courants </a:t>
            </a:r>
            <a:r>
              <a:rPr lang="fr-FR" sz="2800" kern="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variationnistes</a:t>
            </a:r>
            <a:r>
              <a:rPr lang="fr-FR" sz="28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(voir LABOV et BERNSTEIN) et ceux qui l’appréhendent comme discours. Cette dernière tendance est aujourd’hui dominée par les divers courants en sociolinguistique.</a:t>
            </a:r>
            <a:endParaRPr lang="fr-FR" sz="28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800" dirty="0">
              <a:solidFill>
                <a:schemeClr val="tx1"/>
              </a:solidFill>
            </a:endParaRPr>
          </a:p>
        </p:txBody>
      </p:sp>
    </p:spTree>
    <p:extLst>
      <p:ext uri="{BB962C8B-B14F-4D97-AF65-F5344CB8AC3E}">
        <p14:creationId xmlns:p14="http://schemas.microsoft.com/office/powerpoint/2010/main" val="2563626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5D7454E-84F4-0354-E3F3-8C3A85AD5A8B}"/>
              </a:ext>
            </a:extLst>
          </p:cNvPr>
          <p:cNvSpPr>
            <a:spLocks noGrp="1"/>
          </p:cNvSpPr>
          <p:nvPr>
            <p:ph idx="1"/>
          </p:nvPr>
        </p:nvSpPr>
        <p:spPr>
          <a:xfrm>
            <a:off x="224852" y="164892"/>
            <a:ext cx="11967148" cy="6565692"/>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1.  Les courants pragmatiques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La pragmatique s'intéresse à l'usage du langage, ce qui en fait le complément naturel de la linguistique, qui, elle s'intéresse au langage. Historiquement, la pragmatique naît lorsque John Austin, philosophe du langage, introduit en 1955, l'idée, révolutionnaire dans la philosophie anglo-saxonne de l'époque, selon laquelle les phrases, notamment affirmatives, ne servent pas simplement à décrire le monde, mais sont aussi un moyen d'action. Ainsi, le locuteur d'une phrase donnée dans un environnement donné (un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énoncé</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peut produire une assertion (ex :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Le chat est sur le paillasson</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une promesse (ex :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Je viendrais demain</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un ordre (ex :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Je t'ordonne de fermer la porte</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etc.  Cette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théorie des actes de langage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postule que le langage est un code. Dans cette optique, l'intention du locuteur qui produit un acte de langage donné est récupérée via la convention linguistique.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310861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9AA2B32-082B-4B77-B365-8F69A533A770}"/>
              </a:ext>
            </a:extLst>
          </p:cNvPr>
          <p:cNvSpPr>
            <a:spLocks noGrp="1"/>
          </p:cNvSpPr>
          <p:nvPr>
            <p:ph idx="1"/>
          </p:nvPr>
        </p:nvSpPr>
        <p:spPr>
          <a:xfrm>
            <a:off x="194872" y="104931"/>
            <a:ext cx="11997128" cy="6753069"/>
          </a:xfrm>
        </p:spPr>
        <p:txBody>
          <a:bodyPr>
            <a:normAutofit/>
          </a:bodyPr>
          <a:lstStyle/>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C'est à GRICE que revient le mérite d'avoir fondé la pragmatique moderne en 1967. Selon lui, la communication (notamment linguistique) est un processus coopératif qui obéit à un certain nombre de lois. Elle est interprétée, comme tout comportement intentionnel, à partir des états mentaux que l'interlocuteur prête au locuteur.</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Ainsi, à ses débuts, la pragmatique est une tentative pour réintégrer la communication linguistique dans le comportement en général. </a:t>
            </a:r>
          </a:p>
          <a:p>
            <a:pPr algn="justLow">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2.  Les courants interactionnistes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Les courants interactionnistes conçoivent le langage comme foncièrement interactionnel (on dit aussi interactif ou dialogique).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a:p>
            <a:pPr algn="justLow">
              <a:lnSpc>
                <a:spcPct val="150000"/>
              </a:lnSpc>
              <a:spcAft>
                <a:spcPts val="800"/>
              </a:spcAft>
            </a:pP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52783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6606AC4-69F0-F23D-4898-EB57636ADD8B}"/>
              </a:ext>
            </a:extLst>
          </p:cNvPr>
          <p:cNvSpPr>
            <a:spLocks noGrp="1"/>
          </p:cNvSpPr>
          <p:nvPr>
            <p:ph idx="1"/>
          </p:nvPr>
        </p:nvSpPr>
        <p:spPr>
          <a:xfrm>
            <a:off x="209862" y="104931"/>
            <a:ext cx="11857220" cy="6595672"/>
          </a:xfrm>
        </p:spPr>
        <p:txBody>
          <a:bodyPr>
            <a:normAutofit/>
          </a:bodyPr>
          <a:lstStyle/>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400" b="1" i="1" kern="0" dirty="0">
                <a:effectLst/>
                <a:latin typeface="Times New Roman" panose="02020603050405020304" pitchFamily="18" charset="0"/>
                <a:ea typeface="Calibri" panose="020F0502020204030204" pitchFamily="34" charset="0"/>
                <a:cs typeface="Arial" panose="020B0604020202020204" pitchFamily="34" charset="0"/>
              </a:rPr>
              <a:t>L’interaction verbale :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Tout au long de l’échange, les partenaires, les </a:t>
            </a:r>
            <a:r>
              <a:rPr lang="fr-FR" sz="2400" kern="0" dirty="0" err="1">
                <a:effectLst/>
                <a:latin typeface="Times New Roman" panose="02020603050405020304" pitchFamily="18" charset="0"/>
                <a:ea typeface="Calibri" panose="020F0502020204030204" pitchFamily="34" charset="0"/>
                <a:cs typeface="Arial" panose="020B0604020202020204" pitchFamily="34" charset="0"/>
              </a:rPr>
              <a:t>interactants</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agissent l’un sur l’autre et se transforment à travers cette action réciproque. On ne doit pas séparer émission et réception comme deux comportements successifs, mais considérer que les deux partenaires sont à la fois en position d’émission et de réception. Cette conception de l’activité langagière va de pair avec l’idée que l’interprétation n’est pas incluse dans les énoncés, attachée à eux de manière stable, mais qu’elle résulte d’un travail mené en commun par les </a:t>
            </a:r>
            <a:r>
              <a:rPr lang="fr-FR" sz="2400" kern="0" dirty="0" err="1">
                <a:effectLst/>
                <a:latin typeface="Times New Roman" panose="02020603050405020304" pitchFamily="18" charset="0"/>
                <a:ea typeface="Calibri" panose="020F0502020204030204" pitchFamily="34" charset="0"/>
                <a:cs typeface="Arial" panose="020B0604020202020204" pitchFamily="34" charset="0"/>
              </a:rPr>
              <a:t>interactants</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L’interactionnisme veut s’affranchir d’une linguistique traditionnellement polarisée sur le seul matériau verbal. La possibilité d’enregistrer à la fois le son et l’image a permis de mettre en évidence le caractère multicanal de la communication verbale, qui déborde largement le strict domaine de la langue naturelle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3078998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1025ED-6AB4-61C8-50F0-21AF2A58B03B}"/>
              </a:ext>
            </a:extLst>
          </p:cNvPr>
          <p:cNvSpPr>
            <a:spLocks noGrp="1"/>
          </p:cNvSpPr>
          <p:nvPr>
            <p:ph idx="1"/>
          </p:nvPr>
        </p:nvSpPr>
        <p:spPr>
          <a:xfrm>
            <a:off x="254833" y="194872"/>
            <a:ext cx="11937167" cy="6663128"/>
          </a:xfrm>
        </p:spPr>
        <p:txBody>
          <a:bodyPr>
            <a:normAutofit/>
          </a:bodyPr>
          <a:lstStyle/>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Les </a:t>
            </a:r>
            <a:r>
              <a:rPr lang="fr-FR" sz="2800" kern="0" dirty="0" err="1">
                <a:effectLst/>
                <a:latin typeface="Times New Roman" panose="02020603050405020304" pitchFamily="18" charset="0"/>
                <a:ea typeface="Calibri" panose="020F0502020204030204" pitchFamily="34" charset="0"/>
                <a:cs typeface="Arial" panose="020B0604020202020204" pitchFamily="34" charset="0"/>
              </a:rPr>
              <a:t>interactants</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 communiquent par leurs émissions vocales mais aussi par leurs silences, leurs mimiques, leurs postures, manière dont ils prennent alternativement la parole (étude des paroles), dont ils se ménagent ou non (étude de la politesse).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800" b="1" i="1" kern="0" dirty="0">
                <a:effectLst/>
                <a:latin typeface="Times New Roman" panose="02020603050405020304" pitchFamily="18" charset="0"/>
                <a:ea typeface="Calibri" panose="020F0502020204030204" pitchFamily="34" charset="0"/>
                <a:cs typeface="Arial" panose="020B0604020202020204" pitchFamily="34" charset="0"/>
              </a:rPr>
              <a:t>L’Analyse conversationnelle : </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Beaucoup de linguistes, surtout dans les pays anglo-saxons, assimilent analyse du discours et analyse conversationnelle. Cette dernière est le domaine d’étude privilégié des courants interactionnistes, puisqu’elle étudie les relations verbales mais aussi paraverbales et gestuelles.</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5062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59602B9-08A2-1B8B-FDAB-B1127AA2F7C6}"/>
              </a:ext>
            </a:extLst>
          </p:cNvPr>
          <p:cNvSpPr>
            <a:spLocks noGrp="1"/>
          </p:cNvSpPr>
          <p:nvPr>
            <p:ph idx="1"/>
          </p:nvPr>
        </p:nvSpPr>
        <p:spPr>
          <a:xfrm>
            <a:off x="314793" y="119921"/>
            <a:ext cx="11877207" cy="6625653"/>
          </a:xfrm>
        </p:spPr>
        <p:txBody>
          <a:bodyPr>
            <a:normAutofit/>
          </a:bodyPr>
          <a:lstStyle/>
          <a:p>
            <a:pPr algn="ctr">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Conclusion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En conclusion, la sociolinguistique est un domaine dynamique et diversifié qui explore les liens complexes entre la langue et la société. Au fil du temps, différents courants de pensée ont émergé pour aborder cette relation sous des angles variés, enrichissant ainsi notre compréhension des phénomènes linguistiques et sociaux.</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En somme, les différents courants de la sociolinguistique offrent des perspectives complémentaires pour explorer la relation entre la langue et la société. Leur diversité reflète la richesse et la complexité des phénomènes linguistiques et sociaux, tout en mettant en évidence l'importance de considérer les contextes culturels, historiques et politiques dans l'analyse des pratiques linguistiques.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46840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39F0D42-872F-4A59-210F-4172A62F3E30}"/>
              </a:ext>
            </a:extLst>
          </p:cNvPr>
          <p:cNvSpPr>
            <a:spLocks noGrp="1"/>
          </p:cNvSpPr>
          <p:nvPr>
            <p:ph idx="1"/>
          </p:nvPr>
        </p:nvSpPr>
        <p:spPr>
          <a:xfrm>
            <a:off x="284813" y="194871"/>
            <a:ext cx="11722308" cy="6475751"/>
          </a:xfrm>
        </p:spPr>
        <p:txBody>
          <a:bodyPr>
            <a:normAutofit/>
          </a:bodyPr>
          <a:lstStyle/>
          <a:p>
            <a:pPr algn="ctr">
              <a:lnSpc>
                <a:spcPct val="150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 Bibliographie :</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Times New Roman" panose="02020603050405020304" pitchFamily="18" charset="0"/>
              <a:buChar char="-"/>
            </a:pP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BERNSTEIN B-, </a:t>
            </a:r>
            <a:r>
              <a:rPr lang="fr-FR" sz="3200" i="1" kern="0" dirty="0">
                <a:effectLst/>
                <a:latin typeface="Times New Roman" panose="02020603050405020304" pitchFamily="18" charset="0"/>
                <a:ea typeface="Times New Roman" panose="02020603050405020304" pitchFamily="18" charset="0"/>
                <a:cs typeface="Arial" panose="020B0604020202020204" pitchFamily="34" charset="0"/>
              </a:rPr>
              <a:t>Langage et classes sociales, </a:t>
            </a: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Paris, Minuit, 1975.</a:t>
            </a:r>
            <a:endParaRPr lang="fr-FR" sz="3200" kern="100" dirty="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a:lnSpc>
                <a:spcPct val="150000"/>
              </a:lnSpc>
              <a:buFont typeface="Times New Roman" panose="02020603050405020304" pitchFamily="18" charset="0"/>
              <a:buChar char="-"/>
            </a:pPr>
            <a:r>
              <a:rPr lang="fr-FR" sz="3200" kern="100" dirty="0">
                <a:solidFill>
                  <a:srgbClr val="000000"/>
                </a:solidFill>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GRICE, HM (1967). La logique de la conversation. Conférences William James. Cambridge, MA : Université Harvard.</a:t>
            </a:r>
            <a:endParaRPr lang="fr-FR" sz="3200" kern="100" dirty="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a:lnSpc>
                <a:spcPct val="150000"/>
              </a:lnSpc>
              <a:spcAft>
                <a:spcPts val="800"/>
              </a:spcAft>
              <a:buFont typeface="Times New Roman" panose="02020603050405020304" pitchFamily="18" charset="0"/>
              <a:buChar char="-"/>
            </a:pP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LABOV W., </a:t>
            </a:r>
            <a:r>
              <a:rPr lang="fr-FR" sz="3200" i="1" kern="0" dirty="0">
                <a:effectLst/>
                <a:latin typeface="Times New Roman" panose="02020603050405020304" pitchFamily="18" charset="0"/>
                <a:ea typeface="Times New Roman" panose="02020603050405020304" pitchFamily="18" charset="0"/>
                <a:cs typeface="Arial" panose="020B0604020202020204" pitchFamily="34" charset="0"/>
              </a:rPr>
              <a:t>Sociolinguistique, </a:t>
            </a: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Minuit, Paris, 1976.</a:t>
            </a:r>
            <a:endParaRPr lang="fr-FR" sz="3200" kern="100" dirty="0">
              <a:effectLst/>
              <a:latin typeface="Calibri" panose="020F0502020204030204" pitchFamily="34" charset="0"/>
              <a:ea typeface="Times New Roman" panose="02020603050405020304" pitchFamily="18" charset="0"/>
              <a:cs typeface="Arial" panose="020B0604020202020204" pitchFamily="34" charset="0"/>
            </a:endParaRPr>
          </a:p>
          <a:p>
            <a:endParaRPr lang="fr-FR" sz="3200" dirty="0"/>
          </a:p>
        </p:txBody>
      </p:sp>
    </p:spTree>
    <p:extLst>
      <p:ext uri="{BB962C8B-B14F-4D97-AF65-F5344CB8AC3E}">
        <p14:creationId xmlns:p14="http://schemas.microsoft.com/office/powerpoint/2010/main" val="145415547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721</Words>
  <Application>Microsoft Office PowerPoint</Application>
  <PresentationFormat>Grand écran</PresentationFormat>
  <Paragraphs>21</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Century Gothic</vt:lpstr>
      <vt:lpstr>Times New Roman</vt:lpstr>
      <vt:lpstr>Wingdings 3</vt:lpstr>
      <vt:lpstr>Brin</vt:lpstr>
      <vt:lpstr>Les courants de la sociolinguistique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courants de la sociolinguistique</dc:title>
  <dc:creator>Hp</dc:creator>
  <cp:lastModifiedBy>Hp</cp:lastModifiedBy>
  <cp:revision>2</cp:revision>
  <dcterms:created xsi:type="dcterms:W3CDTF">2024-04-25T07:42:47Z</dcterms:created>
  <dcterms:modified xsi:type="dcterms:W3CDTF">2024-04-27T08:21:18Z</dcterms:modified>
</cp:coreProperties>
</file>