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2" r:id="rId8"/>
    <p:sldId id="272" r:id="rId9"/>
    <p:sldId id="271" r:id="rId10"/>
    <p:sldId id="263" r:id="rId11"/>
    <p:sldId id="264" r:id="rId12"/>
    <p:sldId id="265" r:id="rId13"/>
    <p:sldId id="273" r:id="rId14"/>
    <p:sldId id="266" r:id="rId15"/>
    <p:sldId id="267" r:id="rId16"/>
    <p:sldId id="274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77C509-1500-B55C-F0F6-F7960F620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366108"/>
            <a:ext cx="8637073" cy="977621"/>
          </a:xfrm>
        </p:spPr>
        <p:txBody>
          <a:bodyPr>
            <a:normAutofit/>
          </a:bodyPr>
          <a:lstStyle/>
          <a:p>
            <a:pPr algn="ctr"/>
            <a:r>
              <a:rPr lang="fr-FR" dirty="0" err="1"/>
              <a:t>Termbase</a:t>
            </a:r>
            <a:r>
              <a:rPr lang="fr-FR" dirty="0"/>
              <a:t> </a:t>
            </a:r>
            <a:r>
              <a:rPr lang="fr-FR" sz="2400" dirty="0"/>
              <a:t>(</a:t>
            </a:r>
            <a:r>
              <a:rPr lang="fr-FR" sz="2400" dirty="0" err="1"/>
              <a:t>continued</a:t>
            </a:r>
            <a:r>
              <a:rPr lang="fr-F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50783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9B613-46BF-C304-1159-EE6BE2625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031D8E-556F-1145-87C3-0176BF8DE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“Bail”:</a:t>
            </a:r>
          </a:p>
          <a:p>
            <a:pPr lvl="1"/>
            <a:r>
              <a:rPr lang="fr-FR" sz="2400" b="1" dirty="0"/>
              <a:t>In English: </a:t>
            </a:r>
            <a:r>
              <a:rPr lang="fr-FR" sz="2400" dirty="0"/>
              <a:t>"bail" = release </a:t>
            </a:r>
            <a:r>
              <a:rPr lang="fr-FR" sz="2400" dirty="0" err="1"/>
              <a:t>from</a:t>
            </a:r>
            <a:r>
              <a:rPr lang="fr-FR" sz="2400" dirty="0"/>
              <a:t> </a:t>
            </a:r>
            <a:r>
              <a:rPr lang="fr-FR" sz="2400" dirty="0" err="1"/>
              <a:t>custody</a:t>
            </a:r>
            <a:r>
              <a:rPr lang="fr-FR" sz="2400" dirty="0"/>
              <a:t> (caution/</a:t>
            </a:r>
            <a:r>
              <a:rPr lang="ar-DZ" sz="2400" dirty="0"/>
              <a:t>إفراج بكفالة</a:t>
            </a:r>
            <a:r>
              <a:rPr lang="fr-FR" sz="2400" dirty="0"/>
              <a:t>, </a:t>
            </a:r>
            <a:r>
              <a:rPr lang="fr-FR" sz="2400" dirty="0" err="1"/>
              <a:t>criminal</a:t>
            </a:r>
            <a:r>
              <a:rPr lang="fr-FR" sz="2400" dirty="0"/>
              <a:t> </a:t>
            </a:r>
            <a:r>
              <a:rPr lang="fr-FR" sz="2400" dirty="0" err="1"/>
              <a:t>law</a:t>
            </a:r>
            <a:r>
              <a:rPr lang="fr-FR" sz="2400" dirty="0"/>
              <a:t>).</a:t>
            </a:r>
          </a:p>
          <a:p>
            <a:pPr lvl="1"/>
            <a:r>
              <a:rPr lang="fr-FR" sz="2400" b="1" dirty="0"/>
              <a:t>In French: </a:t>
            </a:r>
            <a:r>
              <a:rPr lang="fr-FR" sz="2400" dirty="0"/>
              <a:t>"bail" = </a:t>
            </a:r>
            <a:r>
              <a:rPr lang="fr-FR" sz="2400" dirty="0" err="1"/>
              <a:t>lease</a:t>
            </a:r>
            <a:r>
              <a:rPr lang="fr-FR" sz="2400" dirty="0"/>
              <a:t> </a:t>
            </a:r>
            <a:r>
              <a:rPr lang="fr-FR" sz="2400" dirty="0" err="1"/>
              <a:t>contract</a:t>
            </a:r>
            <a:r>
              <a:rPr lang="fr-FR" sz="2400" dirty="0"/>
              <a:t> (</a:t>
            </a:r>
            <a:r>
              <a:rPr lang="fr-FR" sz="2400" dirty="0" err="1"/>
              <a:t>lease</a:t>
            </a:r>
            <a:r>
              <a:rPr lang="fr-FR" sz="2400" dirty="0"/>
              <a:t>/</a:t>
            </a:r>
            <a:r>
              <a:rPr lang="ar-DZ" sz="2400" dirty="0"/>
              <a:t>عقد إيجار </a:t>
            </a:r>
            <a:r>
              <a:rPr lang="fr-FR" sz="2400" dirty="0"/>
              <a:t>, real </a:t>
            </a:r>
            <a:r>
              <a:rPr lang="fr-FR" sz="2400" dirty="0" err="1"/>
              <a:t>estate</a:t>
            </a:r>
            <a:r>
              <a:rPr lang="fr-FR" sz="2400" dirty="0"/>
              <a:t>).</a:t>
            </a:r>
          </a:p>
          <a:p>
            <a:pPr lvl="1"/>
            <a:r>
              <a:rPr lang="fr-FR" sz="2400" dirty="0"/>
              <a:t>The TB </a:t>
            </a:r>
            <a:r>
              <a:rPr lang="fr-FR" sz="2400" dirty="0" err="1"/>
              <a:t>explains</a:t>
            </a:r>
            <a:r>
              <a:rPr lang="fr-FR" sz="2400" dirty="0"/>
              <a:t> </a:t>
            </a:r>
            <a:r>
              <a:rPr lang="fr-FR" sz="2400" dirty="0" err="1"/>
              <a:t>both</a:t>
            </a:r>
            <a:r>
              <a:rPr lang="fr-FR" sz="2400" dirty="0"/>
              <a:t>, </a:t>
            </a:r>
            <a:r>
              <a:rPr lang="fr-FR" sz="2400" dirty="0" err="1"/>
              <a:t>so</a:t>
            </a:r>
            <a:r>
              <a:rPr lang="fr-FR" sz="2400" dirty="0"/>
              <a:t> </a:t>
            </a:r>
            <a:r>
              <a:rPr lang="fr-FR" sz="2400" dirty="0" err="1"/>
              <a:t>you</a:t>
            </a:r>
            <a:r>
              <a:rPr lang="fr-FR" sz="2400" dirty="0"/>
              <a:t> </a:t>
            </a:r>
            <a:r>
              <a:rPr lang="fr-FR" sz="2400" dirty="0" err="1"/>
              <a:t>don’t</a:t>
            </a:r>
            <a:r>
              <a:rPr lang="fr-FR" sz="2400" dirty="0"/>
              <a:t> mix </a:t>
            </a:r>
            <a:r>
              <a:rPr lang="fr-FR" sz="2400" dirty="0" err="1"/>
              <a:t>them</a:t>
            </a:r>
            <a:r>
              <a:rPr lang="fr-FR" sz="2400" dirty="0"/>
              <a:t> up.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465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C7E54-6404-2FFF-E42E-5E6E7BA25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34EFD0-A1F1-77DA-320F-5B88B8E85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err="1"/>
              <a:t>Regional</a:t>
            </a:r>
            <a:r>
              <a:rPr lang="fr-FR" sz="2400" dirty="0"/>
              <a:t> </a:t>
            </a:r>
            <a:r>
              <a:rPr lang="fr-FR" sz="2400" dirty="0" err="1"/>
              <a:t>differences</a:t>
            </a:r>
            <a:r>
              <a:rPr lang="fr-FR" sz="2400" dirty="0"/>
              <a:t>:</a:t>
            </a:r>
          </a:p>
          <a:p>
            <a:pPr lvl="1"/>
            <a:r>
              <a:rPr lang="fr-FR" sz="2400" dirty="0"/>
              <a:t>"</a:t>
            </a:r>
            <a:r>
              <a:rPr lang="fr-FR" sz="2400" dirty="0" err="1"/>
              <a:t>Notary</a:t>
            </a:r>
            <a:r>
              <a:rPr lang="fr-FR" sz="2400" dirty="0"/>
              <a:t>" (EN): US/UK = signature </a:t>
            </a:r>
            <a:r>
              <a:rPr lang="fr-FR" sz="2400" dirty="0" err="1"/>
              <a:t>witness</a:t>
            </a:r>
            <a:r>
              <a:rPr lang="fr-FR" sz="2400" dirty="0"/>
              <a:t>, France = </a:t>
            </a:r>
            <a:r>
              <a:rPr lang="fr-FR" sz="2400" dirty="0" err="1"/>
              <a:t>powerful</a:t>
            </a:r>
            <a:r>
              <a:rPr lang="fr-FR" sz="2400" dirty="0"/>
              <a:t> </a:t>
            </a:r>
            <a:r>
              <a:rPr lang="fr-FR" sz="2400" dirty="0" err="1"/>
              <a:t>legal</a:t>
            </a:r>
            <a:r>
              <a:rPr lang="fr-FR" sz="2400" dirty="0"/>
              <a:t> </a:t>
            </a:r>
            <a:r>
              <a:rPr lang="fr-FR" sz="2400" dirty="0" err="1"/>
              <a:t>authority</a:t>
            </a:r>
            <a:r>
              <a:rPr lang="fr-FR" sz="2400" dirty="0"/>
              <a:t>,  AR = </a:t>
            </a:r>
            <a:r>
              <a:rPr lang="ar-DZ" sz="2400" dirty="0"/>
              <a:t>موثق</a:t>
            </a:r>
            <a:r>
              <a:rPr lang="fr-FR" sz="2400" dirty="0"/>
              <a:t> (</a:t>
            </a:r>
            <a:r>
              <a:rPr lang="fr-FR" sz="2400" dirty="0" err="1"/>
              <a:t>role</a:t>
            </a:r>
            <a:r>
              <a:rPr lang="fr-FR" sz="2400" dirty="0"/>
              <a:t> varies).</a:t>
            </a:r>
          </a:p>
          <a:p>
            <a:pPr lvl="1"/>
            <a:r>
              <a:rPr lang="fr-FR" sz="2400" dirty="0"/>
              <a:t>A good TB </a:t>
            </a:r>
            <a:r>
              <a:rPr lang="fr-FR" sz="2400" dirty="0" err="1"/>
              <a:t>includes</a:t>
            </a:r>
            <a:r>
              <a:rPr lang="fr-FR" sz="2400" dirty="0"/>
              <a:t> usage notes and flags country/</a:t>
            </a:r>
            <a:r>
              <a:rPr lang="fr-FR" sz="2400" dirty="0" err="1"/>
              <a:t>legal</a:t>
            </a:r>
            <a:r>
              <a:rPr lang="fr-FR" sz="2400" dirty="0"/>
              <a:t> variations.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4404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D14FC-39FD-D355-8BF6-AFBA669E9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9062" y="2559577"/>
            <a:ext cx="9603275" cy="6260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Best Practices for Managing Your TB</a:t>
            </a:r>
            <a:br>
              <a:rPr lang="en-US" sz="2800" b="1" dirty="0"/>
            </a:br>
            <a:br>
              <a:rPr lang="en-US" sz="2800" b="1" dirty="0"/>
            </a:b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089558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8A687-4B6D-F496-5FE5-8E5FDCDFC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C84654-0F39-46CB-88EA-3AB43A66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Autofit/>
          </a:bodyPr>
          <a:lstStyle/>
          <a:p>
            <a:r>
              <a:rPr lang="en-US" sz="2800" b="1" dirty="0"/>
              <a:t>DO: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EEE873-E400-BCB5-397C-4CCE1EDEA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Always check the context before accepting a TB suggestion.</a:t>
            </a:r>
          </a:p>
          <a:p>
            <a:r>
              <a:rPr lang="en-US" sz="2400" dirty="0"/>
              <a:t>Update entries regularly—terminology changes!</a:t>
            </a:r>
          </a:p>
          <a:p>
            <a:r>
              <a:rPr lang="en-US" sz="2400" dirty="0"/>
              <a:t>Validate new terms—consult clients, official glossaries, experts.</a:t>
            </a:r>
          </a:p>
          <a:p>
            <a:r>
              <a:rPr lang="en-US" sz="2400" dirty="0"/>
              <a:t>Write clear, full definitions and list domains and examples.</a:t>
            </a:r>
          </a:p>
          <a:p>
            <a:r>
              <a:rPr lang="en-US" sz="2400" dirty="0"/>
              <a:t>Use a consistent structure/format for all entries.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843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5C6C4-2293-8A85-C9CE-337EA2AC4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B0134A-DEE3-228E-EAA2-F60331D12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Autofit/>
          </a:bodyPr>
          <a:lstStyle/>
          <a:p>
            <a:r>
              <a:rPr lang="en-US" sz="2800" b="1" dirty="0"/>
              <a:t>DON’T: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0EFBD5-5080-A524-06CA-1186369B3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Don't blindly accept automatic suggestions.</a:t>
            </a:r>
          </a:p>
          <a:p>
            <a:r>
              <a:rPr lang="en-US" sz="2400" dirty="0"/>
              <a:t>Never leave the definition field empty.</a:t>
            </a:r>
          </a:p>
          <a:p>
            <a:r>
              <a:rPr lang="en-US" sz="2400" dirty="0"/>
              <a:t>Don’t add unverified, unchecked terms.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9160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3AAFBC-E7C7-3BBA-2D13-2D78DD49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1" y="2714435"/>
            <a:ext cx="9603275" cy="71456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How to Build an Effective TB Entry</a:t>
            </a:r>
            <a:br>
              <a:rPr lang="en-US" sz="2800" b="1" dirty="0"/>
            </a:br>
            <a:br>
              <a:rPr lang="en-US" sz="2800" b="1" dirty="0"/>
            </a:b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811861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A7D91-850D-057D-DB10-EAF0B7EA0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A46D37-0A58-B776-5472-DD60BD4AF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Extract terms: </a:t>
            </a:r>
            <a:r>
              <a:rPr lang="en-US" sz="2400" dirty="0"/>
              <a:t>Identify technical/repeated terms in the source.</a:t>
            </a:r>
          </a:p>
          <a:p>
            <a:pPr algn="just"/>
            <a:r>
              <a:rPr lang="en-US" sz="2400" b="1" dirty="0"/>
              <a:t>Research equivalents: </a:t>
            </a:r>
            <a:r>
              <a:rPr lang="en-US" sz="2400" dirty="0"/>
              <a:t>Use IATE, </a:t>
            </a:r>
            <a:r>
              <a:rPr lang="en-US" sz="2400" dirty="0" err="1"/>
              <a:t>Termium</a:t>
            </a:r>
            <a:r>
              <a:rPr lang="en-US" sz="2400" dirty="0"/>
              <a:t>, </a:t>
            </a:r>
            <a:r>
              <a:rPr lang="en-US" sz="2400" dirty="0" err="1"/>
              <a:t>ArabTerm</a:t>
            </a:r>
            <a:r>
              <a:rPr lang="en-US" sz="2400" dirty="0"/>
              <a:t>, expert advice; check real-life usage.</a:t>
            </a:r>
          </a:p>
          <a:p>
            <a:pPr algn="just"/>
            <a:r>
              <a:rPr lang="en-US" sz="2400" b="1" dirty="0"/>
              <a:t>Document: </a:t>
            </a:r>
            <a:r>
              <a:rPr lang="en-US" sz="2400" dirty="0"/>
              <a:t>Full definition, real context example, domain, status (preferred/admitted), source, date.</a:t>
            </a:r>
          </a:p>
          <a:p>
            <a:r>
              <a:rPr lang="en-US" sz="2400" b="1" dirty="0"/>
              <a:t>Validate: </a:t>
            </a:r>
            <a:r>
              <a:rPr lang="en-US" sz="2400" dirty="0"/>
              <a:t>Have experts/clients approve, test in real use, revise regularly.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9427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976CE-1BE5-9DD6-ECCF-D40784CE8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417042-13CB-4F63-8D8C-2F0C08F3E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b="1" dirty="0"/>
              <a:t>Example—“blockchain”:</a:t>
            </a:r>
          </a:p>
          <a:p>
            <a:r>
              <a:rPr lang="fr-FR" sz="2400" dirty="0"/>
              <a:t>EN: blockchain</a:t>
            </a:r>
          </a:p>
          <a:p>
            <a:r>
              <a:rPr lang="fr-FR" sz="2400" dirty="0"/>
              <a:t>FR: blockchain / chaîne de blocs (Canadian </a:t>
            </a:r>
            <a:r>
              <a:rPr lang="fr-FR" sz="2400" dirty="0" err="1"/>
              <a:t>preference</a:t>
            </a:r>
            <a:r>
              <a:rPr lang="fr-FR" sz="2400" dirty="0"/>
              <a:t>)</a:t>
            </a:r>
          </a:p>
          <a:p>
            <a:r>
              <a:rPr lang="fr-FR" sz="2400" dirty="0"/>
              <a:t>AR: </a:t>
            </a:r>
            <a:r>
              <a:rPr lang="ar-DZ" sz="2400" dirty="0"/>
              <a:t>سلسلة الكتل</a:t>
            </a:r>
          </a:p>
          <a:p>
            <a:r>
              <a:rPr lang="fr-FR" sz="2400" dirty="0" err="1"/>
              <a:t>Definition</a:t>
            </a:r>
            <a:r>
              <a:rPr lang="fr-FR" sz="2400" dirty="0"/>
              <a:t>, </a:t>
            </a:r>
            <a:r>
              <a:rPr lang="fr-FR" sz="2400" dirty="0" err="1"/>
              <a:t>domain</a:t>
            </a:r>
            <a:r>
              <a:rPr lang="fr-FR" sz="2400" dirty="0"/>
              <a:t> (IT/finance/</a:t>
            </a:r>
            <a:r>
              <a:rPr lang="fr-FR" sz="2400" dirty="0" err="1"/>
              <a:t>legal</a:t>
            </a:r>
            <a:r>
              <a:rPr lang="fr-FR" sz="2400" dirty="0"/>
              <a:t>), </a:t>
            </a:r>
            <a:r>
              <a:rPr lang="fr-FR" sz="2400" dirty="0" err="1"/>
              <a:t>context</a:t>
            </a:r>
            <a:r>
              <a:rPr lang="fr-FR" sz="2400" dirty="0"/>
              <a:t>, validation.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6923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7726E-E9C9-9136-CB8D-18F77BBCE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Autofit/>
          </a:bodyPr>
          <a:lstStyle/>
          <a:p>
            <a:r>
              <a:rPr lang="fr-FR" sz="2800" b="1" dirty="0"/>
              <a:t>Free </a:t>
            </a:r>
            <a:r>
              <a:rPr lang="fr-FR" sz="2800" b="1" dirty="0" err="1"/>
              <a:t>Resources</a:t>
            </a:r>
            <a:br>
              <a:rPr lang="fr-FR" sz="2800" b="1" dirty="0"/>
            </a:br>
            <a:br>
              <a:rPr lang="fr-FR" sz="2800" b="1" dirty="0"/>
            </a:b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340711-662E-38C6-253E-1A073D9F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400" b="1" dirty="0"/>
              <a:t>IATE</a:t>
            </a:r>
            <a:r>
              <a:rPr lang="fr-FR" sz="2400" dirty="0"/>
              <a:t>: </a:t>
            </a:r>
            <a:r>
              <a:rPr lang="fr-FR" sz="2400" dirty="0" err="1"/>
              <a:t>European</a:t>
            </a:r>
            <a:r>
              <a:rPr lang="fr-FR" sz="2400" dirty="0"/>
              <a:t> </a:t>
            </a:r>
            <a:r>
              <a:rPr lang="fr-FR" sz="2400" dirty="0" err="1"/>
              <a:t>Union’s</a:t>
            </a:r>
            <a:r>
              <a:rPr lang="fr-FR" sz="2400" dirty="0"/>
              <a:t> official </a:t>
            </a:r>
            <a:r>
              <a:rPr lang="fr-FR" sz="2400" dirty="0" err="1"/>
              <a:t>terminology</a:t>
            </a:r>
            <a:r>
              <a:rPr lang="fr-FR" sz="2400" dirty="0"/>
              <a:t> (24 </a:t>
            </a:r>
            <a:r>
              <a:rPr lang="fr-FR" sz="2400" dirty="0" err="1"/>
              <a:t>languages</a:t>
            </a:r>
            <a:r>
              <a:rPr lang="fr-FR" sz="2400" dirty="0"/>
              <a:t> </a:t>
            </a:r>
            <a:r>
              <a:rPr lang="fr-FR" sz="2400" dirty="0" err="1"/>
              <a:t>including</a:t>
            </a:r>
            <a:r>
              <a:rPr lang="fr-FR" sz="2400" dirty="0"/>
              <a:t> </a:t>
            </a:r>
            <a:r>
              <a:rPr lang="fr-FR" sz="2400" dirty="0" err="1"/>
              <a:t>Arabic</a:t>
            </a:r>
            <a:r>
              <a:rPr lang="fr-FR" sz="2400" dirty="0"/>
              <a:t>).</a:t>
            </a:r>
          </a:p>
          <a:p>
            <a:pPr algn="just"/>
            <a:r>
              <a:rPr lang="fr-FR" sz="2400" b="1" dirty="0" err="1"/>
              <a:t>Termium</a:t>
            </a:r>
            <a:r>
              <a:rPr lang="fr-FR" sz="2400" b="1" dirty="0"/>
              <a:t> Plus</a:t>
            </a:r>
            <a:r>
              <a:rPr lang="fr-FR" sz="2400" dirty="0"/>
              <a:t>: Canadian </a:t>
            </a:r>
            <a:r>
              <a:rPr lang="fr-FR" sz="2400" dirty="0" err="1"/>
              <a:t>government</a:t>
            </a:r>
            <a:r>
              <a:rPr lang="fr-FR" sz="2400" dirty="0"/>
              <a:t> </a:t>
            </a:r>
            <a:r>
              <a:rPr lang="fr-FR" sz="2400" dirty="0" err="1"/>
              <a:t>resource</a:t>
            </a:r>
            <a:r>
              <a:rPr lang="fr-FR" sz="2400" dirty="0"/>
              <a:t> (best for English-French </a:t>
            </a:r>
            <a:r>
              <a:rPr lang="fr-FR" sz="2400" dirty="0" err="1"/>
              <a:t>terms</a:t>
            </a:r>
            <a:r>
              <a:rPr lang="fr-FR" sz="2400" dirty="0"/>
              <a:t>).</a:t>
            </a:r>
          </a:p>
          <a:p>
            <a:pPr algn="just"/>
            <a:r>
              <a:rPr lang="fr-FR" sz="2400" b="1" dirty="0" err="1"/>
              <a:t>ArabTerm</a:t>
            </a:r>
            <a:r>
              <a:rPr lang="fr-FR" sz="2400" dirty="0"/>
              <a:t>: </a:t>
            </a:r>
            <a:r>
              <a:rPr lang="fr-FR" sz="2400" dirty="0" err="1"/>
              <a:t>Arabic</a:t>
            </a:r>
            <a:r>
              <a:rPr lang="fr-FR" sz="2400" dirty="0"/>
              <a:t> </a:t>
            </a:r>
            <a:r>
              <a:rPr lang="fr-FR" sz="2400" dirty="0" err="1"/>
              <a:t>technical</a:t>
            </a:r>
            <a:r>
              <a:rPr lang="fr-FR" sz="2400" dirty="0"/>
              <a:t> </a:t>
            </a:r>
            <a:r>
              <a:rPr lang="fr-FR" sz="2400" dirty="0" err="1"/>
              <a:t>terms</a:t>
            </a:r>
            <a:r>
              <a:rPr lang="fr-FR" sz="2400" dirty="0"/>
              <a:t>, </a:t>
            </a:r>
            <a:r>
              <a:rPr lang="fr-FR" sz="2400" dirty="0" err="1"/>
              <a:t>validated</a:t>
            </a:r>
            <a:r>
              <a:rPr lang="fr-FR" sz="2400" dirty="0"/>
              <a:t> for </a:t>
            </a:r>
            <a:r>
              <a:rPr lang="fr-FR" sz="2400" dirty="0" err="1"/>
              <a:t>scientific</a:t>
            </a:r>
            <a:r>
              <a:rPr lang="fr-FR" sz="2400" dirty="0"/>
              <a:t>/</a:t>
            </a:r>
            <a:r>
              <a:rPr lang="fr-FR" sz="2400" dirty="0" err="1"/>
              <a:t>technical</a:t>
            </a:r>
            <a:r>
              <a:rPr lang="fr-FR" sz="2400" dirty="0"/>
              <a:t> </a:t>
            </a:r>
            <a:r>
              <a:rPr lang="fr-FR" sz="2400" dirty="0" err="1"/>
              <a:t>fields</a:t>
            </a:r>
            <a:r>
              <a:rPr lang="fr-FR" sz="2400" dirty="0"/>
              <a:t>.</a:t>
            </a:r>
          </a:p>
          <a:p>
            <a:pPr algn="just"/>
            <a:r>
              <a:rPr lang="fr-FR" sz="2400" dirty="0"/>
              <a:t>CAT </a:t>
            </a:r>
            <a:r>
              <a:rPr lang="fr-FR" sz="2400" dirty="0" err="1"/>
              <a:t>tool</a:t>
            </a:r>
            <a:r>
              <a:rPr lang="fr-FR" sz="2400" dirty="0"/>
              <a:t> docs (Trados, </a:t>
            </a:r>
            <a:r>
              <a:rPr lang="fr-FR" sz="2400" dirty="0" err="1"/>
              <a:t>memoQ</a:t>
            </a:r>
            <a:r>
              <a:rPr lang="fr-FR" sz="2400" dirty="0"/>
              <a:t>, </a:t>
            </a:r>
            <a:r>
              <a:rPr lang="fr-FR" sz="2400" dirty="0" err="1"/>
              <a:t>Wordfast</a:t>
            </a:r>
            <a:r>
              <a:rPr lang="fr-FR" sz="2400" dirty="0"/>
              <a:t>): How-to guides and best practices.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15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E6767D-82AA-942D-BEAC-74C65B63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Autofit/>
          </a:bodyPr>
          <a:lstStyle/>
          <a:p>
            <a:r>
              <a:rPr lang="fr-FR" sz="2800" b="1" dirty="0" err="1"/>
              <a:t>Summary</a:t>
            </a:r>
            <a:br>
              <a:rPr lang="fr-FR" sz="2800" b="1" dirty="0"/>
            </a:br>
            <a:br>
              <a:rPr lang="fr-FR" sz="2800" b="1" dirty="0"/>
            </a:b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156AC8-0BCC-3575-2E29-230504356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err="1"/>
              <a:t>Termbases</a:t>
            </a:r>
            <a:r>
              <a:rPr lang="en-US" sz="2400" dirty="0"/>
              <a:t> (TB) store </a:t>
            </a:r>
            <a:r>
              <a:rPr lang="en-US" sz="2400" i="1" dirty="0"/>
              <a:t>terms</a:t>
            </a:r>
            <a:r>
              <a:rPr lang="en-US" sz="2400" dirty="0"/>
              <a:t> (not full sentences): technical vocabulary, definitions, context.</a:t>
            </a:r>
          </a:p>
          <a:p>
            <a:pPr algn="just"/>
            <a:r>
              <a:rPr lang="en-US" sz="2400" dirty="0"/>
              <a:t>TM (Translation Memory) + TB = professional, consistent, efficient translation.</a:t>
            </a:r>
          </a:p>
          <a:p>
            <a:pPr algn="just"/>
            <a:r>
              <a:rPr lang="en-US" sz="2400" dirty="0"/>
              <a:t>Evaluate all suggestions—your judgment as translator is essential!</a:t>
            </a:r>
          </a:p>
          <a:p>
            <a:pPr algn="just"/>
            <a:r>
              <a:rPr lang="en-US" sz="2400" dirty="0"/>
              <a:t>Keeps your work reliable, up-to-date.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946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AB3FB-9D1B-13EF-F8F8-C1F1A9A16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1" y="2618570"/>
            <a:ext cx="9603275" cy="98003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How Terminology Search Works in CAT Tools</a:t>
            </a:r>
            <a:br>
              <a:rPr lang="en-US" sz="2800" b="1" dirty="0"/>
            </a:b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49466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BE606-B17C-3C68-F733-567983A6B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04A24-21F9-C22E-49ED-E604CD5AE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/>
              <a:t>Load the </a:t>
            </a:r>
            <a:r>
              <a:rPr lang="en-US" sz="2400" b="1" dirty="0" err="1"/>
              <a:t>Termbase</a:t>
            </a:r>
            <a:r>
              <a:rPr lang="en-US" sz="2400" b="1" dirty="0"/>
              <a:t> (TB)</a:t>
            </a:r>
          </a:p>
          <a:p>
            <a:pPr lvl="1"/>
            <a:r>
              <a:rPr lang="en-US" sz="2400" dirty="0"/>
              <a:t>Attach relevant </a:t>
            </a:r>
            <a:r>
              <a:rPr lang="en-US" sz="2400" dirty="0" err="1"/>
              <a:t>termbases</a:t>
            </a:r>
            <a:r>
              <a:rPr lang="en-US" sz="2400" dirty="0"/>
              <a:t> (general, client-specific, domain) to your project in your CAT tool.</a:t>
            </a:r>
          </a:p>
          <a:p>
            <a:r>
              <a:rPr lang="en-US" sz="2400" b="1" dirty="0"/>
              <a:t>Translate as Usual</a:t>
            </a:r>
          </a:p>
          <a:p>
            <a:pPr lvl="1"/>
            <a:r>
              <a:rPr lang="en-US" sz="2400" dirty="0"/>
              <a:t>CAT tool runs in the background while you translate.</a:t>
            </a:r>
          </a:p>
          <a:p>
            <a:r>
              <a:rPr lang="en-US" sz="2400" b="1" dirty="0"/>
              <a:t>Automatic Recognition</a:t>
            </a:r>
          </a:p>
          <a:p>
            <a:pPr lvl="1" algn="just"/>
            <a:r>
              <a:rPr lang="en-US" sz="2400" dirty="0"/>
              <a:t>CAT tool highlights TB terms in the source text (usually blue or orange). A pop-up shows TB info, equivalents, definitions, and notes.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414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DDE01-F92A-51EC-AC84-7C888D3FA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92B674-4AC0-07D7-1D31-7B594CF89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Review Suggestions</a:t>
            </a:r>
          </a:p>
          <a:p>
            <a:pPr lvl="1" algn="just"/>
            <a:r>
              <a:rPr lang="en-US" sz="2400" dirty="0"/>
              <a:t>Read the suggested translation, check the domain and context, and decide if it's suitable.</a:t>
            </a:r>
          </a:p>
          <a:p>
            <a:r>
              <a:rPr lang="en-US" sz="2400" b="1" dirty="0"/>
              <a:t>Accept or Modify Term</a:t>
            </a:r>
          </a:p>
          <a:p>
            <a:pPr lvl="1" algn="just"/>
            <a:r>
              <a:rPr lang="en-US" sz="2400" dirty="0"/>
              <a:t>Insert the approved term (via shortcut key) or type manually if the context requires adaptation.</a:t>
            </a:r>
          </a:p>
          <a:p>
            <a:pPr lvl="1"/>
            <a:r>
              <a:rPr lang="en-US" sz="2400" dirty="0"/>
              <a:t>The tool tracks how you use TB entries for quality control.</a:t>
            </a:r>
          </a:p>
        </p:txBody>
      </p:sp>
    </p:spTree>
    <p:extLst>
      <p:ext uri="{BB962C8B-B14F-4D97-AF65-F5344CB8AC3E}">
        <p14:creationId xmlns:p14="http://schemas.microsoft.com/office/powerpoint/2010/main" val="1621601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791C5-54AF-3352-95CF-318BBD9F6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A70489-D4A2-EE0D-C7FD-DF9A0EB75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Add New Terms</a:t>
            </a:r>
          </a:p>
          <a:p>
            <a:pPr lvl="1" algn="just"/>
            <a:r>
              <a:rPr lang="en-US" sz="2400" dirty="0"/>
              <a:t>If you encounter a new specialized term, right-click → Add to </a:t>
            </a:r>
            <a:r>
              <a:rPr lang="en-US" sz="2400" dirty="0" err="1"/>
              <a:t>termbase</a:t>
            </a:r>
            <a:r>
              <a:rPr lang="en-US" sz="2400" dirty="0"/>
              <a:t>, fill in the fields. It's instantly available to all team members.</a:t>
            </a:r>
          </a:p>
          <a:p>
            <a:r>
              <a:rPr lang="en-US" sz="2400" b="1" dirty="0"/>
              <a:t>Quality Check</a:t>
            </a:r>
          </a:p>
          <a:p>
            <a:pPr lvl="1" algn="just"/>
            <a:r>
              <a:rPr lang="en-US" sz="2400" dirty="0"/>
              <a:t>At the end, run QA/Quality Assurance: the CAT tool highlights places where TB terms are missing/inconsistent, so you can fix errors before delivery.</a:t>
            </a:r>
          </a:p>
        </p:txBody>
      </p:sp>
    </p:spTree>
    <p:extLst>
      <p:ext uri="{BB962C8B-B14F-4D97-AF65-F5344CB8AC3E}">
        <p14:creationId xmlns:p14="http://schemas.microsoft.com/office/powerpoint/2010/main" val="4502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7EA8E-5F93-58E9-555C-7EB2321AC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4BC24B-F0B1-2703-30C0-743C1D84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72388"/>
          </a:xfrm>
        </p:spPr>
        <p:txBody>
          <a:bodyPr>
            <a:normAutofit/>
          </a:bodyPr>
          <a:lstStyle/>
          <a:p>
            <a:r>
              <a:rPr lang="fr-FR" sz="2800" b="1" dirty="0"/>
              <a:t>Example: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F2D73C-2B14-AA57-F528-0892BC21F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030480"/>
            <a:ext cx="10232363" cy="3450613"/>
          </a:xfrm>
        </p:spPr>
        <p:txBody>
          <a:bodyPr>
            <a:normAutofit/>
          </a:bodyPr>
          <a:lstStyle/>
          <a:p>
            <a:r>
              <a:rPr lang="fr-FR" sz="2400" dirty="0"/>
              <a:t>You translate "power of attorney" </a:t>
            </a:r>
          </a:p>
          <a:p>
            <a:r>
              <a:rPr lang="fr-FR" sz="2400" dirty="0"/>
              <a:t>TB </a:t>
            </a:r>
            <a:r>
              <a:rPr lang="fr-FR" sz="2400" dirty="0" err="1"/>
              <a:t>suggests</a:t>
            </a:r>
            <a:r>
              <a:rPr lang="fr-FR" sz="2400" dirty="0"/>
              <a:t> "procuration" (FR), </a:t>
            </a:r>
            <a:r>
              <a:rPr lang="ar-DZ" sz="2400" dirty="0"/>
              <a:t>وكالة</a:t>
            </a:r>
            <a:r>
              <a:rPr lang="fr-FR" sz="2400" dirty="0"/>
              <a:t> (AR), shows </a:t>
            </a:r>
            <a:r>
              <a:rPr lang="fr-FR" sz="2400" dirty="0" err="1"/>
              <a:t>definition</a:t>
            </a:r>
            <a:r>
              <a:rPr lang="fr-FR" sz="2400" dirty="0"/>
              <a:t> and </a:t>
            </a:r>
            <a:r>
              <a:rPr lang="fr-FR" sz="2400" dirty="0" err="1"/>
              <a:t>legal</a:t>
            </a:r>
            <a:r>
              <a:rPr lang="fr-FR" sz="2400" dirty="0"/>
              <a:t> </a:t>
            </a:r>
            <a:r>
              <a:rPr lang="fr-FR" sz="2400" dirty="0" err="1"/>
              <a:t>domain</a:t>
            </a:r>
            <a:r>
              <a:rPr lang="fr-FR" sz="2400" dirty="0"/>
              <a:t>. </a:t>
            </a:r>
          </a:p>
          <a:p>
            <a:r>
              <a:rPr lang="fr-FR" sz="2400" dirty="0"/>
              <a:t>One click: correct, </a:t>
            </a:r>
            <a:r>
              <a:rPr lang="fr-FR" sz="2400" dirty="0" err="1"/>
              <a:t>vetted</a:t>
            </a:r>
            <a:r>
              <a:rPr lang="fr-FR" sz="2400" dirty="0"/>
              <a:t> </a:t>
            </a:r>
            <a:r>
              <a:rPr lang="fr-FR" sz="2400" dirty="0" err="1"/>
              <a:t>term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inserted</a:t>
            </a:r>
            <a:r>
              <a:rPr lang="fr-F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9298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EA1D30-EE91-38A2-18FD-E2BD9067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363" y="2379765"/>
            <a:ext cx="10051964" cy="104923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Typical Problems: </a:t>
            </a:r>
            <a:br>
              <a:rPr lang="en-US" sz="2800" b="1" dirty="0"/>
            </a:br>
            <a:r>
              <a:rPr lang="en-US" sz="2800" b="1" dirty="0"/>
              <a:t>False Friends, Variants, Regional Differences</a:t>
            </a:r>
            <a:br>
              <a:rPr lang="en-US" sz="2500" b="1" dirty="0"/>
            </a:br>
            <a:br>
              <a:rPr lang="en-US" sz="2500" b="1" dirty="0"/>
            </a:br>
            <a:endParaRPr lang="fr-FR" sz="2500" b="1" dirty="0"/>
          </a:p>
        </p:txBody>
      </p:sp>
    </p:spTree>
    <p:extLst>
      <p:ext uri="{BB962C8B-B14F-4D97-AF65-F5344CB8AC3E}">
        <p14:creationId xmlns:p14="http://schemas.microsoft.com/office/powerpoint/2010/main" val="204815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2D20C-F76E-CFD5-493C-956F76F1C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B374A7-7EDA-6EF8-72C6-6556CB77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b="1" dirty="0"/>
              <a:t>False Friends: </a:t>
            </a:r>
            <a:r>
              <a:rPr lang="fr-FR" sz="2400" dirty="0" err="1"/>
              <a:t>Words</a:t>
            </a:r>
            <a:r>
              <a:rPr lang="fr-FR" sz="2400" dirty="0"/>
              <a:t> look </a:t>
            </a:r>
            <a:r>
              <a:rPr lang="fr-FR" sz="2400" dirty="0" err="1"/>
              <a:t>similar</a:t>
            </a:r>
            <a:r>
              <a:rPr lang="fr-FR" sz="2400" dirty="0"/>
              <a:t> but have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meanings</a:t>
            </a:r>
            <a:r>
              <a:rPr lang="fr-FR" sz="2400" dirty="0"/>
              <a:t>.</a:t>
            </a:r>
          </a:p>
          <a:p>
            <a:pPr lvl="1"/>
            <a:r>
              <a:rPr lang="fr-FR" sz="2400" b="1" dirty="0"/>
              <a:t>Example: </a:t>
            </a:r>
            <a:r>
              <a:rPr lang="fr-FR" sz="2400" dirty="0"/>
              <a:t>"custom" can </a:t>
            </a:r>
            <a:r>
              <a:rPr lang="fr-FR" sz="2400" dirty="0" err="1"/>
              <a:t>mean</a:t>
            </a:r>
            <a:r>
              <a:rPr lang="fr-FR" sz="2400" dirty="0"/>
              <a:t> : </a:t>
            </a:r>
          </a:p>
          <a:p>
            <a:pPr marL="900000" lvl="1">
              <a:buFont typeface="Wingdings" panose="05000000000000000000" pitchFamily="2" charset="2"/>
              <a:buChar char="Ø"/>
            </a:pPr>
            <a:r>
              <a:rPr lang="fr-FR" sz="2400" dirty="0"/>
              <a:t> tradition: "coutume</a:t>
            </a:r>
            <a:r>
              <a:rPr lang="ar-DZ" sz="2400" dirty="0"/>
              <a:t> " عرف </a:t>
            </a:r>
            <a:endParaRPr lang="fr-FR" sz="2400" dirty="0"/>
          </a:p>
          <a:p>
            <a:pPr marL="900000" lvl="1">
              <a:buFont typeface="Wingdings" panose="05000000000000000000" pitchFamily="2" charset="2"/>
              <a:buChar char="Ø"/>
            </a:pPr>
            <a:r>
              <a:rPr lang="fr-FR" sz="2400" dirty="0"/>
              <a:t> or border: "douane </a:t>
            </a:r>
            <a:r>
              <a:rPr lang="ar-DZ" sz="2400" dirty="0"/>
              <a:t>" جمارك</a:t>
            </a:r>
            <a:endParaRPr lang="fr-FR" sz="2400" dirty="0"/>
          </a:p>
          <a:p>
            <a:pPr lvl="1"/>
            <a:r>
              <a:rPr lang="fr-FR" sz="2400" dirty="0"/>
              <a:t>The TB stores </a:t>
            </a:r>
            <a:r>
              <a:rPr lang="fr-FR" sz="2400" dirty="0" err="1"/>
              <a:t>separate</a:t>
            </a:r>
            <a:r>
              <a:rPr lang="fr-FR" sz="2400" dirty="0"/>
              <a:t> entries for </a:t>
            </a:r>
            <a:r>
              <a:rPr lang="fr-FR" sz="2400" dirty="0" err="1"/>
              <a:t>each</a:t>
            </a:r>
            <a:r>
              <a:rPr lang="fr-FR" sz="2400" dirty="0"/>
              <a:t> </a:t>
            </a:r>
            <a:r>
              <a:rPr lang="fr-FR" sz="2400" dirty="0" err="1"/>
              <a:t>domain</a:t>
            </a:r>
            <a:r>
              <a:rPr lang="fr-FR" sz="2400" dirty="0"/>
              <a:t>.</a:t>
            </a:r>
          </a:p>
          <a:p>
            <a:pPr lvl="1" algn="just"/>
            <a:r>
              <a:rPr lang="fr-FR" sz="2400" b="1" dirty="0"/>
              <a:t>Common </a:t>
            </a:r>
            <a:r>
              <a:rPr lang="fr-FR" sz="2400" b="1" dirty="0" err="1"/>
              <a:t>mistake</a:t>
            </a:r>
            <a:r>
              <a:rPr lang="fr-FR" sz="2400" b="1" dirty="0"/>
              <a:t>: </a:t>
            </a:r>
            <a:r>
              <a:rPr lang="fr-FR" sz="2400" dirty="0"/>
              <a:t>"The </a:t>
            </a:r>
            <a:r>
              <a:rPr lang="fr-FR" sz="2400" dirty="0" err="1"/>
              <a:t>shipment</a:t>
            </a:r>
            <a:r>
              <a:rPr lang="fr-FR" sz="2400" dirty="0"/>
              <a:t> </a:t>
            </a:r>
            <a:r>
              <a:rPr lang="fr-FR" sz="2400" dirty="0" err="1"/>
              <a:t>cleared</a:t>
            </a:r>
            <a:r>
              <a:rPr lang="fr-FR" sz="2400" dirty="0"/>
              <a:t> custom." (</a:t>
            </a:r>
            <a:r>
              <a:rPr lang="fr-FR" sz="2400" dirty="0" err="1"/>
              <a:t>should</a:t>
            </a:r>
            <a:r>
              <a:rPr lang="fr-FR" sz="2400" dirty="0"/>
              <a:t> </a:t>
            </a:r>
            <a:r>
              <a:rPr lang="fr-FR" sz="2400" dirty="0" err="1"/>
              <a:t>be</a:t>
            </a:r>
            <a:r>
              <a:rPr lang="fr-FR" sz="2400" dirty="0"/>
              <a:t> "</a:t>
            </a:r>
            <a:r>
              <a:rPr lang="fr-FR" sz="2400" dirty="0" err="1"/>
              <a:t>cleared</a:t>
            </a:r>
            <a:r>
              <a:rPr lang="fr-FR" sz="2400" dirty="0"/>
              <a:t> custom</a:t>
            </a:r>
            <a:r>
              <a:rPr lang="fr-FR" sz="2400" u="sng" dirty="0"/>
              <a:t>s</a:t>
            </a:r>
            <a:r>
              <a:rPr lang="fr-FR" sz="2400" dirty="0"/>
              <a:t>" = "douane").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727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05DD1-73FE-8A2B-F980-85132096E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E4190E-BA0E-3C81-C663-047B49224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"The shipment cleared custom" → "</a:t>
            </a:r>
            <a:r>
              <a:rPr lang="en-US" sz="2400" dirty="0" err="1"/>
              <a:t>L'envoi</a:t>
            </a:r>
            <a:r>
              <a:rPr lang="en-US" sz="2400" dirty="0"/>
              <a:t> a passé la </a:t>
            </a:r>
            <a:r>
              <a:rPr lang="en-US" sz="2400" dirty="0" err="1"/>
              <a:t>coutume</a:t>
            </a:r>
            <a:r>
              <a:rPr lang="en-US" sz="2400" dirty="0"/>
              <a:t>" (WRONG!) </a:t>
            </a:r>
          </a:p>
          <a:p>
            <a:pPr algn="just"/>
            <a:r>
              <a:rPr lang="en-US" sz="2400" dirty="0"/>
              <a:t>"The shipment cleared custom</a:t>
            </a:r>
            <a:r>
              <a:rPr lang="en-US" sz="2400" u="sng" dirty="0"/>
              <a:t>s</a:t>
            </a:r>
            <a:r>
              <a:rPr lang="en-US" sz="2400" dirty="0"/>
              <a:t>" → "</a:t>
            </a:r>
            <a:r>
              <a:rPr lang="en-US" sz="2400" dirty="0" err="1"/>
              <a:t>L'envoi</a:t>
            </a:r>
            <a:r>
              <a:rPr lang="en-US" sz="2400" dirty="0"/>
              <a:t> a passé la douane" (CORRECT)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572295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{2D344BD8-9D82-4001-AFE9-76BBF5600EBC}TFc986dd65-aaf0-4d5c-bef9-9c391ee05f7bae806a50-f8f96d46f117</Template>
  <TotalTime>109</TotalTime>
  <Words>740</Words>
  <Application>Microsoft Office PowerPoint</Application>
  <PresentationFormat>Grand écran</PresentationFormat>
  <Paragraphs>68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Gill Sans MT</vt:lpstr>
      <vt:lpstr>Wingdings</vt:lpstr>
      <vt:lpstr>Galerie</vt:lpstr>
      <vt:lpstr>Termbase (continued)</vt:lpstr>
      <vt:lpstr>How Terminology Search Works in CAT Tools </vt:lpstr>
      <vt:lpstr>Présentation PowerPoint</vt:lpstr>
      <vt:lpstr>Présentation PowerPoint</vt:lpstr>
      <vt:lpstr>Présentation PowerPoint</vt:lpstr>
      <vt:lpstr>Example:</vt:lpstr>
      <vt:lpstr>Typical Problems:  False Friends, Variants, Regional Differences  </vt:lpstr>
      <vt:lpstr>Présentation PowerPoint</vt:lpstr>
      <vt:lpstr>Présentation PowerPoint</vt:lpstr>
      <vt:lpstr>Présentation PowerPoint</vt:lpstr>
      <vt:lpstr>Présentation PowerPoint</vt:lpstr>
      <vt:lpstr>Best Practices for Managing Your TB  </vt:lpstr>
      <vt:lpstr>DO:</vt:lpstr>
      <vt:lpstr>DON’T:</vt:lpstr>
      <vt:lpstr>How to Build an Effective TB Entry  </vt:lpstr>
      <vt:lpstr>Présentation PowerPoint</vt:lpstr>
      <vt:lpstr>Présentation PowerPoint</vt:lpstr>
      <vt:lpstr>Free Resources  </vt:lpstr>
      <vt:lpstr>Summary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9</cp:revision>
  <dcterms:created xsi:type="dcterms:W3CDTF">2025-11-03T19:33:21Z</dcterms:created>
  <dcterms:modified xsi:type="dcterms:W3CDTF">2025-12-27T17:01:11Z</dcterms:modified>
</cp:coreProperties>
</file>