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582C"/>
    <a:srgbClr val="F5DED5"/>
    <a:srgbClr val="B71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9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2D725-46A7-4CED-9AD6-E30630A5309C}" type="datetimeFigureOut">
              <a:rPr lang="en-US" smtClean="0"/>
              <a:t>11/21/2023</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5A4FB7-009E-4631-98D3-2BD7535B19EA}" type="slidenum">
              <a:rPr lang="en-US" smtClean="0"/>
              <a:t>‹#›</a:t>
            </a:fld>
            <a:endParaRPr lang="en-US"/>
          </a:p>
        </p:txBody>
      </p:sp>
    </p:spTree>
    <p:extLst>
      <p:ext uri="{BB962C8B-B14F-4D97-AF65-F5344CB8AC3E}">
        <p14:creationId xmlns:p14="http://schemas.microsoft.com/office/powerpoint/2010/main" val="213972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C15A4FB7-009E-4631-98D3-2BD7535B19EA}" type="slidenum">
              <a:rPr lang="en-US" smtClean="0"/>
              <a:t>1</a:t>
            </a:fld>
            <a:endParaRPr lang="en-US"/>
          </a:p>
        </p:txBody>
      </p:sp>
    </p:spTree>
    <p:extLst>
      <p:ext uri="{BB962C8B-B14F-4D97-AF65-F5344CB8AC3E}">
        <p14:creationId xmlns:p14="http://schemas.microsoft.com/office/powerpoint/2010/main" val="1726467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20EBB0C4-6273-4C6E-B9BD-2EDC30F1CD52}" type="datetimeFigureOut">
              <a:rPr lang="en-US" dirty="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11/21/2023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11/21/2023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9CAD897-D46E-4AD2-BD9B-49DD3E640873}" type="datetimeFigureOut">
              <a:rPr lang="en-US" dirty="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11/21/2023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ar.wikipedia.org/wiki/%D8%A8%D8%A7%D9%87%D9%84%D8%A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359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5026A11D-6BB1-43F5-98AB-6A0542ED4B9A}"/>
              </a:ext>
            </a:extLst>
          </p:cNvPr>
          <p:cNvSpPr/>
          <p:nvPr/>
        </p:nvSpPr>
        <p:spPr>
          <a:xfrm>
            <a:off x="4040819" y="159797"/>
            <a:ext cx="4110362" cy="1088517"/>
          </a:xfrm>
          <a:prstGeom prst="ellipse">
            <a:avLst/>
          </a:prstGeom>
          <a:solidFill>
            <a:srgbClr val="BD582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b="1" dirty="0">
                <a:latin typeface="Traditional Arabic" panose="02020603050405020304" pitchFamily="18" charset="-78"/>
                <a:cs typeface="Traditional Arabic" panose="02020603050405020304" pitchFamily="18" charset="-78"/>
              </a:rPr>
              <a:t>غزارة الابل</a:t>
            </a:r>
            <a:endParaRPr lang="en-US" sz="4400" b="1" dirty="0">
              <a:latin typeface="Traditional Arabic" panose="02020603050405020304" pitchFamily="18" charset="-78"/>
              <a:cs typeface="Traditional Arabic" panose="02020603050405020304" pitchFamily="18" charset="-78"/>
            </a:endParaRPr>
          </a:p>
        </p:txBody>
      </p:sp>
      <p:cxnSp>
        <p:nvCxnSpPr>
          <p:cNvPr id="6" name="Connecteur droit avec flèche 5">
            <a:extLst>
              <a:ext uri="{FF2B5EF4-FFF2-40B4-BE49-F238E27FC236}">
                <a16:creationId xmlns:a16="http://schemas.microsoft.com/office/drawing/2014/main" id="{E0D13216-EE3E-4C8D-8015-95071A91424A}"/>
              </a:ext>
            </a:extLst>
          </p:cNvPr>
          <p:cNvCxnSpPr>
            <a:cxnSpLocks/>
            <a:stCxn id="4" idx="4"/>
          </p:cNvCxnSpPr>
          <p:nvPr/>
        </p:nvCxnSpPr>
        <p:spPr>
          <a:xfrm>
            <a:off x="6096000" y="1248314"/>
            <a:ext cx="0" cy="499370"/>
          </a:xfrm>
          <a:prstGeom prst="straightConnector1">
            <a:avLst/>
          </a:prstGeom>
          <a:ln w="76200">
            <a:solidFill>
              <a:srgbClr val="BD582C"/>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D94688C-AD16-42AB-A32B-43B373F7E8B5}"/>
              </a:ext>
            </a:extLst>
          </p:cNvPr>
          <p:cNvSpPr/>
          <p:nvPr/>
        </p:nvSpPr>
        <p:spPr>
          <a:xfrm>
            <a:off x="8975324" y="2989484"/>
            <a:ext cx="2914835" cy="2991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r"/>
            <a:endParaRPr lang="ar-DZ" dirty="0">
              <a:ln w="0"/>
              <a:solidFill>
                <a:schemeClr val="tx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096B5FD3-0809-BEA9-AB5B-F81CD9DC4B9D}"/>
              </a:ext>
            </a:extLst>
          </p:cNvPr>
          <p:cNvSpPr/>
          <p:nvPr/>
        </p:nvSpPr>
        <p:spPr>
          <a:xfrm>
            <a:off x="2522215" y="2134076"/>
            <a:ext cx="7078979" cy="3662040"/>
          </a:xfrm>
          <a:prstGeom prst="rect">
            <a:avLst/>
          </a:prstGeom>
          <a:solidFill>
            <a:schemeClr val="accent5">
              <a:lumMod val="40000"/>
              <a:lumOff val="60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r" rtl="1">
              <a:lnSpc>
                <a:spcPct val="108000"/>
              </a:lnSpc>
            </a:pPr>
            <a:r>
              <a:rPr lang="ar-DZ" sz="3200" b="1" dirty="0">
                <a:ln w="0"/>
                <a:solidFill>
                  <a:srgbClr val="BD582C"/>
                </a:solidFill>
                <a:latin typeface="Traditional Arabic" panose="02020603050405020304" pitchFamily="18" charset="-78"/>
                <a:cs typeface="Traditional Arabic" panose="02020603050405020304" pitchFamily="18" charset="-78"/>
              </a:rPr>
              <a:t>ناقة </a:t>
            </a:r>
            <a:r>
              <a:rPr lang="ar-DZ" sz="3200" b="1" dirty="0" err="1">
                <a:ln w="0"/>
                <a:solidFill>
                  <a:srgbClr val="BD582C"/>
                </a:solidFill>
                <a:latin typeface="Traditional Arabic" panose="02020603050405020304" pitchFamily="18" charset="-78"/>
                <a:cs typeface="Traditional Arabic" panose="02020603050405020304" pitchFamily="18" charset="-78"/>
              </a:rPr>
              <a:t>رُهْشُوشٌ</a:t>
            </a:r>
            <a:r>
              <a:rPr lang="ar-DZ" sz="3200" b="1" dirty="0">
                <a:ln w="0"/>
                <a:solidFill>
                  <a:schemeClr val="tx1"/>
                </a:solidFill>
                <a:latin typeface="Traditional Arabic" panose="02020603050405020304" pitchFamily="18" charset="-78"/>
                <a:cs typeface="Traditional Arabic" panose="02020603050405020304" pitchFamily="18" charset="-78"/>
              </a:rPr>
              <a:t>:</a:t>
            </a:r>
            <a:r>
              <a:rPr lang="ar-DZ" sz="3200" b="1" dirty="0">
                <a:ln w="0"/>
                <a:solidFill>
                  <a:srgbClr val="BD582C"/>
                </a:solidFill>
                <a:latin typeface="Traditional Arabic" panose="02020603050405020304" pitchFamily="18" charset="-78"/>
                <a:cs typeface="Traditional Arabic" panose="02020603050405020304" pitchFamily="18" charset="-78"/>
              </a:rPr>
              <a:t> </a:t>
            </a:r>
            <a:r>
              <a:rPr lang="ar-DZ" sz="3200" b="1" dirty="0">
                <a:ln w="0"/>
                <a:solidFill>
                  <a:schemeClr val="tx1"/>
                </a:solidFill>
                <a:latin typeface="Traditional Arabic" panose="02020603050405020304" pitchFamily="18" charset="-78"/>
                <a:cs typeface="Traditional Arabic" panose="02020603050405020304" pitchFamily="18" charset="-78"/>
              </a:rPr>
              <a:t>اذا كانت رقيقة</a:t>
            </a:r>
          </a:p>
          <a:p>
            <a:pPr algn="r" rtl="1">
              <a:lnSpc>
                <a:spcPct val="108000"/>
              </a:lnSpc>
            </a:pPr>
            <a:r>
              <a:rPr lang="ar-DZ" sz="3200" b="1" dirty="0">
                <a:ln w="0"/>
                <a:solidFill>
                  <a:srgbClr val="BD582C"/>
                </a:solidFill>
                <a:latin typeface="Traditional Arabic" panose="02020603050405020304" pitchFamily="18" charset="-78"/>
                <a:cs typeface="Traditional Arabic" panose="02020603050405020304" pitchFamily="18" charset="-78"/>
              </a:rPr>
              <a:t>ناقةٌ خَبْرٌ</a:t>
            </a:r>
            <a:r>
              <a:rPr lang="ar-DZ" sz="3200" b="1" dirty="0">
                <a:ln w="0"/>
                <a:solidFill>
                  <a:schemeClr val="tx1"/>
                </a:solidFill>
                <a:latin typeface="Traditional Arabic" panose="02020603050405020304" pitchFamily="18" charset="-78"/>
                <a:cs typeface="Traditional Arabic" panose="02020603050405020304" pitchFamily="18" charset="-78"/>
              </a:rPr>
              <a:t>:</a:t>
            </a:r>
            <a:r>
              <a:rPr lang="ar-DZ" sz="3200" b="1" dirty="0">
                <a:ln w="0"/>
                <a:solidFill>
                  <a:srgbClr val="BD582C"/>
                </a:solidFill>
                <a:latin typeface="Traditional Arabic" panose="02020603050405020304" pitchFamily="18" charset="-78"/>
                <a:cs typeface="Traditional Arabic" panose="02020603050405020304" pitchFamily="18" charset="-78"/>
              </a:rPr>
              <a:t> </a:t>
            </a:r>
            <a:r>
              <a:rPr lang="ar-DZ" sz="3200" b="1" dirty="0">
                <a:ln w="0"/>
                <a:solidFill>
                  <a:schemeClr val="tx1"/>
                </a:solidFill>
                <a:latin typeface="Traditional Arabic" panose="02020603050405020304" pitchFamily="18" charset="-78"/>
                <a:cs typeface="Traditional Arabic" panose="02020603050405020304" pitchFamily="18" charset="-78"/>
              </a:rPr>
              <a:t>اذا كانت غريزةً</a:t>
            </a:r>
          </a:p>
          <a:p>
            <a:pPr algn="r" rtl="1">
              <a:lnSpc>
                <a:spcPct val="108000"/>
              </a:lnSpc>
            </a:pPr>
            <a:r>
              <a:rPr lang="ar-DZ" sz="3200" b="1" dirty="0">
                <a:ln w="0"/>
                <a:solidFill>
                  <a:srgbClr val="BD582C"/>
                </a:solidFill>
                <a:latin typeface="Traditional Arabic" panose="02020603050405020304" pitchFamily="18" charset="-78"/>
                <a:cs typeface="Traditional Arabic" panose="02020603050405020304" pitchFamily="18" charset="-78"/>
              </a:rPr>
              <a:t>ناقة بِرعيسٌ</a:t>
            </a:r>
            <a:r>
              <a:rPr lang="ar-DZ" sz="3200" b="1" dirty="0">
                <a:ln w="0"/>
                <a:solidFill>
                  <a:schemeClr val="tx1"/>
                </a:solidFill>
                <a:latin typeface="Traditional Arabic" panose="02020603050405020304" pitchFamily="18" charset="-78"/>
                <a:cs typeface="Traditional Arabic" panose="02020603050405020304" pitchFamily="18" charset="-78"/>
              </a:rPr>
              <a:t>: اذا كانت رقيقةً غريزةً.</a:t>
            </a:r>
          </a:p>
          <a:p>
            <a:pPr algn="r" rtl="1">
              <a:lnSpc>
                <a:spcPct val="108000"/>
              </a:lnSpc>
            </a:pPr>
            <a:r>
              <a:rPr lang="ar-DZ" sz="3200" b="1" dirty="0">
                <a:ln w="0"/>
                <a:solidFill>
                  <a:srgbClr val="BD582C"/>
                </a:solidFill>
                <a:latin typeface="Traditional Arabic" panose="02020603050405020304" pitchFamily="18" charset="-78"/>
                <a:cs typeface="Traditional Arabic" panose="02020603050405020304" pitchFamily="18" charset="-78"/>
              </a:rPr>
              <a:t>ناقة صَفِيٌ و هن صفايا</a:t>
            </a:r>
            <a:r>
              <a:rPr lang="ar-DZ" sz="3200" b="1" dirty="0">
                <a:ln w="0"/>
                <a:solidFill>
                  <a:schemeClr val="tx1"/>
                </a:solidFill>
                <a:latin typeface="Traditional Arabic" panose="02020603050405020304" pitchFamily="18" charset="-78"/>
                <a:cs typeface="Traditional Arabic" panose="02020603050405020304" pitchFamily="18" charset="-78"/>
              </a:rPr>
              <a:t>: اذا كن غِزارًا.</a:t>
            </a:r>
          </a:p>
          <a:p>
            <a:pPr algn="r" rtl="1">
              <a:lnSpc>
                <a:spcPct val="108000"/>
              </a:lnSpc>
            </a:pPr>
            <a:r>
              <a:rPr lang="ar-DZ" sz="3200" b="1" dirty="0">
                <a:ln w="0"/>
                <a:solidFill>
                  <a:srgbClr val="BD582C"/>
                </a:solidFill>
                <a:latin typeface="Traditional Arabic" panose="02020603050405020304" pitchFamily="18" charset="-78"/>
                <a:cs typeface="Traditional Arabic" panose="02020603050405020304" pitchFamily="18" charset="-78"/>
              </a:rPr>
              <a:t>ناقة لُهْمُومٌ</a:t>
            </a:r>
            <a:r>
              <a:rPr lang="ar-DZ" sz="3200" b="1" dirty="0">
                <a:ln w="0"/>
                <a:solidFill>
                  <a:schemeClr val="tx1"/>
                </a:solidFill>
                <a:latin typeface="Traditional Arabic" panose="02020603050405020304" pitchFamily="18" charset="-78"/>
                <a:cs typeface="Traditional Arabic" panose="02020603050405020304" pitchFamily="18" charset="-78"/>
              </a:rPr>
              <a:t>: اذا كانت غزيرةً.</a:t>
            </a:r>
          </a:p>
          <a:p>
            <a:pPr algn="r" rtl="1">
              <a:lnSpc>
                <a:spcPct val="108000"/>
              </a:lnSpc>
            </a:pPr>
            <a:r>
              <a:rPr lang="ar-DZ" sz="3200" b="1" dirty="0">
                <a:ln w="0"/>
                <a:solidFill>
                  <a:srgbClr val="BD582C"/>
                </a:solidFill>
                <a:latin typeface="Traditional Arabic" panose="02020603050405020304" pitchFamily="18" charset="-78"/>
                <a:cs typeface="Traditional Arabic" panose="02020603050405020304" pitchFamily="18" charset="-78"/>
              </a:rPr>
              <a:t>ناقة </a:t>
            </a:r>
            <a:r>
              <a:rPr lang="ar-DZ" sz="3200" b="1" dirty="0" err="1">
                <a:ln w="0"/>
                <a:solidFill>
                  <a:srgbClr val="BD582C"/>
                </a:solidFill>
                <a:latin typeface="Traditional Arabic" panose="02020603050405020304" pitchFamily="18" charset="-78"/>
                <a:cs typeface="Traditional Arabic" panose="02020603050405020304" pitchFamily="18" charset="-78"/>
              </a:rPr>
              <a:t>خُنْجورٌ</a:t>
            </a:r>
            <a:r>
              <a:rPr lang="ar-DZ" sz="3200" b="1" dirty="0">
                <a:ln w="0"/>
                <a:solidFill>
                  <a:schemeClr val="tx1"/>
                </a:solidFill>
                <a:latin typeface="Traditional Arabic" panose="02020603050405020304" pitchFamily="18" charset="-78"/>
                <a:cs typeface="Traditional Arabic" panose="02020603050405020304" pitchFamily="18" charset="-78"/>
              </a:rPr>
              <a:t>: وهي الغزيرة.</a:t>
            </a:r>
          </a:p>
        </p:txBody>
      </p:sp>
      <p:sp>
        <p:nvSpPr>
          <p:cNvPr id="12" name="Accolade ouvrante 29">
            <a:extLst>
              <a:ext uri="{FF2B5EF4-FFF2-40B4-BE49-F238E27FC236}">
                <a16:creationId xmlns:a16="http://schemas.microsoft.com/office/drawing/2014/main" id="{7AC8F233-378B-5EB4-7DBB-5F75B7136575}"/>
              </a:ext>
            </a:extLst>
          </p:cNvPr>
          <p:cNvSpPr/>
          <p:nvPr/>
        </p:nvSpPr>
        <p:spPr>
          <a:xfrm>
            <a:off x="4865378" y="2437113"/>
            <a:ext cx="363985" cy="2652204"/>
          </a:xfrm>
          <a:prstGeom prst="leftBrace">
            <a:avLst/>
          </a:prstGeom>
          <a:ln>
            <a:solidFill>
              <a:srgbClr val="BD582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Rectangle : coins arrondis 30">
            <a:extLst>
              <a:ext uri="{FF2B5EF4-FFF2-40B4-BE49-F238E27FC236}">
                <a16:creationId xmlns:a16="http://schemas.microsoft.com/office/drawing/2014/main" id="{0E618665-09AB-B928-3ADF-95DA6EC20BDE}"/>
              </a:ext>
            </a:extLst>
          </p:cNvPr>
          <p:cNvSpPr/>
          <p:nvPr/>
        </p:nvSpPr>
        <p:spPr>
          <a:xfrm>
            <a:off x="2865081" y="3212798"/>
            <a:ext cx="2000297" cy="1100831"/>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just" rtl="1"/>
            <a:r>
              <a:rPr lang="en-GB" sz="3200" b="1" dirty="0">
                <a:solidFill>
                  <a:srgbClr val="BD582C"/>
                </a:solidFill>
                <a:latin typeface="Traditional Arabic" panose="02020603050405020304" pitchFamily="18" charset="-78"/>
                <a:cs typeface="Traditional Arabic" panose="02020603050405020304" pitchFamily="18" charset="-78"/>
              </a:rPr>
              <a:t>)</a:t>
            </a:r>
            <a:r>
              <a:rPr lang="ar-DZ" sz="3200" b="1" dirty="0">
                <a:solidFill>
                  <a:srgbClr val="BD582C"/>
                </a:solidFill>
                <a:latin typeface="Traditional Arabic" panose="02020603050405020304" pitchFamily="18" charset="-78"/>
                <a:cs typeface="Traditional Arabic" panose="02020603050405020304" pitchFamily="18" charset="-78"/>
              </a:rPr>
              <a:t>علاقة ترادف</a:t>
            </a:r>
            <a:r>
              <a:rPr lang="en-GB" sz="3200" b="1" dirty="0">
                <a:solidFill>
                  <a:srgbClr val="BD582C"/>
                </a:solidFill>
                <a:latin typeface="Traditional Arabic" panose="02020603050405020304" pitchFamily="18" charset="-78"/>
                <a:cs typeface="Traditional Arabic" panose="02020603050405020304" pitchFamily="18" charset="-78"/>
              </a:rPr>
              <a:t>(</a:t>
            </a:r>
            <a:endParaRPr lang="en-US" sz="2800" b="1" dirty="0">
              <a:solidFill>
                <a:srgbClr val="BD582C"/>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723567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104F-F6E1-401B-80E4-F7F728BCCFDE}"/>
              </a:ext>
            </a:extLst>
          </p:cNvPr>
          <p:cNvSpPr/>
          <p:nvPr/>
        </p:nvSpPr>
        <p:spPr>
          <a:xfrm>
            <a:off x="2441359" y="3062796"/>
            <a:ext cx="3142695" cy="3053919"/>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r"/>
            <a:endParaRPr lang="en-US" dirty="0"/>
          </a:p>
        </p:txBody>
      </p:sp>
      <p:pic>
        <p:nvPicPr>
          <p:cNvPr id="2050" name="Picture 2" descr="اين يوجد قلب الجمل – زقزقة نت">
            <a:extLst>
              <a:ext uri="{FF2B5EF4-FFF2-40B4-BE49-F238E27FC236}">
                <a16:creationId xmlns:a16="http://schemas.microsoft.com/office/drawing/2014/main" id="{36D48767-8073-D002-4180-C9E6BF1B1DE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854093" y="70740"/>
            <a:ext cx="2447087" cy="1112429"/>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34897D61-CD95-D095-56E9-D480CC3A51C4}"/>
              </a:ext>
            </a:extLst>
          </p:cNvPr>
          <p:cNvGrpSpPr/>
          <p:nvPr/>
        </p:nvGrpSpPr>
        <p:grpSpPr>
          <a:xfrm>
            <a:off x="196695" y="265471"/>
            <a:ext cx="11798610" cy="5821952"/>
            <a:chOff x="196695" y="442246"/>
            <a:chExt cx="11798610" cy="5821952"/>
          </a:xfrm>
        </p:grpSpPr>
        <p:sp>
          <p:nvSpPr>
            <p:cNvPr id="4" name="Ellipse 3">
              <a:extLst>
                <a:ext uri="{FF2B5EF4-FFF2-40B4-BE49-F238E27FC236}">
                  <a16:creationId xmlns:a16="http://schemas.microsoft.com/office/drawing/2014/main" id="{8DA28ECB-6E5D-4F4E-BF1F-62F1B240976C}"/>
                </a:ext>
              </a:extLst>
            </p:cNvPr>
            <p:cNvSpPr/>
            <p:nvPr/>
          </p:nvSpPr>
          <p:spPr>
            <a:xfrm>
              <a:off x="3987554" y="442246"/>
              <a:ext cx="4216892" cy="850824"/>
            </a:xfrm>
            <a:prstGeom prst="ellipse">
              <a:avLst/>
            </a:prstGeom>
            <a:solidFill>
              <a:srgbClr val="BD582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b="1" dirty="0">
                  <a:latin typeface="Traditional Arabic" panose="02020603050405020304" pitchFamily="18" charset="-78"/>
                  <a:cs typeface="Traditional Arabic" panose="02020603050405020304" pitchFamily="18" charset="-78"/>
                </a:rPr>
                <a:t>ما يذكر به البَكْءُ</a:t>
              </a:r>
              <a:endParaRPr lang="en-US" sz="4400" b="1" dirty="0">
                <a:latin typeface="Traditional Arabic" panose="02020603050405020304" pitchFamily="18" charset="-78"/>
                <a:cs typeface="Traditional Arabic" panose="02020603050405020304" pitchFamily="18" charset="-78"/>
              </a:endParaRPr>
            </a:p>
          </p:txBody>
        </p:sp>
        <p:cxnSp>
          <p:nvCxnSpPr>
            <p:cNvPr id="6" name="Connecteur droit avec flèche 5">
              <a:extLst>
                <a:ext uri="{FF2B5EF4-FFF2-40B4-BE49-F238E27FC236}">
                  <a16:creationId xmlns:a16="http://schemas.microsoft.com/office/drawing/2014/main" id="{98A0B861-DB9E-44E5-8C90-4C8D2DCBC6CE}"/>
                </a:ext>
              </a:extLst>
            </p:cNvPr>
            <p:cNvCxnSpPr>
              <a:cxnSpLocks/>
              <a:stCxn id="4" idx="4"/>
              <a:endCxn id="17" idx="0"/>
            </p:cNvCxnSpPr>
            <p:nvPr/>
          </p:nvCxnSpPr>
          <p:spPr>
            <a:xfrm>
              <a:off x="6096000" y="1293070"/>
              <a:ext cx="0" cy="434215"/>
            </a:xfrm>
            <a:prstGeom prst="straightConnector1">
              <a:avLst/>
            </a:prstGeom>
            <a:ln w="76200">
              <a:solidFill>
                <a:srgbClr val="BD582C"/>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7A76038-A835-9031-3C40-EE039C9E56F5}"/>
                </a:ext>
              </a:extLst>
            </p:cNvPr>
            <p:cNvSpPr/>
            <p:nvPr/>
          </p:nvSpPr>
          <p:spPr>
            <a:xfrm>
              <a:off x="196695" y="1727285"/>
              <a:ext cx="11798610" cy="4536913"/>
            </a:xfrm>
            <a:prstGeom prst="rect">
              <a:avLst/>
            </a:prstGeom>
            <a:solidFill>
              <a:schemeClr val="accent5">
                <a:lumMod val="40000"/>
                <a:lumOff val="60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r"/>
              <a:r>
                <a:rPr lang="ar-DZ" sz="3200" b="1" dirty="0">
                  <a:ln w="0"/>
                  <a:solidFill>
                    <a:srgbClr val="BD582C"/>
                  </a:solidFill>
                  <a:latin typeface="Traditional Arabic" panose="02020603050405020304" pitchFamily="18" charset="-78"/>
                  <a:cs typeface="Traditional Arabic" panose="02020603050405020304" pitchFamily="18" charset="-78"/>
                </a:rPr>
                <a:t>البكء</a:t>
              </a:r>
              <a:r>
                <a:rPr lang="ar-DZ" sz="3200" b="1" dirty="0">
                  <a:ln w="0"/>
                  <a:solidFill>
                    <a:schemeClr val="tx1"/>
                  </a:solidFill>
                  <a:latin typeface="Traditional Arabic" panose="02020603050405020304" pitchFamily="18" charset="-78"/>
                  <a:cs typeface="Traditional Arabic" panose="02020603050405020304" pitchFamily="18" charset="-78"/>
                </a:rPr>
                <a:t>: هو قلة </a:t>
              </a:r>
              <a:r>
                <a:rPr lang="ar-DZ" sz="3200" b="1" dirty="0" err="1">
                  <a:ln w="0"/>
                  <a:solidFill>
                    <a:schemeClr val="tx1"/>
                  </a:solidFill>
                  <a:latin typeface="Traditional Arabic" panose="02020603050405020304" pitchFamily="18" charset="-78"/>
                  <a:cs typeface="Traditional Arabic" panose="02020603050405020304" pitchFamily="18" charset="-78"/>
                </a:rPr>
                <a:t>الغَزْرِ</a:t>
              </a:r>
              <a:endParaRPr lang="ar-DZ" sz="3200" b="1" dirty="0">
                <a:ln w="0"/>
                <a:solidFill>
                  <a:schemeClr val="tx1"/>
                </a:solidFill>
                <a:latin typeface="Traditional Arabic" panose="02020603050405020304" pitchFamily="18" charset="-78"/>
                <a:cs typeface="Traditional Arabic" panose="02020603050405020304" pitchFamily="18" charset="-78"/>
              </a:endParaRPr>
            </a:p>
            <a:p>
              <a:pPr algn="r"/>
              <a:r>
                <a:rPr lang="ar-DZ" sz="3200" b="1" dirty="0">
                  <a:ln w="0"/>
                  <a:solidFill>
                    <a:srgbClr val="BD582C"/>
                  </a:solidFill>
                  <a:latin typeface="Traditional Arabic" panose="02020603050405020304" pitchFamily="18" charset="-78"/>
                  <a:cs typeface="Traditional Arabic" panose="02020603050405020304" pitchFamily="18" charset="-78"/>
                </a:rPr>
                <a:t>السَّمار</a:t>
              </a:r>
              <a:r>
                <a:rPr lang="ar-DZ" sz="3200" b="1" dirty="0">
                  <a:ln w="0"/>
                  <a:solidFill>
                    <a:schemeClr val="tx1"/>
                  </a:solidFill>
                  <a:latin typeface="Traditional Arabic" panose="02020603050405020304" pitchFamily="18" charset="-78"/>
                  <a:cs typeface="Traditional Arabic" panose="02020603050405020304" pitchFamily="18" charset="-78"/>
                </a:rPr>
                <a:t>: المَذْق القليل الذي قد اخضَّرَ</a:t>
              </a:r>
            </a:p>
            <a:p>
              <a:pPr algn="r"/>
              <a:r>
                <a:rPr lang="ar-DZ" sz="3200" b="1" dirty="0">
                  <a:ln w="0"/>
                  <a:solidFill>
                    <a:srgbClr val="BD582C"/>
                  </a:solidFill>
                  <a:latin typeface="Traditional Arabic" panose="02020603050405020304" pitchFamily="18" charset="-78"/>
                  <a:cs typeface="Traditional Arabic" panose="02020603050405020304" pitchFamily="18" charset="-78"/>
                </a:rPr>
                <a:t>ناقة</a:t>
              </a:r>
              <a:r>
                <a:rPr lang="ar-DZ" sz="3200" b="1" dirty="0">
                  <a:ln w="0"/>
                  <a:solidFill>
                    <a:schemeClr val="tx1"/>
                  </a:solidFill>
                  <a:latin typeface="Traditional Arabic" panose="02020603050405020304" pitchFamily="18" charset="-78"/>
                  <a:cs typeface="Traditional Arabic" panose="02020603050405020304" pitchFamily="18" charset="-78"/>
                </a:rPr>
                <a:t> </a:t>
              </a:r>
              <a:r>
                <a:rPr lang="ar-DZ" sz="3200" b="1" dirty="0" err="1">
                  <a:ln w="0"/>
                  <a:solidFill>
                    <a:srgbClr val="BD582C"/>
                  </a:solidFill>
                  <a:latin typeface="Traditional Arabic" panose="02020603050405020304" pitchFamily="18" charset="-78"/>
                  <a:cs typeface="Traditional Arabic" panose="02020603050405020304" pitchFamily="18" charset="-78"/>
                </a:rPr>
                <a:t>صِمْرِدٌ</a:t>
              </a:r>
              <a:r>
                <a:rPr lang="ar-DZ" sz="3200" b="1" dirty="0">
                  <a:ln w="0"/>
                  <a:solidFill>
                    <a:schemeClr val="tx1"/>
                  </a:solidFill>
                  <a:latin typeface="Traditional Arabic" panose="02020603050405020304" pitchFamily="18" charset="-78"/>
                  <a:cs typeface="Traditional Arabic" panose="02020603050405020304" pitchFamily="18" charset="-78"/>
                </a:rPr>
                <a:t>: اذا كانت قليلة اللبن.</a:t>
              </a:r>
            </a:p>
            <a:p>
              <a:pPr algn="r"/>
              <a:r>
                <a:rPr lang="ar-DZ" sz="3200" b="1" dirty="0">
                  <a:ln w="0"/>
                  <a:solidFill>
                    <a:srgbClr val="BD582C"/>
                  </a:solidFill>
                  <a:latin typeface="Traditional Arabic" panose="02020603050405020304" pitchFamily="18" charset="-78"/>
                  <a:cs typeface="Traditional Arabic" panose="02020603050405020304" pitchFamily="18" charset="-78"/>
                </a:rPr>
                <a:t>ناقة</a:t>
              </a:r>
              <a:r>
                <a:rPr lang="ar-DZ" sz="3200" b="1" dirty="0">
                  <a:ln w="0"/>
                  <a:solidFill>
                    <a:schemeClr val="tx1"/>
                  </a:solidFill>
                  <a:latin typeface="Traditional Arabic" panose="02020603050405020304" pitchFamily="18" charset="-78"/>
                  <a:cs typeface="Traditional Arabic" panose="02020603050405020304" pitchFamily="18" charset="-78"/>
                </a:rPr>
                <a:t> </a:t>
              </a:r>
              <a:r>
                <a:rPr lang="ar-DZ" sz="3200" b="1" dirty="0">
                  <a:ln w="0"/>
                  <a:solidFill>
                    <a:srgbClr val="BD582C"/>
                  </a:solidFill>
                  <a:latin typeface="Traditional Arabic" panose="02020603050405020304" pitchFamily="18" charset="-78"/>
                  <a:cs typeface="Traditional Arabic" panose="02020603050405020304" pitchFamily="18" charset="-78"/>
                </a:rPr>
                <a:t>فَتُوحٌ</a:t>
              </a:r>
              <a:r>
                <a:rPr lang="ar-DZ" sz="3200" b="1" dirty="0">
                  <a:ln w="0"/>
                  <a:solidFill>
                    <a:schemeClr val="tx1"/>
                  </a:solidFill>
                  <a:latin typeface="Traditional Arabic" panose="02020603050405020304" pitchFamily="18" charset="-78"/>
                  <a:cs typeface="Traditional Arabic" panose="02020603050405020304" pitchFamily="18" charset="-78"/>
                </a:rPr>
                <a:t>: اذا مشت شَخَبَتْ أخلافُها.</a:t>
              </a:r>
            </a:p>
            <a:p>
              <a:pPr algn="r"/>
              <a:r>
                <a:rPr lang="ar-DZ" sz="3200" b="1" dirty="0">
                  <a:ln w="0"/>
                  <a:solidFill>
                    <a:srgbClr val="BD582C"/>
                  </a:solidFill>
                  <a:latin typeface="Traditional Arabic" panose="02020603050405020304" pitchFamily="18" charset="-78"/>
                  <a:cs typeface="Traditional Arabic" panose="02020603050405020304" pitchFamily="18" charset="-78"/>
                </a:rPr>
                <a:t>ناقة</a:t>
              </a:r>
              <a:r>
                <a:rPr lang="ar-DZ" sz="3200" b="1" dirty="0">
                  <a:ln w="0"/>
                  <a:solidFill>
                    <a:schemeClr val="tx1"/>
                  </a:solidFill>
                  <a:latin typeface="Traditional Arabic" panose="02020603050405020304" pitchFamily="18" charset="-78"/>
                  <a:cs typeface="Traditional Arabic" panose="02020603050405020304" pitchFamily="18" charset="-78"/>
                </a:rPr>
                <a:t> </a:t>
              </a:r>
              <a:r>
                <a:rPr lang="ar-DZ" sz="3200" b="1" dirty="0">
                  <a:ln w="0"/>
                  <a:solidFill>
                    <a:srgbClr val="BD582C"/>
                  </a:solidFill>
                  <a:latin typeface="Traditional Arabic" panose="02020603050405020304" pitchFamily="18" charset="-78"/>
                  <a:cs typeface="Traditional Arabic" panose="02020603050405020304" pitchFamily="18" charset="-78"/>
                </a:rPr>
                <a:t>ضروسٌ</a:t>
              </a:r>
              <a:r>
                <a:rPr lang="ar-DZ" sz="3200" b="1" dirty="0">
                  <a:ln w="0"/>
                  <a:solidFill>
                    <a:schemeClr val="tx1"/>
                  </a:solidFill>
                  <a:latin typeface="Traditional Arabic" panose="02020603050405020304" pitchFamily="18" charset="-78"/>
                  <a:cs typeface="Traditional Arabic" panose="02020603050405020304" pitchFamily="18" charset="-78"/>
                </a:rPr>
                <a:t>: اذا كانت سيئة الخلق عند الحلب.</a:t>
              </a:r>
            </a:p>
            <a:p>
              <a:pPr algn="r"/>
              <a:r>
                <a:rPr lang="ar-DZ" sz="3200" b="1" dirty="0">
                  <a:ln w="0"/>
                  <a:solidFill>
                    <a:srgbClr val="BD582C"/>
                  </a:solidFill>
                  <a:latin typeface="Traditional Arabic" panose="02020603050405020304" pitchFamily="18" charset="-78"/>
                  <a:cs typeface="Traditional Arabic" panose="02020603050405020304" pitchFamily="18" charset="-78"/>
                </a:rPr>
                <a:t>ناقة</a:t>
              </a:r>
              <a:r>
                <a:rPr lang="ar-DZ" sz="3200" b="1" dirty="0">
                  <a:ln w="0"/>
                  <a:solidFill>
                    <a:schemeClr val="tx1"/>
                  </a:solidFill>
                  <a:latin typeface="Traditional Arabic" panose="02020603050405020304" pitchFamily="18" charset="-78"/>
                  <a:cs typeface="Traditional Arabic" panose="02020603050405020304" pitchFamily="18" charset="-78"/>
                </a:rPr>
                <a:t> </a:t>
              </a:r>
              <a:r>
                <a:rPr lang="ar-DZ" sz="3200" b="1" dirty="0">
                  <a:ln w="0"/>
                  <a:solidFill>
                    <a:srgbClr val="BD582C"/>
                  </a:solidFill>
                  <a:latin typeface="Traditional Arabic" panose="02020603050405020304" pitchFamily="18" charset="-78"/>
                  <a:cs typeface="Traditional Arabic" panose="02020603050405020304" pitchFamily="18" charset="-78"/>
                </a:rPr>
                <a:t>نَخورٌ</a:t>
              </a:r>
              <a:r>
                <a:rPr lang="ar-DZ" sz="3200" b="1" dirty="0">
                  <a:ln w="0"/>
                  <a:solidFill>
                    <a:schemeClr val="tx1"/>
                  </a:solidFill>
                  <a:latin typeface="Traditional Arabic" panose="02020603050405020304" pitchFamily="18" charset="-78"/>
                  <a:cs typeface="Traditional Arabic" panose="02020603050405020304" pitchFamily="18" charset="-78"/>
                </a:rPr>
                <a:t>: وهي التي </a:t>
              </a:r>
              <a:r>
                <a:rPr lang="ar-DZ" sz="3200" b="1" dirty="0" err="1">
                  <a:ln w="0"/>
                  <a:solidFill>
                    <a:schemeClr val="tx1"/>
                  </a:solidFill>
                  <a:latin typeface="Traditional Arabic" panose="02020603050405020304" pitchFamily="18" charset="-78"/>
                  <a:cs typeface="Traditional Arabic" panose="02020603050405020304" pitchFamily="18" charset="-78"/>
                </a:rPr>
                <a:t>لاتَدُر</a:t>
              </a:r>
              <a:r>
                <a:rPr lang="ar-DZ" sz="3200" b="1" dirty="0">
                  <a:ln w="0"/>
                  <a:solidFill>
                    <a:schemeClr val="tx1"/>
                  </a:solidFill>
                  <a:latin typeface="Traditional Arabic" panose="02020603050405020304" pitchFamily="18" charset="-78"/>
                  <a:cs typeface="Traditional Arabic" panose="02020603050405020304" pitchFamily="18" charset="-78"/>
                </a:rPr>
                <a:t> حتى يضرب أنفها.</a:t>
              </a:r>
            </a:p>
            <a:p>
              <a:pPr algn="r"/>
              <a:r>
                <a:rPr lang="ar-DZ" sz="3200" b="1" dirty="0">
                  <a:ln w="0"/>
                  <a:solidFill>
                    <a:srgbClr val="BD582C"/>
                  </a:solidFill>
                  <a:latin typeface="Traditional Arabic" panose="02020603050405020304" pitchFamily="18" charset="-78"/>
                  <a:cs typeface="Traditional Arabic" panose="02020603050405020304" pitchFamily="18" charset="-78"/>
                </a:rPr>
                <a:t>ناقة</a:t>
              </a:r>
              <a:r>
                <a:rPr lang="ar-DZ" sz="3200" b="1" dirty="0">
                  <a:ln w="0"/>
                  <a:solidFill>
                    <a:schemeClr val="tx1"/>
                  </a:solidFill>
                  <a:latin typeface="Traditional Arabic" panose="02020603050405020304" pitchFamily="18" charset="-78"/>
                  <a:cs typeface="Traditional Arabic" panose="02020603050405020304" pitchFamily="18" charset="-78"/>
                </a:rPr>
                <a:t> </a:t>
              </a:r>
              <a:r>
                <a:rPr lang="ar-DZ" sz="3200" b="1" dirty="0">
                  <a:ln w="0"/>
                  <a:solidFill>
                    <a:srgbClr val="BD582C"/>
                  </a:solidFill>
                  <a:latin typeface="Traditional Arabic" panose="02020603050405020304" pitchFamily="18" charset="-78"/>
                  <a:cs typeface="Traditional Arabic" panose="02020603050405020304" pitchFamily="18" charset="-78"/>
                </a:rPr>
                <a:t>دَفُون</a:t>
              </a:r>
              <a:r>
                <a:rPr lang="ar-DZ" sz="3200" b="1" dirty="0">
                  <a:ln w="0"/>
                  <a:solidFill>
                    <a:schemeClr val="tx1"/>
                  </a:solidFill>
                  <a:latin typeface="Traditional Arabic" panose="02020603050405020304" pitchFamily="18" charset="-78"/>
                  <a:cs typeface="Traditional Arabic" panose="02020603050405020304" pitchFamily="18" charset="-78"/>
                </a:rPr>
                <a:t>: اذا بركت الناقة وسط الابل.</a:t>
              </a:r>
            </a:p>
            <a:p>
              <a:pPr algn="r"/>
              <a:endParaRPr lang="ar-DZ" sz="3200" b="1" dirty="0">
                <a:ln w="0"/>
                <a:solidFill>
                  <a:schemeClr val="tx1"/>
                </a:solidFill>
                <a:latin typeface="Traditional Arabic" panose="02020603050405020304" pitchFamily="18" charset="-78"/>
                <a:cs typeface="Traditional Arabic" panose="02020603050405020304" pitchFamily="18" charset="-78"/>
              </a:endParaRPr>
            </a:p>
            <a:p>
              <a:pPr algn="r"/>
              <a:endParaRPr lang="ar-DZ" sz="3200" b="1" dirty="0">
                <a:ln w="0"/>
                <a:solidFill>
                  <a:schemeClr val="tx1"/>
                </a:solidFill>
                <a:latin typeface="Traditional Arabic" panose="02020603050405020304" pitchFamily="18" charset="-78"/>
                <a:cs typeface="Traditional Arabic" panose="02020603050405020304" pitchFamily="18" charset="-78"/>
              </a:endParaRPr>
            </a:p>
          </p:txBody>
        </p:sp>
      </p:grpSp>
      <p:sp>
        <p:nvSpPr>
          <p:cNvPr id="18" name="Rectangle 17">
            <a:extLst>
              <a:ext uri="{FF2B5EF4-FFF2-40B4-BE49-F238E27FC236}">
                <a16:creationId xmlns:a16="http://schemas.microsoft.com/office/drawing/2014/main" id="{7CD37188-BAD7-036F-A800-32598D4B374A}"/>
              </a:ext>
            </a:extLst>
          </p:cNvPr>
          <p:cNvSpPr/>
          <p:nvPr/>
        </p:nvSpPr>
        <p:spPr>
          <a:xfrm>
            <a:off x="714676" y="1837241"/>
            <a:ext cx="6179574" cy="3963450"/>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r"/>
            <a:r>
              <a:rPr lang="ar-DZ" sz="3200" b="1" dirty="0">
                <a:ln w="0"/>
                <a:solidFill>
                  <a:srgbClr val="BD582C"/>
                </a:solidFill>
                <a:latin typeface="Traditional Arabic" panose="02020603050405020304" pitchFamily="18" charset="-78"/>
                <a:cs typeface="Traditional Arabic" panose="02020603050405020304" pitchFamily="18" charset="-78"/>
              </a:rPr>
              <a:t>ناقة عَصوبٌ</a:t>
            </a:r>
            <a:r>
              <a:rPr lang="ar-DZ" sz="3200" b="1" dirty="0">
                <a:ln w="0"/>
                <a:solidFill>
                  <a:schemeClr val="tx1"/>
                </a:solidFill>
                <a:latin typeface="Traditional Arabic" panose="02020603050405020304" pitchFamily="18" charset="-78"/>
                <a:cs typeface="Traditional Arabic" panose="02020603050405020304" pitchFamily="18" charset="-78"/>
              </a:rPr>
              <a:t>: وهي التي لا تدير حتى يُعْصَبُ فَخِضاها.</a:t>
            </a:r>
          </a:p>
          <a:p>
            <a:pPr algn="r"/>
            <a:r>
              <a:rPr lang="ar-DZ" sz="3200" b="1" dirty="0">
                <a:ln w="0"/>
                <a:solidFill>
                  <a:srgbClr val="BD582C"/>
                </a:solidFill>
                <a:latin typeface="Traditional Arabic" panose="02020603050405020304" pitchFamily="18" charset="-78"/>
                <a:cs typeface="Traditional Arabic" panose="02020603050405020304" pitchFamily="18" charset="-78"/>
              </a:rPr>
              <a:t>ناقة تَلُوث</a:t>
            </a:r>
            <a:r>
              <a:rPr lang="ar-DZ" sz="3200" b="1" dirty="0">
                <a:ln w="0"/>
                <a:solidFill>
                  <a:schemeClr val="tx1"/>
                </a:solidFill>
                <a:latin typeface="Traditional Arabic" panose="02020603050405020304" pitchFamily="18" charset="-78"/>
                <a:cs typeface="Traditional Arabic" panose="02020603050405020304" pitchFamily="18" charset="-78"/>
              </a:rPr>
              <a:t>: اذا أصيب أحد أخلافِها.</a:t>
            </a:r>
          </a:p>
          <a:p>
            <a:pPr algn="r"/>
            <a:r>
              <a:rPr lang="ar-DZ" sz="3200" b="1" dirty="0">
                <a:ln w="0"/>
                <a:solidFill>
                  <a:srgbClr val="BD582C"/>
                </a:solidFill>
                <a:latin typeface="Traditional Arabic" panose="02020603050405020304" pitchFamily="18" charset="-78"/>
                <a:cs typeface="Traditional Arabic" panose="02020603050405020304" pitchFamily="18" charset="-78"/>
              </a:rPr>
              <a:t>ناقة كَنوفٌ</a:t>
            </a:r>
            <a:r>
              <a:rPr lang="ar-DZ" sz="3200" b="1" dirty="0">
                <a:ln w="0"/>
                <a:solidFill>
                  <a:schemeClr val="tx1"/>
                </a:solidFill>
                <a:latin typeface="Traditional Arabic" panose="02020603050405020304" pitchFamily="18" charset="-78"/>
                <a:cs typeface="Traditional Arabic" panose="02020603050405020304" pitchFamily="18" charset="-78"/>
              </a:rPr>
              <a:t>: اذا بركت في ناحية.</a:t>
            </a:r>
          </a:p>
          <a:p>
            <a:pPr algn="r"/>
            <a:r>
              <a:rPr lang="ar-DZ" sz="3200" b="1" dirty="0">
                <a:ln w="0"/>
                <a:solidFill>
                  <a:srgbClr val="BD582C"/>
                </a:solidFill>
                <a:latin typeface="Traditional Arabic" panose="02020603050405020304" pitchFamily="18" charset="-78"/>
                <a:cs typeface="Traditional Arabic" panose="02020603050405020304" pitchFamily="18" charset="-78"/>
              </a:rPr>
              <a:t>ناقة مُدْفأة</a:t>
            </a:r>
            <a:r>
              <a:rPr lang="ar-DZ" sz="3200" b="1" dirty="0">
                <a:ln w="0"/>
                <a:solidFill>
                  <a:schemeClr val="tx1"/>
                </a:solidFill>
                <a:latin typeface="Traditional Arabic" panose="02020603050405020304" pitchFamily="18" charset="-78"/>
                <a:cs typeface="Traditional Arabic" panose="02020603050405020304" pitchFamily="18" charset="-78"/>
              </a:rPr>
              <a:t>: اذا كثُر وَبَرُ الناقة وكانت جَلْدَةً.</a:t>
            </a:r>
          </a:p>
          <a:p>
            <a:pPr algn="r"/>
            <a:r>
              <a:rPr lang="ar-DZ" sz="3200" b="1" dirty="0">
                <a:ln w="0"/>
                <a:solidFill>
                  <a:srgbClr val="BD582C"/>
                </a:solidFill>
                <a:latin typeface="Traditional Arabic" panose="02020603050405020304" pitchFamily="18" charset="-78"/>
                <a:cs typeface="Traditional Arabic" panose="02020603050405020304" pitchFamily="18" charset="-78"/>
              </a:rPr>
              <a:t>ناقة </a:t>
            </a:r>
            <a:r>
              <a:rPr lang="ar-DZ" sz="3200" b="1" dirty="0" err="1">
                <a:ln w="0"/>
                <a:solidFill>
                  <a:srgbClr val="BD582C"/>
                </a:solidFill>
                <a:latin typeface="Traditional Arabic" panose="02020603050405020304" pitchFamily="18" charset="-78"/>
                <a:cs typeface="Traditional Arabic" panose="02020603050405020304" pitchFamily="18" charset="-78"/>
              </a:rPr>
              <a:t>قَذورٌ</a:t>
            </a:r>
            <a:r>
              <a:rPr lang="ar-DZ" sz="3200" b="1" dirty="0">
                <a:ln w="0"/>
                <a:solidFill>
                  <a:schemeClr val="tx1"/>
                </a:solidFill>
                <a:latin typeface="Traditional Arabic" panose="02020603050405020304" pitchFamily="18" charset="-78"/>
                <a:cs typeface="Traditional Arabic" panose="02020603050405020304" pitchFamily="18" charset="-78"/>
              </a:rPr>
              <a:t>: اذا كانت تُبرك مع الابل.</a:t>
            </a:r>
          </a:p>
          <a:p>
            <a:pPr algn="r"/>
            <a:r>
              <a:rPr lang="ar-DZ" sz="3200" b="1" dirty="0">
                <a:ln w="0"/>
                <a:solidFill>
                  <a:srgbClr val="BD582C"/>
                </a:solidFill>
                <a:latin typeface="Traditional Arabic" panose="02020603050405020304" pitchFamily="18" charset="-78"/>
                <a:cs typeface="Traditional Arabic" panose="02020603050405020304" pitchFamily="18" charset="-78"/>
              </a:rPr>
              <a:t>ناقة زَحُوف</a:t>
            </a:r>
            <a:r>
              <a:rPr lang="ar-DZ" sz="3200" b="1" dirty="0">
                <a:ln w="0"/>
                <a:solidFill>
                  <a:schemeClr val="tx1"/>
                </a:solidFill>
                <a:latin typeface="Traditional Arabic" panose="02020603050405020304" pitchFamily="18" charset="-78"/>
                <a:cs typeface="Traditional Arabic" panose="02020603050405020304" pitchFamily="18" charset="-78"/>
              </a:rPr>
              <a:t>: اذا كانت تجرّ رجليها.</a:t>
            </a:r>
          </a:p>
          <a:p>
            <a:pPr algn="r"/>
            <a:r>
              <a:rPr lang="ar-DZ" sz="3200" b="1" dirty="0">
                <a:ln w="0"/>
                <a:solidFill>
                  <a:srgbClr val="BD582C"/>
                </a:solidFill>
                <a:latin typeface="Traditional Arabic" panose="02020603050405020304" pitchFamily="18" charset="-78"/>
                <a:cs typeface="Traditional Arabic" panose="02020603050405020304" pitchFamily="18" charset="-78"/>
              </a:rPr>
              <a:t>ناقة صَفُوف</a:t>
            </a:r>
            <a:r>
              <a:rPr lang="ar-DZ" sz="3200" b="1" dirty="0">
                <a:ln w="0"/>
                <a:solidFill>
                  <a:schemeClr val="tx1"/>
                </a:solidFill>
                <a:latin typeface="Traditional Arabic" panose="02020603050405020304" pitchFamily="18" charset="-78"/>
                <a:cs typeface="Traditional Arabic" panose="02020603050405020304" pitchFamily="18" charset="-78"/>
              </a:rPr>
              <a:t>: اذا كانت تجمع بين محلبين.</a:t>
            </a:r>
          </a:p>
          <a:p>
            <a:pPr algn="r"/>
            <a:r>
              <a:rPr lang="ar-DZ" sz="3200" b="1" dirty="0">
                <a:ln w="0"/>
                <a:solidFill>
                  <a:srgbClr val="BD582C"/>
                </a:solidFill>
                <a:latin typeface="Traditional Arabic" panose="02020603050405020304" pitchFamily="18" charset="-78"/>
                <a:cs typeface="Traditional Arabic" panose="02020603050405020304" pitchFamily="18" charset="-78"/>
              </a:rPr>
              <a:t>ناقة رَفُودٌ</a:t>
            </a:r>
            <a:r>
              <a:rPr lang="ar-DZ" sz="3200" b="1" dirty="0">
                <a:ln w="0"/>
                <a:solidFill>
                  <a:schemeClr val="tx1"/>
                </a:solidFill>
                <a:latin typeface="Traditional Arabic" panose="02020603050405020304" pitchFamily="18" charset="-78"/>
                <a:cs typeface="Traditional Arabic" panose="02020603050405020304" pitchFamily="18" charset="-78"/>
              </a:rPr>
              <a:t>: اذا كانت تملأ الرٍفْدَ.</a:t>
            </a:r>
          </a:p>
          <a:p>
            <a:pPr algn="r"/>
            <a:r>
              <a:rPr lang="ar-DZ" sz="3200" b="1" dirty="0">
                <a:ln w="0"/>
                <a:solidFill>
                  <a:srgbClr val="BD582C"/>
                </a:solidFill>
                <a:latin typeface="Traditional Arabic" panose="02020603050405020304" pitchFamily="18" charset="-78"/>
                <a:cs typeface="Traditional Arabic" panose="02020603050405020304" pitchFamily="18" charset="-78"/>
              </a:rPr>
              <a:t>ناقة مسياعٌ</a:t>
            </a:r>
            <a:r>
              <a:rPr lang="ar-DZ" sz="3200" b="1" dirty="0">
                <a:ln w="0"/>
                <a:solidFill>
                  <a:schemeClr val="tx1"/>
                </a:solidFill>
                <a:latin typeface="Traditional Arabic" panose="02020603050405020304" pitchFamily="18" charset="-78"/>
                <a:cs typeface="Traditional Arabic" panose="02020603050405020304" pitchFamily="18" charset="-78"/>
              </a:rPr>
              <a:t>: اذا كانت تصبر على الإضاعة. </a:t>
            </a:r>
            <a:endParaRPr lang="en-US" sz="3200" b="1" dirty="0">
              <a:ln w="0"/>
              <a:solidFill>
                <a:schemeClr val="tx1"/>
              </a:solidFill>
              <a:latin typeface="Traditional Arabic" panose="02020603050405020304" pitchFamily="18" charset="-78"/>
              <a:cs typeface="Traditional Arabic" panose="02020603050405020304" pitchFamily="18" charset="-78"/>
            </a:endParaRPr>
          </a:p>
        </p:txBody>
      </p:sp>
      <p:sp>
        <p:nvSpPr>
          <p:cNvPr id="22" name="Accolade ouvrante 29">
            <a:extLst>
              <a:ext uri="{FF2B5EF4-FFF2-40B4-BE49-F238E27FC236}">
                <a16:creationId xmlns:a16="http://schemas.microsoft.com/office/drawing/2014/main" id="{3048CC6C-A27E-47D6-6E1E-17C15C13B3D5}"/>
              </a:ext>
            </a:extLst>
          </p:cNvPr>
          <p:cNvSpPr/>
          <p:nvPr/>
        </p:nvSpPr>
        <p:spPr>
          <a:xfrm rot="16200000">
            <a:off x="9834334" y="3385996"/>
            <a:ext cx="363985" cy="3623761"/>
          </a:xfrm>
          <a:prstGeom prst="leftBrace">
            <a:avLst/>
          </a:prstGeom>
          <a:ln>
            <a:solidFill>
              <a:srgbClr val="BD582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ccolade ouvrante 29">
            <a:extLst>
              <a:ext uri="{FF2B5EF4-FFF2-40B4-BE49-F238E27FC236}">
                <a16:creationId xmlns:a16="http://schemas.microsoft.com/office/drawing/2014/main" id="{CB5156D1-CBCB-D7BD-AF72-5359703F767E}"/>
              </a:ext>
            </a:extLst>
          </p:cNvPr>
          <p:cNvSpPr/>
          <p:nvPr/>
        </p:nvSpPr>
        <p:spPr>
          <a:xfrm>
            <a:off x="1850372" y="2252483"/>
            <a:ext cx="363985" cy="2652204"/>
          </a:xfrm>
          <a:prstGeom prst="leftBrace">
            <a:avLst/>
          </a:prstGeom>
          <a:ln>
            <a:solidFill>
              <a:srgbClr val="BD582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Rectangle : coins arrondis 30">
            <a:extLst>
              <a:ext uri="{FF2B5EF4-FFF2-40B4-BE49-F238E27FC236}">
                <a16:creationId xmlns:a16="http://schemas.microsoft.com/office/drawing/2014/main" id="{1CBE09D7-95C3-B74C-ACC4-1B78A1B3D39C}"/>
              </a:ext>
            </a:extLst>
          </p:cNvPr>
          <p:cNvSpPr/>
          <p:nvPr/>
        </p:nvSpPr>
        <p:spPr>
          <a:xfrm>
            <a:off x="9016179" y="5015884"/>
            <a:ext cx="2000297" cy="1100831"/>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just" rtl="1"/>
            <a:r>
              <a:rPr lang="en-GB" sz="3200" b="1" dirty="0">
                <a:solidFill>
                  <a:srgbClr val="BD582C"/>
                </a:solidFill>
                <a:latin typeface="Traditional Arabic" panose="02020603050405020304" pitchFamily="18" charset="-78"/>
                <a:cs typeface="Traditional Arabic" panose="02020603050405020304" pitchFamily="18" charset="-78"/>
              </a:rPr>
              <a:t>)</a:t>
            </a:r>
            <a:r>
              <a:rPr lang="ar-DZ" sz="3200" b="1" dirty="0">
                <a:solidFill>
                  <a:srgbClr val="BD582C"/>
                </a:solidFill>
                <a:latin typeface="Traditional Arabic" panose="02020603050405020304" pitchFamily="18" charset="-78"/>
                <a:cs typeface="Traditional Arabic" panose="02020603050405020304" pitchFamily="18" charset="-78"/>
              </a:rPr>
              <a:t>علاقة ترادف</a:t>
            </a:r>
            <a:r>
              <a:rPr lang="en-GB" sz="3200" b="1" dirty="0">
                <a:solidFill>
                  <a:srgbClr val="BD582C"/>
                </a:solidFill>
                <a:latin typeface="Traditional Arabic" panose="02020603050405020304" pitchFamily="18" charset="-78"/>
                <a:cs typeface="Traditional Arabic" panose="02020603050405020304" pitchFamily="18" charset="-78"/>
              </a:rPr>
              <a:t>(</a:t>
            </a:r>
            <a:endParaRPr lang="en-US" sz="2800" b="1" dirty="0">
              <a:solidFill>
                <a:srgbClr val="BD582C"/>
              </a:solidFill>
              <a:latin typeface="Traditional Arabic" panose="02020603050405020304" pitchFamily="18" charset="-78"/>
              <a:cs typeface="Traditional Arabic" panose="02020603050405020304" pitchFamily="18" charset="-78"/>
            </a:endParaRPr>
          </a:p>
        </p:txBody>
      </p:sp>
      <p:sp>
        <p:nvSpPr>
          <p:cNvPr id="29" name="Rectangle : coins arrondis 30">
            <a:extLst>
              <a:ext uri="{FF2B5EF4-FFF2-40B4-BE49-F238E27FC236}">
                <a16:creationId xmlns:a16="http://schemas.microsoft.com/office/drawing/2014/main" id="{A8DB6E69-8290-68E7-C1BC-201F615CDA1B}"/>
              </a:ext>
            </a:extLst>
          </p:cNvPr>
          <p:cNvSpPr/>
          <p:nvPr/>
        </p:nvSpPr>
        <p:spPr>
          <a:xfrm>
            <a:off x="-14524" y="3062796"/>
            <a:ext cx="2000297" cy="1100831"/>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just" rtl="1"/>
            <a:r>
              <a:rPr lang="en-GB" sz="3200" b="1" dirty="0">
                <a:solidFill>
                  <a:srgbClr val="BD582C"/>
                </a:solidFill>
                <a:latin typeface="Traditional Arabic" panose="02020603050405020304" pitchFamily="18" charset="-78"/>
                <a:cs typeface="Traditional Arabic" panose="02020603050405020304" pitchFamily="18" charset="-78"/>
              </a:rPr>
              <a:t>)</a:t>
            </a:r>
            <a:r>
              <a:rPr lang="ar-DZ" sz="3200" b="1" dirty="0">
                <a:solidFill>
                  <a:srgbClr val="BD582C"/>
                </a:solidFill>
                <a:latin typeface="Traditional Arabic" panose="02020603050405020304" pitchFamily="18" charset="-78"/>
                <a:cs typeface="Traditional Arabic" panose="02020603050405020304" pitchFamily="18" charset="-78"/>
              </a:rPr>
              <a:t>علاقة ترادف</a:t>
            </a:r>
            <a:r>
              <a:rPr lang="en-GB" sz="3200" b="1" dirty="0">
                <a:solidFill>
                  <a:srgbClr val="BD582C"/>
                </a:solidFill>
                <a:latin typeface="Traditional Arabic" panose="02020603050405020304" pitchFamily="18" charset="-78"/>
                <a:cs typeface="Traditional Arabic" panose="02020603050405020304" pitchFamily="18" charset="-78"/>
              </a:rPr>
              <a:t>(</a:t>
            </a:r>
            <a:endParaRPr lang="en-US" sz="2800" b="1" dirty="0">
              <a:solidFill>
                <a:srgbClr val="BD582C"/>
              </a:solidFill>
              <a:latin typeface="Traditional Arabic" panose="02020603050405020304" pitchFamily="18" charset="-78"/>
              <a:cs typeface="Traditional Arabic" panose="02020603050405020304" pitchFamily="18" charset="-78"/>
            </a:endParaRPr>
          </a:p>
        </p:txBody>
      </p:sp>
      <p:pic>
        <p:nvPicPr>
          <p:cNvPr id="33" name="Picture 2" descr="اين يوجد قلب الجمل – زقزقة نت">
            <a:extLst>
              <a:ext uri="{FF2B5EF4-FFF2-40B4-BE49-F238E27FC236}">
                <a16:creationId xmlns:a16="http://schemas.microsoft.com/office/drawing/2014/main" id="{A16D7BC0-D3F0-3879-CDA8-D814E992644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90820" y="70740"/>
            <a:ext cx="2447087" cy="111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045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C1BFD54-96CB-4041-9306-7C6AEA2FC0E1}"/>
              </a:ext>
            </a:extLst>
          </p:cNvPr>
          <p:cNvSpPr/>
          <p:nvPr/>
        </p:nvSpPr>
        <p:spPr>
          <a:xfrm>
            <a:off x="3719745" y="901081"/>
            <a:ext cx="4403324" cy="1642369"/>
          </a:xfrm>
          <a:prstGeom prst="ellipse">
            <a:avLst/>
          </a:prstGeom>
          <a:solidFill>
            <a:srgbClr val="BD582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800" b="1" dirty="0">
                <a:latin typeface="Traditional Arabic" panose="02020603050405020304" pitchFamily="18" charset="-78"/>
                <a:cs typeface="Traditional Arabic" panose="02020603050405020304" pitchFamily="18" charset="-78"/>
              </a:rPr>
              <a:t>أسماء الإبل</a:t>
            </a:r>
            <a:endParaRPr lang="en-US" sz="4800" b="1" dirty="0">
              <a:latin typeface="Traditional Arabic" panose="02020603050405020304" pitchFamily="18" charset="-78"/>
              <a:cs typeface="Traditional Arabic" panose="02020603050405020304" pitchFamily="18" charset="-78"/>
            </a:endParaRPr>
          </a:p>
        </p:txBody>
      </p:sp>
      <p:cxnSp>
        <p:nvCxnSpPr>
          <p:cNvPr id="6" name="Connecteur droit avec flèche 5">
            <a:extLst>
              <a:ext uri="{FF2B5EF4-FFF2-40B4-BE49-F238E27FC236}">
                <a16:creationId xmlns:a16="http://schemas.microsoft.com/office/drawing/2014/main" id="{B379442A-B26A-4580-BAA8-A5DBBA5558DA}"/>
              </a:ext>
            </a:extLst>
          </p:cNvPr>
          <p:cNvCxnSpPr>
            <a:cxnSpLocks/>
            <a:stCxn id="4" idx="4"/>
          </p:cNvCxnSpPr>
          <p:nvPr/>
        </p:nvCxnSpPr>
        <p:spPr>
          <a:xfrm>
            <a:off x="5921407" y="2543450"/>
            <a:ext cx="0" cy="577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1D33611-3270-4598-B56F-F1588BB3693D}"/>
              </a:ext>
            </a:extLst>
          </p:cNvPr>
          <p:cNvSpPr/>
          <p:nvPr/>
        </p:nvSpPr>
        <p:spPr>
          <a:xfrm>
            <a:off x="8389398" y="3036163"/>
            <a:ext cx="3551068" cy="316045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cxnSp>
        <p:nvCxnSpPr>
          <p:cNvPr id="11" name="Connecteur droit avec flèche 10">
            <a:extLst>
              <a:ext uri="{FF2B5EF4-FFF2-40B4-BE49-F238E27FC236}">
                <a16:creationId xmlns:a16="http://schemas.microsoft.com/office/drawing/2014/main" id="{58967ACF-5E58-464E-937E-DBA05192CDB3}"/>
              </a:ext>
            </a:extLst>
          </p:cNvPr>
          <p:cNvCxnSpPr>
            <a:cxnSpLocks/>
            <a:stCxn id="4" idx="3"/>
            <a:endCxn id="28" idx="0"/>
          </p:cNvCxnSpPr>
          <p:nvPr/>
        </p:nvCxnSpPr>
        <p:spPr>
          <a:xfrm flipH="1">
            <a:off x="3243180" y="2302931"/>
            <a:ext cx="1121417" cy="818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179C889A-6729-4ECC-9CA0-ED6A17D81F16}"/>
              </a:ext>
            </a:extLst>
          </p:cNvPr>
          <p:cNvCxnSpPr>
            <a:cxnSpLocks/>
          </p:cNvCxnSpPr>
          <p:nvPr/>
        </p:nvCxnSpPr>
        <p:spPr>
          <a:xfrm flipH="1">
            <a:off x="3000652" y="1722266"/>
            <a:ext cx="7190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EB681702-2D6F-4EE7-B514-EDCCB4B97DBE}"/>
              </a:ext>
            </a:extLst>
          </p:cNvPr>
          <p:cNvCxnSpPr>
            <a:cxnSpLocks/>
            <a:stCxn id="4" idx="5"/>
            <a:endCxn id="30" idx="0"/>
          </p:cNvCxnSpPr>
          <p:nvPr/>
        </p:nvCxnSpPr>
        <p:spPr>
          <a:xfrm>
            <a:off x="7478217" y="2302931"/>
            <a:ext cx="942247" cy="793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D489F6FC-230C-4D0F-9859-ACA30F5C5A98}"/>
              </a:ext>
            </a:extLst>
          </p:cNvPr>
          <p:cNvCxnSpPr>
            <a:cxnSpLocks/>
          </p:cNvCxnSpPr>
          <p:nvPr/>
        </p:nvCxnSpPr>
        <p:spPr>
          <a:xfrm flipV="1">
            <a:off x="8123069" y="1722266"/>
            <a:ext cx="65694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8B92D9B8-8581-4D92-83EF-C97BDFBF0E99}"/>
              </a:ext>
            </a:extLst>
          </p:cNvPr>
          <p:cNvCxnSpPr>
            <a:cxnSpLocks/>
            <a:endCxn id="37" idx="1"/>
          </p:cNvCxnSpPr>
          <p:nvPr/>
        </p:nvCxnSpPr>
        <p:spPr>
          <a:xfrm flipV="1">
            <a:off x="7518767" y="711459"/>
            <a:ext cx="560302" cy="379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50AE223C-8FCE-4E38-A867-75C407AD88F5}"/>
              </a:ext>
            </a:extLst>
          </p:cNvPr>
          <p:cNvCxnSpPr>
            <a:cxnSpLocks/>
            <a:stCxn id="4" idx="1"/>
            <a:endCxn id="26" idx="3"/>
          </p:cNvCxnSpPr>
          <p:nvPr/>
        </p:nvCxnSpPr>
        <p:spPr>
          <a:xfrm flipH="1" flipV="1">
            <a:off x="3763745" y="679558"/>
            <a:ext cx="600852" cy="462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A5FD422-FC6E-44DF-9139-1CD6D615504F}"/>
              </a:ext>
            </a:extLst>
          </p:cNvPr>
          <p:cNvSpPr/>
          <p:nvPr/>
        </p:nvSpPr>
        <p:spPr>
          <a:xfrm>
            <a:off x="1970456" y="337775"/>
            <a:ext cx="1793289" cy="683566"/>
          </a:xfrm>
          <a:prstGeom prst="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800" dirty="0"/>
              <a:t>الذَّوْدُ</a:t>
            </a:r>
            <a:endParaRPr lang="en-US" sz="2800" dirty="0"/>
          </a:p>
        </p:txBody>
      </p:sp>
      <p:sp>
        <p:nvSpPr>
          <p:cNvPr id="27" name="Rectangle 26">
            <a:extLst>
              <a:ext uri="{FF2B5EF4-FFF2-40B4-BE49-F238E27FC236}">
                <a16:creationId xmlns:a16="http://schemas.microsoft.com/office/drawing/2014/main" id="{E1558CB0-B4C8-493D-AEDB-C2F724177FDC}"/>
              </a:ext>
            </a:extLst>
          </p:cNvPr>
          <p:cNvSpPr/>
          <p:nvPr/>
        </p:nvSpPr>
        <p:spPr>
          <a:xfrm>
            <a:off x="1207363" y="1396445"/>
            <a:ext cx="1793289" cy="683566"/>
          </a:xfrm>
          <a:prstGeom prst="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800" dirty="0"/>
              <a:t>الصُّبَة</a:t>
            </a:r>
            <a:endParaRPr lang="en-US" sz="2800" dirty="0"/>
          </a:p>
        </p:txBody>
      </p:sp>
      <p:sp>
        <p:nvSpPr>
          <p:cNvPr id="28" name="Rectangle 27">
            <a:extLst>
              <a:ext uri="{FF2B5EF4-FFF2-40B4-BE49-F238E27FC236}">
                <a16:creationId xmlns:a16="http://schemas.microsoft.com/office/drawing/2014/main" id="{32DCFFCF-4708-47C2-8EE2-8866472A71DA}"/>
              </a:ext>
            </a:extLst>
          </p:cNvPr>
          <p:cNvSpPr/>
          <p:nvPr/>
        </p:nvSpPr>
        <p:spPr>
          <a:xfrm>
            <a:off x="2346535" y="3121321"/>
            <a:ext cx="1793289" cy="683566"/>
          </a:xfrm>
          <a:prstGeom prst="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800" dirty="0"/>
              <a:t>العَكَرَةُ</a:t>
            </a:r>
            <a:endParaRPr lang="en-US" sz="2800" dirty="0"/>
          </a:p>
        </p:txBody>
      </p:sp>
      <p:sp>
        <p:nvSpPr>
          <p:cNvPr id="29" name="Rectangle 28">
            <a:extLst>
              <a:ext uri="{FF2B5EF4-FFF2-40B4-BE49-F238E27FC236}">
                <a16:creationId xmlns:a16="http://schemas.microsoft.com/office/drawing/2014/main" id="{AF1FB1C7-2C23-49A3-83EF-A87523244DAC}"/>
              </a:ext>
            </a:extLst>
          </p:cNvPr>
          <p:cNvSpPr/>
          <p:nvPr/>
        </p:nvSpPr>
        <p:spPr>
          <a:xfrm>
            <a:off x="4993686" y="3121321"/>
            <a:ext cx="1793289" cy="683566"/>
          </a:xfrm>
          <a:prstGeom prst="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800" dirty="0"/>
              <a:t>الهَجْمَةُ</a:t>
            </a:r>
            <a:endParaRPr lang="en-US" sz="2800" dirty="0"/>
          </a:p>
        </p:txBody>
      </p:sp>
      <p:sp>
        <p:nvSpPr>
          <p:cNvPr id="30" name="Rectangle 29">
            <a:extLst>
              <a:ext uri="{FF2B5EF4-FFF2-40B4-BE49-F238E27FC236}">
                <a16:creationId xmlns:a16="http://schemas.microsoft.com/office/drawing/2014/main" id="{6B727049-11AA-4B06-9C2E-DAA6FA670923}"/>
              </a:ext>
            </a:extLst>
          </p:cNvPr>
          <p:cNvSpPr/>
          <p:nvPr/>
        </p:nvSpPr>
        <p:spPr>
          <a:xfrm>
            <a:off x="7523819" y="3096088"/>
            <a:ext cx="1793289" cy="683566"/>
          </a:xfrm>
          <a:prstGeom prst="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800" dirty="0"/>
              <a:t>العَرْجُ</a:t>
            </a:r>
            <a:endParaRPr lang="en-US" sz="2800" dirty="0"/>
          </a:p>
        </p:txBody>
      </p:sp>
      <p:sp>
        <p:nvSpPr>
          <p:cNvPr id="36" name="Rectangle 35">
            <a:extLst>
              <a:ext uri="{FF2B5EF4-FFF2-40B4-BE49-F238E27FC236}">
                <a16:creationId xmlns:a16="http://schemas.microsoft.com/office/drawing/2014/main" id="{B014171A-C2B3-4EED-893E-0720EF65AC2A}"/>
              </a:ext>
            </a:extLst>
          </p:cNvPr>
          <p:cNvSpPr/>
          <p:nvPr/>
        </p:nvSpPr>
        <p:spPr>
          <a:xfrm>
            <a:off x="8780016" y="1380482"/>
            <a:ext cx="1793289" cy="683566"/>
          </a:xfrm>
          <a:prstGeom prst="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800" dirty="0"/>
              <a:t>البَرْكُ</a:t>
            </a:r>
            <a:endParaRPr lang="en-US" sz="2800" dirty="0"/>
          </a:p>
        </p:txBody>
      </p:sp>
      <p:sp>
        <p:nvSpPr>
          <p:cNvPr id="37" name="Rectangle 36">
            <a:extLst>
              <a:ext uri="{FF2B5EF4-FFF2-40B4-BE49-F238E27FC236}">
                <a16:creationId xmlns:a16="http://schemas.microsoft.com/office/drawing/2014/main" id="{6A32928B-4098-4351-813D-28DCDCD20FC2}"/>
              </a:ext>
            </a:extLst>
          </p:cNvPr>
          <p:cNvSpPr/>
          <p:nvPr/>
        </p:nvSpPr>
        <p:spPr>
          <a:xfrm>
            <a:off x="8079069" y="369676"/>
            <a:ext cx="1793289" cy="683566"/>
          </a:xfrm>
          <a:prstGeom prst="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800" dirty="0"/>
              <a:t>المَخْلول</a:t>
            </a:r>
            <a:endParaRPr lang="en-US" sz="2800" dirty="0"/>
          </a:p>
        </p:txBody>
      </p:sp>
      <p:sp>
        <p:nvSpPr>
          <p:cNvPr id="39" name="Flèche : gauche 38">
            <a:extLst>
              <a:ext uri="{FF2B5EF4-FFF2-40B4-BE49-F238E27FC236}">
                <a16:creationId xmlns:a16="http://schemas.microsoft.com/office/drawing/2014/main" id="{E0DA12C5-9BFD-4471-968A-7A68978BB294}"/>
              </a:ext>
            </a:extLst>
          </p:cNvPr>
          <p:cNvSpPr/>
          <p:nvPr/>
        </p:nvSpPr>
        <p:spPr>
          <a:xfrm>
            <a:off x="9623394" y="4474346"/>
            <a:ext cx="1846556" cy="1003172"/>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E782EB8-1016-417E-BFAB-D3CF6B184A77}"/>
              </a:ext>
            </a:extLst>
          </p:cNvPr>
          <p:cNvSpPr/>
          <p:nvPr/>
        </p:nvSpPr>
        <p:spPr>
          <a:xfrm>
            <a:off x="1882066" y="4534271"/>
            <a:ext cx="9587884" cy="85731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DZ" sz="2800" dirty="0"/>
              <a:t>العلاقة بين هذه الحقول الدلالية هي علاقة ترادف.</a:t>
            </a:r>
            <a:endParaRPr lang="en-US" sz="2800" dirty="0"/>
          </a:p>
        </p:txBody>
      </p:sp>
    </p:spTree>
    <p:extLst>
      <p:ext uri="{BB962C8B-B14F-4D97-AF65-F5344CB8AC3E}">
        <p14:creationId xmlns:p14="http://schemas.microsoft.com/office/powerpoint/2010/main" val="3763952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وزارة التنمية الريفية تعلن عن ظهور حالات من النحاز / البارد &quot;الباستريلا&quot; في  الإبل | وكالة التواصل">
            <a:extLst>
              <a:ext uri="{FF2B5EF4-FFF2-40B4-BE49-F238E27FC236}">
                <a16:creationId xmlns:a16="http://schemas.microsoft.com/office/drawing/2014/main" id="{57C8F77A-FCCB-B4E5-1850-F3B84C803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93" y="181958"/>
            <a:ext cx="2053113" cy="1020850"/>
          </a:xfrm>
          <a:prstGeom prst="rect">
            <a:avLst/>
          </a:prstGeom>
          <a:noFill/>
          <a:extLst>
            <a:ext uri="{909E8E84-426E-40DD-AFC4-6F175D3DCCD1}">
              <a14:hiddenFill xmlns:a14="http://schemas.microsoft.com/office/drawing/2010/main">
                <a:solidFill>
                  <a:srgbClr val="FFFFFF"/>
                </a:solidFill>
              </a14:hiddenFill>
            </a:ext>
          </a:extLst>
        </p:spPr>
      </p:pic>
      <p:sp>
        <p:nvSpPr>
          <p:cNvPr id="14" name="Ellipse 3">
            <a:extLst>
              <a:ext uri="{FF2B5EF4-FFF2-40B4-BE49-F238E27FC236}">
                <a16:creationId xmlns:a16="http://schemas.microsoft.com/office/drawing/2014/main" id="{85DC9071-7ADA-32CC-3EF5-1EDFC4EB06DA}"/>
              </a:ext>
            </a:extLst>
          </p:cNvPr>
          <p:cNvSpPr/>
          <p:nvPr/>
        </p:nvSpPr>
        <p:spPr>
          <a:xfrm>
            <a:off x="3976872" y="135385"/>
            <a:ext cx="4216892" cy="1031880"/>
          </a:xfrm>
          <a:prstGeom prst="ellipse">
            <a:avLst/>
          </a:prstGeom>
          <a:solidFill>
            <a:srgbClr val="BD582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b="1" dirty="0">
                <a:latin typeface="Traditional Arabic" panose="02020603050405020304" pitchFamily="18" charset="-78"/>
                <a:cs typeface="Traditional Arabic" panose="02020603050405020304" pitchFamily="18" charset="-78"/>
              </a:rPr>
              <a:t>أدواء الأبل</a:t>
            </a:r>
          </a:p>
        </p:txBody>
      </p:sp>
      <p:cxnSp>
        <p:nvCxnSpPr>
          <p:cNvPr id="15" name="Connecteur droit avec flèche 5">
            <a:extLst>
              <a:ext uri="{FF2B5EF4-FFF2-40B4-BE49-F238E27FC236}">
                <a16:creationId xmlns:a16="http://schemas.microsoft.com/office/drawing/2014/main" id="{43BAF189-F308-DFE2-03BC-CD024847A860}"/>
              </a:ext>
            </a:extLst>
          </p:cNvPr>
          <p:cNvCxnSpPr>
            <a:cxnSpLocks/>
            <a:stCxn id="14" idx="4"/>
            <a:endCxn id="16" idx="0"/>
          </p:cNvCxnSpPr>
          <p:nvPr/>
        </p:nvCxnSpPr>
        <p:spPr>
          <a:xfrm>
            <a:off x="6085318" y="1167265"/>
            <a:ext cx="10682" cy="161545"/>
          </a:xfrm>
          <a:prstGeom prst="straightConnector1">
            <a:avLst/>
          </a:prstGeom>
          <a:ln w="76200">
            <a:solidFill>
              <a:srgbClr val="BD582C"/>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E60EA1A-43A0-DB48-B060-73566AEBABEB}"/>
              </a:ext>
            </a:extLst>
          </p:cNvPr>
          <p:cNvSpPr/>
          <p:nvPr/>
        </p:nvSpPr>
        <p:spPr>
          <a:xfrm>
            <a:off x="196695" y="1328810"/>
            <a:ext cx="11798610" cy="4865514"/>
          </a:xfrm>
          <a:prstGeom prst="rect">
            <a:avLst/>
          </a:prstGeom>
          <a:solidFill>
            <a:schemeClr val="accent5">
              <a:lumMod val="40000"/>
              <a:lumOff val="60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r"/>
            <a:endParaRPr lang="ar-DZ" sz="3200" b="1" dirty="0">
              <a:ln w="0"/>
              <a:solidFill>
                <a:schemeClr val="tx1"/>
              </a:solidFill>
              <a:latin typeface="Traditional Arabic" panose="02020603050405020304" pitchFamily="18" charset="-78"/>
              <a:cs typeface="Traditional Arabic" panose="02020603050405020304" pitchFamily="18" charset="-78"/>
            </a:endParaRPr>
          </a:p>
          <a:p>
            <a:pPr algn="r"/>
            <a:r>
              <a:rPr lang="ar-DZ" sz="3200" b="1" dirty="0">
                <a:ln w="0"/>
                <a:solidFill>
                  <a:srgbClr val="BD582C"/>
                </a:solidFill>
                <a:latin typeface="Traditional Arabic" panose="02020603050405020304" pitchFamily="18" charset="-78"/>
                <a:cs typeface="Traditional Arabic" panose="02020603050405020304" pitchFamily="18" charset="-78"/>
              </a:rPr>
              <a:t>الغُدَّة</a:t>
            </a:r>
            <a:r>
              <a:rPr lang="ar-DZ" sz="3200" b="1" dirty="0">
                <a:ln w="0"/>
                <a:solidFill>
                  <a:schemeClr val="tx1"/>
                </a:solidFill>
                <a:latin typeface="Traditional Arabic" panose="02020603050405020304" pitchFamily="18" charset="-78"/>
                <a:cs typeface="Traditional Arabic" panose="02020603050405020304" pitchFamily="18" charset="-78"/>
              </a:rPr>
              <a:t>: وهي تأخذ من المراقِّ وفي </a:t>
            </a:r>
            <a:r>
              <a:rPr lang="ar-DZ" sz="3200" b="1" dirty="0" err="1">
                <a:ln w="0"/>
                <a:solidFill>
                  <a:schemeClr val="tx1"/>
                </a:solidFill>
                <a:latin typeface="Traditional Arabic" panose="02020603050405020304" pitchFamily="18" charset="-78"/>
                <a:cs typeface="Traditional Arabic" panose="02020603050405020304" pitchFamily="18" charset="-78"/>
              </a:rPr>
              <a:t>الأرفاغ</a:t>
            </a:r>
            <a:r>
              <a:rPr lang="ar-DZ" sz="3200" b="1" dirty="0">
                <a:ln w="0"/>
                <a:solidFill>
                  <a:schemeClr val="tx1"/>
                </a:solidFill>
                <a:latin typeface="Traditional Arabic" panose="02020603050405020304" pitchFamily="18" charset="-78"/>
                <a:cs typeface="Traditional Arabic" panose="02020603050405020304" pitchFamily="18" charset="-78"/>
              </a:rPr>
              <a:t> والآباط و اللبة .</a:t>
            </a:r>
          </a:p>
          <a:p>
            <a:pPr algn="r"/>
            <a:r>
              <a:rPr lang="ar-DZ" sz="3200" b="1" dirty="0">
                <a:ln w="0"/>
                <a:solidFill>
                  <a:srgbClr val="BD582C"/>
                </a:solidFill>
                <a:latin typeface="Traditional Arabic" panose="02020603050405020304" pitchFamily="18" charset="-78"/>
                <a:cs typeface="Traditional Arabic" panose="02020603050405020304" pitchFamily="18" charset="-78"/>
              </a:rPr>
              <a:t>المراق</a:t>
            </a:r>
            <a:r>
              <a:rPr lang="ar-DZ" sz="3200" b="1" dirty="0">
                <a:ln w="0"/>
                <a:solidFill>
                  <a:schemeClr val="tx1"/>
                </a:solidFill>
                <a:latin typeface="Traditional Arabic" panose="02020603050405020304" pitchFamily="18" charset="-78"/>
                <a:cs typeface="Traditional Arabic" panose="02020603050405020304" pitchFamily="18" charset="-78"/>
              </a:rPr>
              <a:t>: اذا أخذته استبان حجمها.</a:t>
            </a:r>
          </a:p>
          <a:p>
            <a:pPr algn="r"/>
            <a:r>
              <a:rPr lang="ar-DZ" sz="3200" b="1" dirty="0">
                <a:ln w="0"/>
                <a:solidFill>
                  <a:srgbClr val="BD582C"/>
                </a:solidFill>
                <a:latin typeface="Traditional Arabic" panose="02020603050405020304" pitchFamily="18" charset="-78"/>
                <a:cs typeface="Traditional Arabic" panose="02020603050405020304" pitchFamily="18" charset="-78"/>
              </a:rPr>
              <a:t>النَّوْطة</a:t>
            </a:r>
            <a:r>
              <a:rPr lang="ar-DZ" sz="3200" b="1" dirty="0">
                <a:ln w="0"/>
                <a:solidFill>
                  <a:schemeClr val="tx1"/>
                </a:solidFill>
                <a:latin typeface="Traditional Arabic" panose="02020603050405020304" pitchFamily="18" charset="-78"/>
                <a:cs typeface="Traditional Arabic" panose="02020603050405020304" pitchFamily="18" charset="-78"/>
              </a:rPr>
              <a:t>: اذا ظهرت بالبعير غدَّة.</a:t>
            </a:r>
          </a:p>
          <a:p>
            <a:pPr algn="r"/>
            <a:r>
              <a:rPr lang="ar-DZ" sz="3200" b="1" dirty="0">
                <a:ln w="0"/>
                <a:solidFill>
                  <a:srgbClr val="BD582C"/>
                </a:solidFill>
                <a:latin typeface="Traditional Arabic" panose="02020603050405020304" pitchFamily="18" charset="-78"/>
                <a:cs typeface="Traditional Arabic" panose="02020603050405020304" pitchFamily="18" charset="-78"/>
              </a:rPr>
              <a:t>نِيطَ</a:t>
            </a:r>
            <a:r>
              <a:rPr lang="ar-DZ" sz="3200" b="1" dirty="0">
                <a:ln w="0"/>
                <a:solidFill>
                  <a:schemeClr val="tx1"/>
                </a:solidFill>
                <a:latin typeface="Traditional Arabic" panose="02020603050405020304" pitchFamily="18" charset="-78"/>
                <a:cs typeface="Traditional Arabic" panose="02020603050405020304" pitchFamily="18" charset="-78"/>
              </a:rPr>
              <a:t> </a:t>
            </a:r>
            <a:r>
              <a:rPr lang="ar-DZ" sz="3200" b="1" dirty="0">
                <a:ln w="0"/>
                <a:solidFill>
                  <a:srgbClr val="BD582C"/>
                </a:solidFill>
                <a:latin typeface="Traditional Arabic" panose="02020603050405020304" pitchFamily="18" charset="-78"/>
                <a:cs typeface="Traditional Arabic" panose="02020603050405020304" pitchFamily="18" charset="-78"/>
              </a:rPr>
              <a:t>البعير</a:t>
            </a:r>
            <a:r>
              <a:rPr lang="ar-DZ" sz="3200" b="1" dirty="0">
                <a:ln w="0"/>
                <a:solidFill>
                  <a:schemeClr val="tx1"/>
                </a:solidFill>
                <a:latin typeface="Traditional Arabic" panose="02020603050405020304" pitchFamily="18" charset="-78"/>
                <a:cs typeface="Traditional Arabic" panose="02020603050405020304" pitchFamily="18" charset="-78"/>
              </a:rPr>
              <a:t>: اذا وَرِم نحرُهُ و رَفْغُهُ.</a:t>
            </a:r>
          </a:p>
          <a:p>
            <a:pPr algn="r"/>
            <a:r>
              <a:rPr lang="ar-DZ" sz="3200" b="1" dirty="0">
                <a:ln w="0"/>
                <a:solidFill>
                  <a:srgbClr val="BD582C"/>
                </a:solidFill>
                <a:latin typeface="Traditional Arabic" panose="02020603050405020304" pitchFamily="18" charset="-78"/>
                <a:cs typeface="Traditional Arabic" panose="02020603050405020304" pitchFamily="18" charset="-78"/>
              </a:rPr>
              <a:t>القُلاب</a:t>
            </a:r>
            <a:r>
              <a:rPr lang="ar-DZ" sz="3200" b="1" dirty="0">
                <a:ln w="0"/>
                <a:solidFill>
                  <a:schemeClr val="tx1"/>
                </a:solidFill>
                <a:latin typeface="Traditional Arabic" panose="02020603050405020304" pitchFamily="18" charset="-78"/>
                <a:cs typeface="Traditional Arabic" panose="02020603050405020304" pitchFamily="18" charset="-78"/>
              </a:rPr>
              <a:t>: اذا أصابت الغدة القلب لم تلبث </a:t>
            </a:r>
            <a:r>
              <a:rPr lang="ar-DZ" sz="3200" b="1" dirty="0" err="1">
                <a:ln w="0"/>
                <a:solidFill>
                  <a:schemeClr val="tx1"/>
                </a:solidFill>
                <a:latin typeface="Traditional Arabic" panose="02020603050405020304" pitchFamily="18" charset="-78"/>
                <a:cs typeface="Traditional Arabic" panose="02020603050405020304" pitchFamily="18" charset="-78"/>
              </a:rPr>
              <a:t>البعيرأن</a:t>
            </a:r>
            <a:r>
              <a:rPr lang="ar-DZ" sz="3200" b="1" dirty="0">
                <a:ln w="0"/>
                <a:solidFill>
                  <a:schemeClr val="tx1"/>
                </a:solidFill>
                <a:latin typeface="Traditional Arabic" panose="02020603050405020304" pitchFamily="18" charset="-78"/>
                <a:cs typeface="Traditional Arabic" panose="02020603050405020304" pitchFamily="18" charset="-78"/>
              </a:rPr>
              <a:t> تقتُلَه.</a:t>
            </a:r>
          </a:p>
          <a:p>
            <a:pPr algn="r"/>
            <a:r>
              <a:rPr lang="ar-DZ" sz="3200" b="1" dirty="0">
                <a:ln w="0"/>
                <a:solidFill>
                  <a:srgbClr val="BD582C"/>
                </a:solidFill>
                <a:latin typeface="Traditional Arabic" panose="02020603050405020304" pitchFamily="18" charset="-78"/>
                <a:cs typeface="Traditional Arabic" panose="02020603050405020304" pitchFamily="18" charset="-78"/>
              </a:rPr>
              <a:t>بعير</a:t>
            </a:r>
            <a:r>
              <a:rPr lang="ar-DZ" sz="3200" b="1" dirty="0">
                <a:ln w="0"/>
                <a:solidFill>
                  <a:schemeClr val="tx1"/>
                </a:solidFill>
                <a:latin typeface="Traditional Arabic" panose="02020603050405020304" pitchFamily="18" charset="-78"/>
                <a:cs typeface="Traditional Arabic" panose="02020603050405020304" pitchFamily="18" charset="-78"/>
              </a:rPr>
              <a:t> </a:t>
            </a:r>
            <a:r>
              <a:rPr lang="ar-DZ" sz="3200" b="1" dirty="0">
                <a:ln w="0"/>
                <a:solidFill>
                  <a:srgbClr val="BD582C"/>
                </a:solidFill>
                <a:latin typeface="Traditional Arabic" panose="02020603050405020304" pitchFamily="18" charset="-78"/>
                <a:cs typeface="Traditional Arabic" panose="02020603050405020304" pitchFamily="18" charset="-78"/>
              </a:rPr>
              <a:t>مفْرِقٌ</a:t>
            </a:r>
            <a:r>
              <a:rPr lang="ar-DZ" sz="3200" b="1" dirty="0">
                <a:ln w="0"/>
                <a:solidFill>
                  <a:schemeClr val="tx1"/>
                </a:solidFill>
                <a:latin typeface="Traditional Arabic" panose="02020603050405020304" pitchFamily="18" charset="-78"/>
                <a:cs typeface="Traditional Arabic" panose="02020603050405020304" pitchFamily="18" charset="-78"/>
              </a:rPr>
              <a:t>: إذا </a:t>
            </a:r>
            <a:r>
              <a:rPr lang="ar-DZ" sz="3200" b="1" dirty="0" err="1">
                <a:ln w="0"/>
                <a:solidFill>
                  <a:schemeClr val="tx1"/>
                </a:solidFill>
                <a:latin typeface="Traditional Arabic" panose="02020603050405020304" pitchFamily="18" charset="-78"/>
                <a:cs typeface="Traditional Arabic" panose="02020603050405020304" pitchFamily="18" charset="-78"/>
              </a:rPr>
              <a:t>تفَقَّأَتِ</a:t>
            </a:r>
            <a:r>
              <a:rPr lang="ar-DZ" sz="3200" b="1" dirty="0">
                <a:ln w="0"/>
                <a:solidFill>
                  <a:schemeClr val="tx1"/>
                </a:solidFill>
                <a:latin typeface="Traditional Arabic" panose="02020603050405020304" pitchFamily="18" charset="-78"/>
                <a:cs typeface="Traditional Arabic" panose="02020603050405020304" pitchFamily="18" charset="-78"/>
              </a:rPr>
              <a:t> الغدة وبرأَ.</a:t>
            </a:r>
          </a:p>
          <a:p>
            <a:pPr algn="r"/>
            <a:r>
              <a:rPr lang="ar-DZ" sz="3200" b="1" dirty="0">
                <a:ln w="0"/>
                <a:solidFill>
                  <a:srgbClr val="BD582C"/>
                </a:solidFill>
                <a:latin typeface="Traditional Arabic" panose="02020603050405020304" pitchFamily="18" charset="-78"/>
                <a:cs typeface="Traditional Arabic" panose="02020603050405020304" pitchFamily="18" charset="-78"/>
              </a:rPr>
              <a:t>عَسَفَ</a:t>
            </a:r>
            <a:r>
              <a:rPr lang="ar-DZ" sz="3200" b="1" dirty="0">
                <a:ln w="0"/>
                <a:solidFill>
                  <a:schemeClr val="tx1"/>
                </a:solidFill>
                <a:latin typeface="Traditional Arabic" panose="02020603050405020304" pitchFamily="18" charset="-78"/>
                <a:cs typeface="Traditional Arabic" panose="02020603050405020304" pitchFamily="18" charset="-78"/>
              </a:rPr>
              <a:t>: إذا تنفس البعير عند الغدة فقمصت حنجرته. </a:t>
            </a:r>
          </a:p>
          <a:p>
            <a:pPr algn="r"/>
            <a:r>
              <a:rPr lang="ar-DZ" sz="3200" b="1" dirty="0">
                <a:ln w="0"/>
                <a:solidFill>
                  <a:srgbClr val="BD582C"/>
                </a:solidFill>
                <a:latin typeface="Traditional Arabic" panose="02020603050405020304" pitchFamily="18" charset="-78"/>
                <a:cs typeface="Traditional Arabic" panose="02020603050405020304" pitchFamily="18" charset="-78"/>
              </a:rPr>
              <a:t>عَصَدَ</a:t>
            </a:r>
            <a:r>
              <a:rPr lang="ar-DZ" sz="3200" b="1" dirty="0">
                <a:ln w="0"/>
                <a:solidFill>
                  <a:schemeClr val="tx1"/>
                </a:solidFill>
                <a:latin typeface="Traditional Arabic" panose="02020603050405020304" pitchFamily="18" charset="-78"/>
                <a:cs typeface="Traditional Arabic" panose="02020603050405020304" pitchFamily="18" charset="-78"/>
              </a:rPr>
              <a:t> </a:t>
            </a:r>
            <a:r>
              <a:rPr lang="ar-DZ" sz="3200" b="1" dirty="0">
                <a:ln w="0"/>
                <a:solidFill>
                  <a:srgbClr val="BD582C"/>
                </a:solidFill>
                <a:latin typeface="Traditional Arabic" panose="02020603050405020304" pitchFamily="18" charset="-78"/>
                <a:cs typeface="Traditional Arabic" panose="02020603050405020304" pitchFamily="18" charset="-78"/>
              </a:rPr>
              <a:t>يعصد</a:t>
            </a:r>
            <a:r>
              <a:rPr lang="ar-DZ" sz="3200" b="1" dirty="0">
                <a:ln w="0"/>
                <a:solidFill>
                  <a:schemeClr val="tx1"/>
                </a:solidFill>
                <a:latin typeface="Traditional Arabic" panose="02020603050405020304" pitchFamily="18" charset="-78"/>
                <a:cs typeface="Traditional Arabic" panose="02020603050405020304" pitchFamily="18" charset="-78"/>
              </a:rPr>
              <a:t>: إذا لَوى </a:t>
            </a:r>
            <a:r>
              <a:rPr lang="ar-DZ" sz="3200" b="1" dirty="0" err="1">
                <a:ln w="0"/>
                <a:solidFill>
                  <a:schemeClr val="tx1"/>
                </a:solidFill>
                <a:latin typeface="Traditional Arabic" panose="02020603050405020304" pitchFamily="18" charset="-78"/>
                <a:cs typeface="Traditional Arabic" panose="02020603050405020304" pitchFamily="18" charset="-78"/>
              </a:rPr>
              <a:t>البعيرعُنُقه</a:t>
            </a:r>
            <a:r>
              <a:rPr lang="ar-DZ" sz="3200" b="1" dirty="0">
                <a:ln w="0"/>
                <a:solidFill>
                  <a:schemeClr val="tx1"/>
                </a:solidFill>
                <a:latin typeface="Traditional Arabic" panose="02020603050405020304" pitchFamily="18" charset="-78"/>
                <a:cs typeface="Traditional Arabic" panose="02020603050405020304" pitchFamily="18" charset="-78"/>
              </a:rPr>
              <a:t> للموت.</a:t>
            </a:r>
          </a:p>
          <a:p>
            <a:pPr algn="r"/>
            <a:endParaRPr lang="ar-DZ" sz="3200" b="1" dirty="0">
              <a:ln w="0"/>
              <a:solidFill>
                <a:schemeClr val="tx1"/>
              </a:solidFill>
              <a:latin typeface="Traditional Arabic" panose="02020603050405020304" pitchFamily="18" charset="-78"/>
              <a:cs typeface="Traditional Arabic" panose="02020603050405020304" pitchFamily="18" charset="-78"/>
            </a:endParaRPr>
          </a:p>
          <a:p>
            <a:pPr algn="r"/>
            <a:endParaRPr lang="ar-DZ" sz="3200" b="1" dirty="0">
              <a:ln w="0"/>
              <a:solidFill>
                <a:schemeClr val="tx1"/>
              </a:solidFill>
              <a:latin typeface="Traditional Arabic" panose="02020603050405020304" pitchFamily="18" charset="-78"/>
              <a:cs typeface="Traditional Arabic" panose="02020603050405020304" pitchFamily="18" charset="-78"/>
            </a:endParaRPr>
          </a:p>
        </p:txBody>
      </p:sp>
      <p:sp>
        <p:nvSpPr>
          <p:cNvPr id="19" name="Rectangle 18">
            <a:extLst>
              <a:ext uri="{FF2B5EF4-FFF2-40B4-BE49-F238E27FC236}">
                <a16:creationId xmlns:a16="http://schemas.microsoft.com/office/drawing/2014/main" id="{DDA12D98-FEED-8305-8686-63077BD5F076}"/>
              </a:ext>
            </a:extLst>
          </p:cNvPr>
          <p:cNvSpPr/>
          <p:nvPr/>
        </p:nvSpPr>
        <p:spPr>
          <a:xfrm>
            <a:off x="-474682" y="1522949"/>
            <a:ext cx="6179574" cy="3963450"/>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r"/>
            <a:r>
              <a:rPr lang="ar-DZ" sz="3200" b="1" dirty="0">
                <a:ln w="0"/>
                <a:solidFill>
                  <a:srgbClr val="BD582C"/>
                </a:solidFill>
                <a:latin typeface="Traditional Arabic" panose="02020603050405020304" pitchFamily="18" charset="-78"/>
                <a:cs typeface="Traditional Arabic" panose="02020603050405020304" pitchFamily="18" charset="-78"/>
              </a:rPr>
              <a:t>نحُزَ </a:t>
            </a:r>
            <a:r>
              <a:rPr lang="ar-DZ" sz="3200" b="1" dirty="0" err="1">
                <a:ln w="0"/>
                <a:solidFill>
                  <a:srgbClr val="BD582C"/>
                </a:solidFill>
                <a:latin typeface="Traditional Arabic" panose="02020603050405020304" pitchFamily="18" charset="-78"/>
                <a:cs typeface="Traditional Arabic" panose="02020603050405020304" pitchFamily="18" charset="-78"/>
              </a:rPr>
              <a:t>النُزاحُ</a:t>
            </a:r>
            <a:r>
              <a:rPr lang="ar-DZ" sz="3200" b="1" dirty="0">
                <a:ln w="0"/>
                <a:solidFill>
                  <a:schemeClr val="tx1"/>
                </a:solidFill>
                <a:latin typeface="Traditional Arabic" panose="02020603050405020304" pitchFamily="18" charset="-78"/>
                <a:cs typeface="Traditional Arabic" panose="02020603050405020304" pitchFamily="18" charset="-78"/>
              </a:rPr>
              <a:t>: إذا سعل واشتد سعالُهُ.</a:t>
            </a:r>
          </a:p>
          <a:p>
            <a:pPr algn="r"/>
            <a:r>
              <a:rPr lang="ar-DZ" sz="3200" b="1" dirty="0" err="1">
                <a:ln w="0"/>
                <a:solidFill>
                  <a:srgbClr val="BD582C"/>
                </a:solidFill>
                <a:latin typeface="Traditional Arabic" panose="02020603050405020304" pitchFamily="18" charset="-78"/>
                <a:cs typeface="Traditional Arabic" panose="02020603050405020304" pitchFamily="18" charset="-78"/>
              </a:rPr>
              <a:t>الطَّنَى</a:t>
            </a:r>
            <a:r>
              <a:rPr lang="ar-DZ" sz="3200" b="1" dirty="0">
                <a:ln w="0"/>
                <a:solidFill>
                  <a:schemeClr val="tx1"/>
                </a:solidFill>
                <a:latin typeface="Traditional Arabic" panose="02020603050405020304" pitchFamily="18" charset="-78"/>
                <a:cs typeface="Traditional Arabic" panose="02020603050405020304" pitchFamily="18" charset="-78"/>
              </a:rPr>
              <a:t>: وهو أن يترك الماء حتى تَلْزَقُ رئته بجنبه ، </a:t>
            </a:r>
          </a:p>
          <a:p>
            <a:pPr algn="r"/>
            <a:r>
              <a:rPr lang="ar-DZ" sz="3200" b="1" dirty="0">
                <a:ln w="0"/>
                <a:solidFill>
                  <a:schemeClr val="tx1"/>
                </a:solidFill>
                <a:latin typeface="Traditional Arabic" panose="02020603050405020304" pitchFamily="18" charset="-78"/>
                <a:cs typeface="Traditional Arabic" panose="02020603050405020304" pitchFamily="18" charset="-78"/>
              </a:rPr>
              <a:t>وهو دواء </a:t>
            </a:r>
            <a:r>
              <a:rPr lang="ar-DZ" sz="3200" b="1" dirty="0" err="1">
                <a:ln w="0"/>
                <a:solidFill>
                  <a:schemeClr val="tx1"/>
                </a:solidFill>
                <a:latin typeface="Traditional Arabic" panose="02020603050405020304" pitchFamily="18" charset="-78"/>
                <a:cs typeface="Traditional Arabic" panose="02020603050405020304" pitchFamily="18" charset="-78"/>
              </a:rPr>
              <a:t>للنزاح</a:t>
            </a:r>
            <a:r>
              <a:rPr lang="ar-DZ" sz="3200" b="1" dirty="0">
                <a:ln w="0"/>
                <a:solidFill>
                  <a:schemeClr val="tx1"/>
                </a:solidFill>
                <a:latin typeface="Traditional Arabic" panose="02020603050405020304" pitchFamily="18" charset="-78"/>
                <a:cs typeface="Traditional Arabic" panose="02020603050405020304" pitchFamily="18" charset="-78"/>
              </a:rPr>
              <a:t>.</a:t>
            </a:r>
          </a:p>
          <a:p>
            <a:pPr algn="r"/>
            <a:r>
              <a:rPr lang="ar-DZ" sz="3200" b="1" dirty="0">
                <a:ln w="0"/>
                <a:solidFill>
                  <a:srgbClr val="BD582C"/>
                </a:solidFill>
                <a:latin typeface="Traditional Arabic" panose="02020603050405020304" pitchFamily="18" charset="-78"/>
                <a:cs typeface="Traditional Arabic" panose="02020603050405020304" pitchFamily="18" charset="-78"/>
              </a:rPr>
              <a:t>الطَلِحُ</a:t>
            </a:r>
            <a:r>
              <a:rPr lang="ar-DZ" sz="3200" b="1" dirty="0">
                <a:ln w="0"/>
                <a:solidFill>
                  <a:schemeClr val="tx1"/>
                </a:solidFill>
                <a:latin typeface="Traditional Arabic" panose="02020603050405020304" pitchFamily="18" charset="-78"/>
                <a:cs typeface="Traditional Arabic" panose="02020603050405020304" pitchFamily="18" charset="-78"/>
              </a:rPr>
              <a:t>: الذي يلْزَقُ طِحالُهُ بجنبه.</a:t>
            </a:r>
          </a:p>
          <a:p>
            <a:pPr algn="r"/>
            <a:r>
              <a:rPr lang="ar-DZ" sz="3200" b="1" dirty="0" err="1">
                <a:ln w="0"/>
                <a:solidFill>
                  <a:srgbClr val="BD582C"/>
                </a:solidFill>
                <a:latin typeface="Traditional Arabic" panose="02020603050405020304" pitchFamily="18" charset="-78"/>
                <a:cs typeface="Traditional Arabic" panose="02020603050405020304" pitchFamily="18" charset="-78"/>
              </a:rPr>
              <a:t>المُطَنِّي</a:t>
            </a:r>
            <a:r>
              <a:rPr lang="ar-DZ" sz="3200" b="1" dirty="0">
                <a:ln w="0"/>
                <a:solidFill>
                  <a:schemeClr val="tx1"/>
                </a:solidFill>
                <a:latin typeface="Traditional Arabic" panose="02020603050405020304" pitchFamily="18" charset="-78"/>
                <a:cs typeface="Traditional Arabic" panose="02020603050405020304" pitchFamily="18" charset="-78"/>
              </a:rPr>
              <a:t>: الرجل الذي يداوى البعير من </a:t>
            </a:r>
            <a:r>
              <a:rPr lang="ar-DZ" sz="3200" b="1" dirty="0" err="1">
                <a:ln w="0"/>
                <a:solidFill>
                  <a:schemeClr val="tx1"/>
                </a:solidFill>
                <a:latin typeface="Traditional Arabic" panose="02020603050405020304" pitchFamily="18" charset="-78"/>
                <a:cs typeface="Traditional Arabic" panose="02020603050405020304" pitchFamily="18" charset="-78"/>
              </a:rPr>
              <a:t>الطنى</a:t>
            </a:r>
            <a:r>
              <a:rPr lang="ar-DZ" sz="3200" b="1" dirty="0">
                <a:ln w="0"/>
                <a:solidFill>
                  <a:schemeClr val="tx1"/>
                </a:solidFill>
                <a:latin typeface="Traditional Arabic" panose="02020603050405020304" pitchFamily="18" charset="-78"/>
                <a:cs typeface="Traditional Arabic" panose="02020603050405020304" pitchFamily="18" charset="-78"/>
              </a:rPr>
              <a:t>.</a:t>
            </a:r>
          </a:p>
          <a:p>
            <a:pPr algn="r"/>
            <a:r>
              <a:rPr lang="ar-DZ" sz="3200" b="1" dirty="0">
                <a:ln w="0"/>
                <a:solidFill>
                  <a:srgbClr val="BD582C"/>
                </a:solidFill>
                <a:latin typeface="Traditional Arabic" panose="02020603050405020304" pitchFamily="18" charset="-78"/>
                <a:cs typeface="Traditional Arabic" panose="02020603050405020304" pitchFamily="18" charset="-78"/>
              </a:rPr>
              <a:t>جَنِبَتِ الابل</a:t>
            </a:r>
            <a:r>
              <a:rPr lang="ar-DZ" sz="3200" b="1" dirty="0">
                <a:ln w="0"/>
                <a:solidFill>
                  <a:schemeClr val="tx1"/>
                </a:solidFill>
                <a:latin typeface="Traditional Arabic" panose="02020603050405020304" pitchFamily="18" charset="-78"/>
                <a:cs typeface="Traditional Arabic" panose="02020603050405020304" pitchFamily="18" charset="-78"/>
              </a:rPr>
              <a:t>: إذا اشتد عطشها حتى تلزق الرئة.</a:t>
            </a:r>
          </a:p>
          <a:p>
            <a:pPr algn="r"/>
            <a:r>
              <a:rPr lang="ar-DZ" sz="3200" b="1" dirty="0">
                <a:ln w="0"/>
                <a:solidFill>
                  <a:srgbClr val="BD582C"/>
                </a:solidFill>
                <a:latin typeface="Traditional Arabic" panose="02020603050405020304" pitchFamily="18" charset="-78"/>
                <a:cs typeface="Traditional Arabic" panose="02020603050405020304" pitchFamily="18" charset="-78"/>
              </a:rPr>
              <a:t>الشَكُ</a:t>
            </a:r>
            <a:r>
              <a:rPr lang="ar-DZ" sz="3200" b="1" dirty="0">
                <a:ln w="0"/>
                <a:solidFill>
                  <a:schemeClr val="tx1"/>
                </a:solidFill>
                <a:latin typeface="Traditional Arabic" panose="02020603050405020304" pitchFamily="18" charset="-78"/>
                <a:cs typeface="Traditional Arabic" panose="02020603050405020304" pitchFamily="18" charset="-78"/>
              </a:rPr>
              <a:t>: من أدواء الجنْب</a:t>
            </a:r>
            <a:r>
              <a:rPr lang="ar-DZ" sz="3200" b="1" dirty="0">
                <a:ln w="0"/>
                <a:solidFill>
                  <a:srgbClr val="BD582C"/>
                </a:solidFill>
                <a:latin typeface="Traditional Arabic" panose="02020603050405020304" pitchFamily="18" charset="-78"/>
                <a:cs typeface="Traditional Arabic" panose="02020603050405020304" pitchFamily="18" charset="-78"/>
              </a:rPr>
              <a:t>.</a:t>
            </a:r>
          </a:p>
          <a:p>
            <a:pPr algn="r"/>
            <a:r>
              <a:rPr lang="ar-DZ" sz="3200" b="1" dirty="0">
                <a:ln w="0"/>
                <a:solidFill>
                  <a:srgbClr val="BD582C"/>
                </a:solidFill>
                <a:latin typeface="Traditional Arabic" panose="02020603050405020304" pitchFamily="18" charset="-78"/>
                <a:cs typeface="Traditional Arabic" panose="02020603050405020304" pitchFamily="18" charset="-78"/>
              </a:rPr>
              <a:t>الهُيامُ</a:t>
            </a:r>
            <a:r>
              <a:rPr lang="ar-DZ" sz="3200" b="1" dirty="0">
                <a:ln w="0"/>
                <a:solidFill>
                  <a:schemeClr val="tx1"/>
                </a:solidFill>
                <a:latin typeface="Traditional Arabic" panose="02020603050405020304" pitchFamily="18" charset="-78"/>
                <a:cs typeface="Traditional Arabic" panose="02020603050405020304" pitchFamily="18" charset="-78"/>
              </a:rPr>
              <a:t>: مثل الحمى، فسخن جلده ونحُل جسمه.</a:t>
            </a:r>
          </a:p>
        </p:txBody>
      </p:sp>
      <p:pic>
        <p:nvPicPr>
          <p:cNvPr id="20" name="Picture 2" descr="وزارة التنمية الريفية تعلن عن ظهور حالات من النحاز / البارد &quot;الباستريلا&quot; في  الإبل | وكالة التواصل">
            <a:extLst>
              <a:ext uri="{FF2B5EF4-FFF2-40B4-BE49-F238E27FC236}">
                <a16:creationId xmlns:a16="http://schemas.microsoft.com/office/drawing/2014/main" id="{D77A876A-51FF-E26B-0205-52EAF12A7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653" y="153252"/>
            <a:ext cx="2053113" cy="1020850"/>
          </a:xfrm>
          <a:prstGeom prst="rect">
            <a:avLst/>
          </a:prstGeom>
          <a:noFill/>
          <a:extLst>
            <a:ext uri="{909E8E84-426E-40DD-AFC4-6F175D3DCCD1}">
              <a14:hiddenFill xmlns:a14="http://schemas.microsoft.com/office/drawing/2010/main">
                <a:solidFill>
                  <a:srgbClr val="FFFFFF"/>
                </a:solidFill>
              </a14:hiddenFill>
            </a:ext>
          </a:extLst>
        </p:spPr>
      </p:pic>
      <p:sp>
        <p:nvSpPr>
          <p:cNvPr id="24" name="Accolade ouvrante 29">
            <a:extLst>
              <a:ext uri="{FF2B5EF4-FFF2-40B4-BE49-F238E27FC236}">
                <a16:creationId xmlns:a16="http://schemas.microsoft.com/office/drawing/2014/main" id="{7205A1D3-E842-FAB3-8709-1371772D1288}"/>
              </a:ext>
            </a:extLst>
          </p:cNvPr>
          <p:cNvSpPr/>
          <p:nvPr/>
        </p:nvSpPr>
        <p:spPr>
          <a:xfrm rot="16200000">
            <a:off x="3136283" y="3812667"/>
            <a:ext cx="363985" cy="3623761"/>
          </a:xfrm>
          <a:prstGeom prst="leftBrace">
            <a:avLst/>
          </a:prstGeom>
          <a:ln>
            <a:solidFill>
              <a:srgbClr val="BD582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Rectangle : coins arrondis 30">
            <a:extLst>
              <a:ext uri="{FF2B5EF4-FFF2-40B4-BE49-F238E27FC236}">
                <a16:creationId xmlns:a16="http://schemas.microsoft.com/office/drawing/2014/main" id="{21870610-C0B2-DFFA-6788-3E30EA89342B}"/>
              </a:ext>
            </a:extLst>
          </p:cNvPr>
          <p:cNvSpPr/>
          <p:nvPr/>
        </p:nvSpPr>
        <p:spPr>
          <a:xfrm>
            <a:off x="8358544" y="5429825"/>
            <a:ext cx="2000297" cy="1100831"/>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just" rtl="1"/>
            <a:r>
              <a:rPr lang="en-GB" sz="3200" b="1" dirty="0">
                <a:solidFill>
                  <a:srgbClr val="BD582C"/>
                </a:solidFill>
                <a:latin typeface="Traditional Arabic" panose="02020603050405020304" pitchFamily="18" charset="-78"/>
                <a:cs typeface="Traditional Arabic" panose="02020603050405020304" pitchFamily="18" charset="-78"/>
              </a:rPr>
              <a:t>)</a:t>
            </a:r>
            <a:r>
              <a:rPr lang="ar-DZ" sz="3200" b="1" dirty="0">
                <a:solidFill>
                  <a:srgbClr val="BD582C"/>
                </a:solidFill>
                <a:latin typeface="Traditional Arabic" panose="02020603050405020304" pitchFamily="18" charset="-78"/>
                <a:cs typeface="Traditional Arabic" panose="02020603050405020304" pitchFamily="18" charset="-78"/>
              </a:rPr>
              <a:t>علاقة ترادف</a:t>
            </a:r>
            <a:r>
              <a:rPr lang="en-GB" sz="3200" b="1" dirty="0">
                <a:solidFill>
                  <a:srgbClr val="BD582C"/>
                </a:solidFill>
                <a:latin typeface="Traditional Arabic" panose="02020603050405020304" pitchFamily="18" charset="-78"/>
                <a:cs typeface="Traditional Arabic" panose="02020603050405020304" pitchFamily="18" charset="-78"/>
              </a:rPr>
              <a:t>(</a:t>
            </a:r>
            <a:endParaRPr lang="en-US" sz="2800" b="1" dirty="0">
              <a:solidFill>
                <a:srgbClr val="BD582C"/>
              </a:solidFill>
              <a:latin typeface="Traditional Arabic" panose="02020603050405020304" pitchFamily="18" charset="-78"/>
              <a:cs typeface="Traditional Arabic" panose="02020603050405020304" pitchFamily="18" charset="-78"/>
            </a:endParaRPr>
          </a:p>
        </p:txBody>
      </p:sp>
      <p:sp>
        <p:nvSpPr>
          <p:cNvPr id="29" name="Accolade ouvrante 29">
            <a:extLst>
              <a:ext uri="{FF2B5EF4-FFF2-40B4-BE49-F238E27FC236}">
                <a16:creationId xmlns:a16="http://schemas.microsoft.com/office/drawing/2014/main" id="{116B3F80-B10E-3479-DAB9-257BC7DA53AC}"/>
              </a:ext>
            </a:extLst>
          </p:cNvPr>
          <p:cNvSpPr/>
          <p:nvPr/>
        </p:nvSpPr>
        <p:spPr>
          <a:xfrm rot="16200000">
            <a:off x="9093660" y="3776618"/>
            <a:ext cx="363985" cy="3623761"/>
          </a:xfrm>
          <a:prstGeom prst="leftBrace">
            <a:avLst/>
          </a:prstGeom>
          <a:ln>
            <a:solidFill>
              <a:srgbClr val="BD582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Rectangle : coins arrondis 30">
            <a:extLst>
              <a:ext uri="{FF2B5EF4-FFF2-40B4-BE49-F238E27FC236}">
                <a16:creationId xmlns:a16="http://schemas.microsoft.com/office/drawing/2014/main" id="{1F9D878F-EF95-C832-57CC-1BD26542353C}"/>
              </a:ext>
            </a:extLst>
          </p:cNvPr>
          <p:cNvSpPr/>
          <p:nvPr/>
        </p:nvSpPr>
        <p:spPr>
          <a:xfrm>
            <a:off x="2318126" y="5406507"/>
            <a:ext cx="2000297" cy="1100831"/>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just" rtl="1"/>
            <a:r>
              <a:rPr lang="en-GB" sz="3200" b="1" dirty="0">
                <a:solidFill>
                  <a:srgbClr val="BD582C"/>
                </a:solidFill>
                <a:latin typeface="Traditional Arabic" panose="02020603050405020304" pitchFamily="18" charset="-78"/>
                <a:cs typeface="Traditional Arabic" panose="02020603050405020304" pitchFamily="18" charset="-78"/>
              </a:rPr>
              <a:t>)</a:t>
            </a:r>
            <a:r>
              <a:rPr lang="ar-DZ" sz="3200" b="1" dirty="0">
                <a:solidFill>
                  <a:srgbClr val="BD582C"/>
                </a:solidFill>
                <a:latin typeface="Traditional Arabic" panose="02020603050405020304" pitchFamily="18" charset="-78"/>
                <a:cs typeface="Traditional Arabic" panose="02020603050405020304" pitchFamily="18" charset="-78"/>
              </a:rPr>
              <a:t>علاقة سببية</a:t>
            </a:r>
            <a:r>
              <a:rPr lang="en-GB" sz="3200" b="1" dirty="0">
                <a:solidFill>
                  <a:srgbClr val="BD582C"/>
                </a:solidFill>
                <a:latin typeface="Traditional Arabic" panose="02020603050405020304" pitchFamily="18" charset="-78"/>
                <a:cs typeface="Traditional Arabic" panose="02020603050405020304" pitchFamily="18" charset="-78"/>
              </a:rPr>
              <a:t>(</a:t>
            </a:r>
            <a:endParaRPr lang="en-US" sz="2800" b="1" dirty="0">
              <a:solidFill>
                <a:srgbClr val="BD582C"/>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832170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5F4BAD2C-7345-BA35-DAF4-61348B9A685F}"/>
              </a:ext>
            </a:extLst>
          </p:cNvPr>
          <p:cNvSpPr/>
          <p:nvPr/>
        </p:nvSpPr>
        <p:spPr>
          <a:xfrm>
            <a:off x="3785191" y="1818630"/>
            <a:ext cx="4348716" cy="1610369"/>
          </a:xfrm>
          <a:prstGeom prst="ellipse">
            <a:avLst/>
          </a:prstGeom>
          <a:solidFill>
            <a:srgbClr val="BD582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800" b="1" dirty="0">
                <a:latin typeface="Traditional Arabic" panose="02020603050405020304" pitchFamily="18" charset="-78"/>
                <a:cs typeface="Traditional Arabic" panose="02020603050405020304" pitchFamily="18" charset="-78"/>
              </a:rPr>
              <a:t>سيرُ الإبل</a:t>
            </a:r>
            <a:endParaRPr lang="en-US" sz="4800" b="1" dirty="0">
              <a:latin typeface="Traditional Arabic" panose="02020603050405020304" pitchFamily="18" charset="-78"/>
              <a:cs typeface="Traditional Arabic" panose="02020603050405020304" pitchFamily="18" charset="-78"/>
            </a:endParaRPr>
          </a:p>
        </p:txBody>
      </p:sp>
      <p:cxnSp>
        <p:nvCxnSpPr>
          <p:cNvPr id="4" name="Connecteur droit avec flèche 3">
            <a:extLst>
              <a:ext uri="{FF2B5EF4-FFF2-40B4-BE49-F238E27FC236}">
                <a16:creationId xmlns:a16="http://schemas.microsoft.com/office/drawing/2014/main" id="{154DFA1D-7D32-FE3A-296B-E22D05EFE05A}"/>
              </a:ext>
            </a:extLst>
          </p:cNvPr>
          <p:cNvCxnSpPr>
            <a:cxnSpLocks/>
            <a:stCxn id="2" idx="6"/>
            <a:endCxn id="31" idx="1"/>
          </p:cNvCxnSpPr>
          <p:nvPr/>
        </p:nvCxnSpPr>
        <p:spPr>
          <a:xfrm>
            <a:off x="8133907" y="2623815"/>
            <a:ext cx="1073889" cy="31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0D793A9A-B8B2-86F2-5941-38226E32539C}"/>
              </a:ext>
            </a:extLst>
          </p:cNvPr>
          <p:cNvCxnSpPr>
            <a:cxnSpLocks/>
            <a:stCxn id="2" idx="2"/>
          </p:cNvCxnSpPr>
          <p:nvPr/>
        </p:nvCxnSpPr>
        <p:spPr>
          <a:xfrm flipH="1">
            <a:off x="2743200" y="2623815"/>
            <a:ext cx="1041991" cy="31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CB2DE9EE-1ECA-2BBF-5339-ABCE36C2A7B7}"/>
              </a:ext>
            </a:extLst>
          </p:cNvPr>
          <p:cNvCxnSpPr>
            <a:cxnSpLocks/>
            <a:stCxn id="2" idx="3"/>
            <a:endCxn id="21" idx="0"/>
          </p:cNvCxnSpPr>
          <p:nvPr/>
        </p:nvCxnSpPr>
        <p:spPr>
          <a:xfrm flipH="1">
            <a:off x="3172047" y="3193166"/>
            <a:ext cx="1249999" cy="610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79FE19F9-5848-77ED-945C-BA8AA37E215D}"/>
              </a:ext>
            </a:extLst>
          </p:cNvPr>
          <p:cNvCxnSpPr>
            <a:cxnSpLocks/>
            <a:stCxn id="2" idx="4"/>
            <a:endCxn id="22" idx="0"/>
          </p:cNvCxnSpPr>
          <p:nvPr/>
        </p:nvCxnSpPr>
        <p:spPr>
          <a:xfrm flipH="1">
            <a:off x="5943600" y="3428999"/>
            <a:ext cx="15949" cy="861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95023B77-0276-D817-314F-BD0911E7545C}"/>
              </a:ext>
            </a:extLst>
          </p:cNvPr>
          <p:cNvCxnSpPr>
            <a:cxnSpLocks/>
            <a:endCxn id="33" idx="2"/>
          </p:cNvCxnSpPr>
          <p:nvPr/>
        </p:nvCxnSpPr>
        <p:spPr>
          <a:xfrm flipH="1" flipV="1">
            <a:off x="3483935" y="1278566"/>
            <a:ext cx="900897" cy="816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BA860EBE-16C1-451E-FAE3-377EF3FDEC97}"/>
              </a:ext>
            </a:extLst>
          </p:cNvPr>
          <p:cNvCxnSpPr>
            <a:cxnSpLocks/>
            <a:stCxn id="2" idx="0"/>
          </p:cNvCxnSpPr>
          <p:nvPr/>
        </p:nvCxnSpPr>
        <p:spPr>
          <a:xfrm flipH="1" flipV="1">
            <a:off x="5930583" y="1240687"/>
            <a:ext cx="28966" cy="577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07E99C6B-3411-C3F1-BF47-A2E622261939}"/>
              </a:ext>
            </a:extLst>
          </p:cNvPr>
          <p:cNvCxnSpPr>
            <a:cxnSpLocks/>
            <a:stCxn id="2" idx="5"/>
            <a:endCxn id="27" idx="0"/>
          </p:cNvCxnSpPr>
          <p:nvPr/>
        </p:nvCxnSpPr>
        <p:spPr>
          <a:xfrm>
            <a:off x="7497052" y="3193166"/>
            <a:ext cx="1227237" cy="716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E65E59E2-9683-4422-42B3-299E96241FAC}"/>
              </a:ext>
            </a:extLst>
          </p:cNvPr>
          <p:cNvCxnSpPr>
            <a:cxnSpLocks/>
            <a:stCxn id="2" idx="7"/>
            <a:endCxn id="36" idx="2"/>
          </p:cNvCxnSpPr>
          <p:nvPr/>
        </p:nvCxnSpPr>
        <p:spPr>
          <a:xfrm flipV="1">
            <a:off x="7497052" y="1240687"/>
            <a:ext cx="1184981" cy="813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F94DC85-ED2C-F726-3539-9ED2DAC01416}"/>
              </a:ext>
            </a:extLst>
          </p:cNvPr>
          <p:cNvSpPr/>
          <p:nvPr/>
        </p:nvSpPr>
        <p:spPr>
          <a:xfrm>
            <a:off x="510363" y="2276695"/>
            <a:ext cx="2232837" cy="79744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الرَّسف</a:t>
            </a:r>
            <a:endParaRPr lang="en-US" dirty="0">
              <a:ln w="0"/>
              <a:solidFill>
                <a:schemeClr val="tx1"/>
              </a:solidFill>
              <a:effectLst>
                <a:outerShdw blurRad="38100" dist="19050" dir="2700000" algn="tl" rotWithShape="0">
                  <a:schemeClr val="dk1">
                    <a:alpha val="40000"/>
                  </a:schemeClr>
                </a:outerShdw>
              </a:effectLst>
            </a:endParaRPr>
          </a:p>
        </p:txBody>
      </p:sp>
      <p:sp>
        <p:nvSpPr>
          <p:cNvPr id="21" name="Rectangle 20">
            <a:extLst>
              <a:ext uri="{FF2B5EF4-FFF2-40B4-BE49-F238E27FC236}">
                <a16:creationId xmlns:a16="http://schemas.microsoft.com/office/drawing/2014/main" id="{7598556F-6D2E-3F7F-D5B3-909FD0F1693A}"/>
              </a:ext>
            </a:extLst>
          </p:cNvPr>
          <p:cNvSpPr/>
          <p:nvPr/>
        </p:nvSpPr>
        <p:spPr>
          <a:xfrm>
            <a:off x="2055628" y="3803798"/>
            <a:ext cx="2232837" cy="79744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الحَفد</a:t>
            </a:r>
            <a:endParaRPr lang="en-US" dirty="0"/>
          </a:p>
        </p:txBody>
      </p:sp>
      <p:sp>
        <p:nvSpPr>
          <p:cNvPr id="22" name="Rectangle 21">
            <a:extLst>
              <a:ext uri="{FF2B5EF4-FFF2-40B4-BE49-F238E27FC236}">
                <a16:creationId xmlns:a16="http://schemas.microsoft.com/office/drawing/2014/main" id="{7C9B08E0-1C09-2A27-789C-C965264ED942}"/>
              </a:ext>
            </a:extLst>
          </p:cNvPr>
          <p:cNvSpPr/>
          <p:nvPr/>
        </p:nvSpPr>
        <p:spPr>
          <a:xfrm>
            <a:off x="4827181" y="4290235"/>
            <a:ext cx="2232837" cy="79744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err="1">
                <a:ln w="0"/>
                <a:solidFill>
                  <a:schemeClr val="tx1"/>
                </a:solidFill>
                <a:effectLst>
                  <a:outerShdw blurRad="38100" dist="19050" dir="2700000" algn="tl" rotWithShape="0">
                    <a:schemeClr val="dk1">
                      <a:alpha val="40000"/>
                    </a:schemeClr>
                  </a:outerShdw>
                </a:effectLst>
              </a:rPr>
              <a:t>الهَمُلَجَة</a:t>
            </a:r>
            <a:endParaRPr lang="en-US" dirty="0"/>
          </a:p>
        </p:txBody>
      </p:sp>
      <p:sp>
        <p:nvSpPr>
          <p:cNvPr id="27" name="Rectangle 26">
            <a:extLst>
              <a:ext uri="{FF2B5EF4-FFF2-40B4-BE49-F238E27FC236}">
                <a16:creationId xmlns:a16="http://schemas.microsoft.com/office/drawing/2014/main" id="{2F042083-7050-3C18-C126-B336B3A8DDC2}"/>
              </a:ext>
            </a:extLst>
          </p:cNvPr>
          <p:cNvSpPr/>
          <p:nvPr/>
        </p:nvSpPr>
        <p:spPr>
          <a:xfrm>
            <a:off x="7650126" y="3910121"/>
            <a:ext cx="2148325" cy="79744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خَبَّ</a:t>
            </a:r>
            <a:endParaRPr lang="en-US" dirty="0"/>
          </a:p>
        </p:txBody>
      </p:sp>
      <p:sp>
        <p:nvSpPr>
          <p:cNvPr id="31" name="Rectangle 30">
            <a:extLst>
              <a:ext uri="{FF2B5EF4-FFF2-40B4-BE49-F238E27FC236}">
                <a16:creationId xmlns:a16="http://schemas.microsoft.com/office/drawing/2014/main" id="{DCE242E2-DCB7-1163-1FFA-01BE2D6E2DCE}"/>
              </a:ext>
            </a:extLst>
          </p:cNvPr>
          <p:cNvSpPr/>
          <p:nvPr/>
        </p:nvSpPr>
        <p:spPr>
          <a:xfrm>
            <a:off x="9207796" y="2256760"/>
            <a:ext cx="2232837" cy="79744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err="1">
                <a:ln w="0"/>
                <a:solidFill>
                  <a:schemeClr val="tx1"/>
                </a:solidFill>
                <a:effectLst>
                  <a:outerShdw blurRad="38100" dist="19050" dir="2700000" algn="tl" rotWithShape="0">
                    <a:schemeClr val="dk1">
                      <a:alpha val="40000"/>
                    </a:schemeClr>
                  </a:outerShdw>
                </a:effectLst>
              </a:rPr>
              <a:t>دأْدأَ</a:t>
            </a:r>
            <a:endParaRPr lang="en-US" dirty="0">
              <a:ln w="0"/>
              <a:solidFill>
                <a:schemeClr val="tx1"/>
              </a:solidFill>
              <a:effectLst>
                <a:outerShdw blurRad="38100" dist="19050" dir="2700000" algn="tl" rotWithShape="0">
                  <a:schemeClr val="dk1">
                    <a:alpha val="40000"/>
                  </a:schemeClr>
                </a:outerShdw>
              </a:effectLst>
            </a:endParaRPr>
          </a:p>
        </p:txBody>
      </p:sp>
      <p:sp>
        <p:nvSpPr>
          <p:cNvPr id="33" name="Rectangle 32">
            <a:extLst>
              <a:ext uri="{FF2B5EF4-FFF2-40B4-BE49-F238E27FC236}">
                <a16:creationId xmlns:a16="http://schemas.microsoft.com/office/drawing/2014/main" id="{2DF463FB-11C2-746C-DE3B-D8BC710A70E3}"/>
              </a:ext>
            </a:extLst>
          </p:cNvPr>
          <p:cNvSpPr/>
          <p:nvPr/>
        </p:nvSpPr>
        <p:spPr>
          <a:xfrm>
            <a:off x="2367516" y="481124"/>
            <a:ext cx="2232837" cy="79744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err="1">
                <a:ln w="0"/>
                <a:solidFill>
                  <a:schemeClr val="tx1"/>
                </a:solidFill>
                <a:effectLst>
                  <a:outerShdw blurRad="38100" dist="19050" dir="2700000" algn="tl" rotWithShape="0">
                    <a:schemeClr val="dk1">
                      <a:alpha val="40000"/>
                    </a:schemeClr>
                  </a:outerShdw>
                </a:effectLst>
              </a:rPr>
              <a:t>الرَّتَكُ</a:t>
            </a:r>
            <a:endParaRPr lang="en-US" sz="4000" dirty="0"/>
          </a:p>
        </p:txBody>
      </p:sp>
      <p:sp>
        <p:nvSpPr>
          <p:cNvPr id="35" name="Rectangle 34">
            <a:extLst>
              <a:ext uri="{FF2B5EF4-FFF2-40B4-BE49-F238E27FC236}">
                <a16:creationId xmlns:a16="http://schemas.microsoft.com/office/drawing/2014/main" id="{FA05513C-0A2A-4834-F2DC-05FA8C92C80E}"/>
              </a:ext>
            </a:extLst>
          </p:cNvPr>
          <p:cNvSpPr/>
          <p:nvPr/>
        </p:nvSpPr>
        <p:spPr>
          <a:xfrm>
            <a:off x="4843130" y="473100"/>
            <a:ext cx="2232837" cy="79744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err="1">
                <a:ln w="0"/>
                <a:solidFill>
                  <a:schemeClr val="tx1"/>
                </a:solidFill>
                <a:effectLst>
                  <a:outerShdw blurRad="38100" dist="19050" dir="2700000" algn="tl" rotWithShape="0">
                    <a:schemeClr val="dk1">
                      <a:alpha val="40000"/>
                    </a:schemeClr>
                  </a:outerShdw>
                </a:effectLst>
              </a:rPr>
              <a:t>الذَّميلُ</a:t>
            </a:r>
            <a:endParaRPr lang="en-US" dirty="0">
              <a:ln w="0"/>
              <a:solidFill>
                <a:schemeClr val="tx1"/>
              </a:solidFill>
              <a:effectLst>
                <a:outerShdw blurRad="38100" dist="19050" dir="2700000" algn="tl" rotWithShape="0">
                  <a:schemeClr val="dk1">
                    <a:alpha val="40000"/>
                  </a:schemeClr>
                </a:outerShdw>
              </a:effectLst>
            </a:endParaRPr>
          </a:p>
        </p:txBody>
      </p:sp>
      <p:sp>
        <p:nvSpPr>
          <p:cNvPr id="36" name="Rectangle 35">
            <a:extLst>
              <a:ext uri="{FF2B5EF4-FFF2-40B4-BE49-F238E27FC236}">
                <a16:creationId xmlns:a16="http://schemas.microsoft.com/office/drawing/2014/main" id="{AD7CAF11-8DCD-4D6C-EF8C-5ECB09A36FAA}"/>
              </a:ext>
            </a:extLst>
          </p:cNvPr>
          <p:cNvSpPr/>
          <p:nvPr/>
        </p:nvSpPr>
        <p:spPr>
          <a:xfrm>
            <a:off x="7565614" y="443245"/>
            <a:ext cx="2232837" cy="79744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التَّزيُّدُ</a:t>
            </a:r>
            <a:endParaRPr lang="en-US" sz="4000" dirty="0"/>
          </a:p>
        </p:txBody>
      </p:sp>
      <p:cxnSp>
        <p:nvCxnSpPr>
          <p:cNvPr id="39" name="Connecteur droit avec flèche 38">
            <a:extLst>
              <a:ext uri="{FF2B5EF4-FFF2-40B4-BE49-F238E27FC236}">
                <a16:creationId xmlns:a16="http://schemas.microsoft.com/office/drawing/2014/main" id="{30C89CAF-D71B-01FC-1F25-5B31232FF533}"/>
              </a:ext>
            </a:extLst>
          </p:cNvPr>
          <p:cNvCxnSpPr>
            <a:cxnSpLocks/>
            <a:endCxn id="61" idx="0"/>
          </p:cNvCxnSpPr>
          <p:nvPr/>
        </p:nvCxnSpPr>
        <p:spPr>
          <a:xfrm flipH="1">
            <a:off x="837314" y="2944453"/>
            <a:ext cx="3212743" cy="1117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2C310304-0446-8696-55CD-380E2401C8A9}"/>
              </a:ext>
            </a:extLst>
          </p:cNvPr>
          <p:cNvCxnSpPr>
            <a:cxnSpLocks/>
            <a:endCxn id="58" idx="2"/>
          </p:cNvCxnSpPr>
          <p:nvPr/>
        </p:nvCxnSpPr>
        <p:spPr>
          <a:xfrm flipH="1" flipV="1">
            <a:off x="1063868" y="1258428"/>
            <a:ext cx="2837669" cy="1108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a:extLst>
              <a:ext uri="{FF2B5EF4-FFF2-40B4-BE49-F238E27FC236}">
                <a16:creationId xmlns:a16="http://schemas.microsoft.com/office/drawing/2014/main" id="{78589628-D348-E4CA-F86C-568FD97D9CAC}"/>
              </a:ext>
            </a:extLst>
          </p:cNvPr>
          <p:cNvCxnSpPr>
            <a:cxnSpLocks/>
            <a:endCxn id="64" idx="0"/>
          </p:cNvCxnSpPr>
          <p:nvPr/>
        </p:nvCxnSpPr>
        <p:spPr>
          <a:xfrm>
            <a:off x="6641771" y="3284254"/>
            <a:ext cx="1351868" cy="2166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590032DF-A069-C50B-0086-080FD92396AA}"/>
              </a:ext>
            </a:extLst>
          </p:cNvPr>
          <p:cNvCxnSpPr/>
          <p:nvPr/>
        </p:nvCxnSpPr>
        <p:spPr>
          <a:xfrm flipH="1">
            <a:off x="4030732" y="3392494"/>
            <a:ext cx="1116082" cy="2058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42EAA1A9-0B4B-A5D6-9588-2D8CDFDDCC77}"/>
              </a:ext>
            </a:extLst>
          </p:cNvPr>
          <p:cNvCxnSpPr>
            <a:cxnSpLocks/>
            <a:endCxn id="53" idx="0"/>
          </p:cNvCxnSpPr>
          <p:nvPr/>
        </p:nvCxnSpPr>
        <p:spPr>
          <a:xfrm>
            <a:off x="8006317" y="2945219"/>
            <a:ext cx="3078124" cy="1039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9A897107-E502-ED17-FAFB-C06FF7A5ECCC}"/>
              </a:ext>
            </a:extLst>
          </p:cNvPr>
          <p:cNvSpPr/>
          <p:nvPr/>
        </p:nvSpPr>
        <p:spPr>
          <a:xfrm>
            <a:off x="10058400" y="3985214"/>
            <a:ext cx="2052082" cy="79744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الرُقاق</a:t>
            </a:r>
            <a:endParaRPr lang="en-US" dirty="0">
              <a:ln w="0"/>
              <a:solidFill>
                <a:schemeClr val="tx1"/>
              </a:solidFill>
              <a:effectLst>
                <a:outerShdw blurRad="38100" dist="19050" dir="2700000" algn="tl" rotWithShape="0">
                  <a:schemeClr val="dk1">
                    <a:alpha val="40000"/>
                  </a:schemeClr>
                </a:outerShdw>
              </a:effectLst>
            </a:endParaRPr>
          </a:p>
        </p:txBody>
      </p:sp>
      <p:sp>
        <p:nvSpPr>
          <p:cNvPr id="58" name="Rectangle 57">
            <a:extLst>
              <a:ext uri="{FF2B5EF4-FFF2-40B4-BE49-F238E27FC236}">
                <a16:creationId xmlns:a16="http://schemas.microsoft.com/office/drawing/2014/main" id="{30B4E081-6075-3D71-CBCC-F36FB2A29229}"/>
              </a:ext>
            </a:extLst>
          </p:cNvPr>
          <p:cNvSpPr/>
          <p:nvPr/>
        </p:nvSpPr>
        <p:spPr>
          <a:xfrm>
            <a:off x="50505" y="460986"/>
            <a:ext cx="2026725" cy="79744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التشغُّر</a:t>
            </a:r>
            <a:endParaRPr lang="en-US" dirty="0">
              <a:ln w="0"/>
              <a:solidFill>
                <a:schemeClr val="tx1"/>
              </a:solidFill>
              <a:effectLst>
                <a:outerShdw blurRad="38100" dist="19050" dir="2700000" algn="tl" rotWithShape="0">
                  <a:schemeClr val="dk1">
                    <a:alpha val="40000"/>
                  </a:schemeClr>
                </a:outerShdw>
              </a:effectLst>
            </a:endParaRPr>
          </a:p>
        </p:txBody>
      </p:sp>
      <p:sp>
        <p:nvSpPr>
          <p:cNvPr id="61" name="Rectangle 60">
            <a:extLst>
              <a:ext uri="{FF2B5EF4-FFF2-40B4-BE49-F238E27FC236}">
                <a16:creationId xmlns:a16="http://schemas.microsoft.com/office/drawing/2014/main" id="{E02550E7-CA7E-A7AC-B9E8-79B7EB443A77}"/>
              </a:ext>
            </a:extLst>
          </p:cNvPr>
          <p:cNvSpPr/>
          <p:nvPr/>
        </p:nvSpPr>
        <p:spPr>
          <a:xfrm>
            <a:off x="50505" y="4061637"/>
            <a:ext cx="1573617" cy="79744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err="1">
                <a:ln w="0"/>
                <a:solidFill>
                  <a:schemeClr val="tx1"/>
                </a:solidFill>
                <a:effectLst>
                  <a:outerShdw blurRad="38100" dist="19050" dir="2700000" algn="tl" rotWithShape="0">
                    <a:schemeClr val="dk1">
                      <a:alpha val="40000"/>
                    </a:schemeClr>
                  </a:outerShdw>
                </a:effectLst>
              </a:rPr>
              <a:t>المَلْعُ</a:t>
            </a:r>
            <a:endParaRPr lang="en-US" dirty="0">
              <a:ln w="0"/>
              <a:solidFill>
                <a:schemeClr val="tx1"/>
              </a:solidFill>
              <a:effectLst>
                <a:outerShdw blurRad="38100" dist="19050" dir="2700000" algn="tl" rotWithShape="0">
                  <a:schemeClr val="dk1">
                    <a:alpha val="40000"/>
                  </a:schemeClr>
                </a:outerShdw>
              </a:effectLst>
            </a:endParaRPr>
          </a:p>
        </p:txBody>
      </p:sp>
      <p:sp>
        <p:nvSpPr>
          <p:cNvPr id="63" name="Rectangle 62">
            <a:extLst>
              <a:ext uri="{FF2B5EF4-FFF2-40B4-BE49-F238E27FC236}">
                <a16:creationId xmlns:a16="http://schemas.microsoft.com/office/drawing/2014/main" id="{18FBD8E3-3A2D-04EB-8747-027B9CCCBE35}"/>
              </a:ext>
            </a:extLst>
          </p:cNvPr>
          <p:cNvSpPr/>
          <p:nvPr/>
        </p:nvSpPr>
        <p:spPr>
          <a:xfrm>
            <a:off x="3036694" y="5451224"/>
            <a:ext cx="2026725" cy="79744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الزَلْج</a:t>
            </a:r>
            <a:endParaRPr lang="en-US" dirty="0">
              <a:ln w="0"/>
              <a:solidFill>
                <a:schemeClr val="tx1"/>
              </a:solidFill>
              <a:effectLst>
                <a:outerShdw blurRad="38100" dist="19050" dir="2700000" algn="tl" rotWithShape="0">
                  <a:schemeClr val="dk1">
                    <a:alpha val="40000"/>
                  </a:schemeClr>
                </a:outerShdw>
              </a:effectLst>
            </a:endParaRPr>
          </a:p>
        </p:txBody>
      </p:sp>
      <p:sp>
        <p:nvSpPr>
          <p:cNvPr id="64" name="Rectangle 63">
            <a:extLst>
              <a:ext uri="{FF2B5EF4-FFF2-40B4-BE49-F238E27FC236}">
                <a16:creationId xmlns:a16="http://schemas.microsoft.com/office/drawing/2014/main" id="{3127887C-E324-BE4B-C2C4-B5D4C1CC2E53}"/>
              </a:ext>
            </a:extLst>
          </p:cNvPr>
          <p:cNvSpPr/>
          <p:nvPr/>
        </p:nvSpPr>
        <p:spPr>
          <a:xfrm>
            <a:off x="6980276" y="5451224"/>
            <a:ext cx="2026725" cy="76342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الزَّفيفُ</a:t>
            </a:r>
            <a:endParaRPr lang="en-US" dirty="0">
              <a:ln w="0"/>
              <a:solidFill>
                <a:schemeClr val="tx1"/>
              </a:solidFill>
              <a:effectLst>
                <a:outerShdw blurRad="38100" dist="19050" dir="2700000" algn="tl" rotWithShape="0">
                  <a:schemeClr val="dk1">
                    <a:alpha val="40000"/>
                  </a:schemeClr>
                </a:outerShdw>
              </a:effectLst>
            </a:endParaRPr>
          </a:p>
        </p:txBody>
      </p:sp>
      <p:cxnSp>
        <p:nvCxnSpPr>
          <p:cNvPr id="69" name="Connecteur droit avec flèche 68">
            <a:extLst>
              <a:ext uri="{FF2B5EF4-FFF2-40B4-BE49-F238E27FC236}">
                <a16:creationId xmlns:a16="http://schemas.microsoft.com/office/drawing/2014/main" id="{B422AF73-A4D2-D5DD-A1ED-62BCEB41B220}"/>
              </a:ext>
            </a:extLst>
          </p:cNvPr>
          <p:cNvCxnSpPr>
            <a:cxnSpLocks/>
            <a:endCxn id="70" idx="2"/>
          </p:cNvCxnSpPr>
          <p:nvPr/>
        </p:nvCxnSpPr>
        <p:spPr>
          <a:xfrm flipV="1">
            <a:off x="7953556" y="1234940"/>
            <a:ext cx="3078124" cy="987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4D8DFB57-6E0B-1B8B-DB19-18722E39ACC6}"/>
              </a:ext>
            </a:extLst>
          </p:cNvPr>
          <p:cNvSpPr/>
          <p:nvPr/>
        </p:nvSpPr>
        <p:spPr>
          <a:xfrm>
            <a:off x="10018317" y="437498"/>
            <a:ext cx="2026725" cy="79744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اللّبطة</a:t>
            </a:r>
            <a:endParaRPr lang="en-US" dirty="0">
              <a:ln w="0"/>
              <a:solidFill>
                <a:schemeClr val="tx1"/>
              </a:solidFill>
              <a:effectLst>
                <a:outerShdw blurRad="38100" dist="19050" dir="2700000" algn="tl" rotWithShape="0">
                  <a:schemeClr val="dk1">
                    <a:alpha val="40000"/>
                  </a:schemeClr>
                </a:outerShdw>
              </a:effectLst>
            </a:endParaRPr>
          </a:p>
        </p:txBody>
      </p:sp>
      <p:cxnSp>
        <p:nvCxnSpPr>
          <p:cNvPr id="73" name="Connecteur droit avec flèche 72">
            <a:extLst>
              <a:ext uri="{FF2B5EF4-FFF2-40B4-BE49-F238E27FC236}">
                <a16:creationId xmlns:a16="http://schemas.microsoft.com/office/drawing/2014/main" id="{45AE5B7B-098C-5C9D-4125-36D420BD452C}"/>
              </a:ext>
            </a:extLst>
          </p:cNvPr>
          <p:cNvCxnSpPr>
            <a:cxnSpLocks/>
            <a:stCxn id="63" idx="1"/>
          </p:cNvCxnSpPr>
          <p:nvPr/>
        </p:nvCxnSpPr>
        <p:spPr>
          <a:xfrm flipH="1">
            <a:off x="2367516" y="5849945"/>
            <a:ext cx="6691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Connecteur droit avec flèche 75">
            <a:extLst>
              <a:ext uri="{FF2B5EF4-FFF2-40B4-BE49-F238E27FC236}">
                <a16:creationId xmlns:a16="http://schemas.microsoft.com/office/drawing/2014/main" id="{28D1E16E-FE16-BF17-C300-F10111C683D6}"/>
              </a:ext>
            </a:extLst>
          </p:cNvPr>
          <p:cNvCxnSpPr>
            <a:cxnSpLocks/>
            <a:stCxn id="64" idx="3"/>
          </p:cNvCxnSpPr>
          <p:nvPr/>
        </p:nvCxnSpPr>
        <p:spPr>
          <a:xfrm>
            <a:off x="9007001" y="5832938"/>
            <a:ext cx="477241" cy="17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16B93D83-E027-40F1-84F4-1B1022607B44}"/>
              </a:ext>
            </a:extLst>
          </p:cNvPr>
          <p:cNvSpPr/>
          <p:nvPr/>
        </p:nvSpPr>
        <p:spPr>
          <a:xfrm>
            <a:off x="366602" y="5442720"/>
            <a:ext cx="2026725" cy="79744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err="1">
                <a:ln w="0"/>
                <a:solidFill>
                  <a:schemeClr val="tx1"/>
                </a:solidFill>
                <a:effectLst>
                  <a:outerShdw blurRad="38100" dist="19050" dir="2700000" algn="tl" rotWithShape="0">
                    <a:schemeClr val="dk1">
                      <a:alpha val="40000"/>
                    </a:schemeClr>
                  </a:outerShdw>
                </a:effectLst>
              </a:rPr>
              <a:t>التَّهَؤُّس</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80" name="Rectangle 79">
            <a:extLst>
              <a:ext uri="{FF2B5EF4-FFF2-40B4-BE49-F238E27FC236}">
                <a16:creationId xmlns:a16="http://schemas.microsoft.com/office/drawing/2014/main" id="{7C947C57-2112-DA28-D12F-6F2FE89546F2}"/>
              </a:ext>
            </a:extLst>
          </p:cNvPr>
          <p:cNvSpPr/>
          <p:nvPr/>
        </p:nvSpPr>
        <p:spPr>
          <a:xfrm>
            <a:off x="9484242" y="5451224"/>
            <a:ext cx="2026725" cy="79744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err="1">
                <a:ln w="0"/>
                <a:solidFill>
                  <a:schemeClr val="tx1"/>
                </a:solidFill>
                <a:effectLst>
                  <a:outerShdw blurRad="38100" dist="19050" dir="2700000" algn="tl" rotWithShape="0">
                    <a:schemeClr val="dk1">
                      <a:alpha val="40000"/>
                    </a:schemeClr>
                  </a:outerShdw>
                </a:effectLst>
              </a:rPr>
              <a:t>النأْل</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46649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7F353B22-B31C-5CA8-17B2-0883FC59A264}"/>
              </a:ext>
            </a:extLst>
          </p:cNvPr>
          <p:cNvSpPr/>
          <p:nvPr/>
        </p:nvSpPr>
        <p:spPr>
          <a:xfrm>
            <a:off x="3902149" y="1834116"/>
            <a:ext cx="4157330" cy="1594884"/>
          </a:xfrm>
          <a:prstGeom prst="ellipse">
            <a:avLst/>
          </a:prstGeom>
          <a:solidFill>
            <a:srgbClr val="BD582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800" b="1" dirty="0">
                <a:latin typeface="Traditional Arabic" panose="02020603050405020304" pitchFamily="18" charset="-78"/>
                <a:cs typeface="Traditional Arabic" panose="02020603050405020304" pitchFamily="18" charset="-78"/>
              </a:rPr>
              <a:t>ألوان الإبل</a:t>
            </a:r>
            <a:endParaRPr lang="en-US" sz="4800" b="1" dirty="0">
              <a:latin typeface="Traditional Arabic" panose="02020603050405020304" pitchFamily="18" charset="-78"/>
              <a:cs typeface="Traditional Arabic" panose="02020603050405020304" pitchFamily="18" charset="-78"/>
            </a:endParaRPr>
          </a:p>
        </p:txBody>
      </p:sp>
      <p:cxnSp>
        <p:nvCxnSpPr>
          <p:cNvPr id="4" name="Connecteur droit avec flèche 3">
            <a:extLst>
              <a:ext uri="{FF2B5EF4-FFF2-40B4-BE49-F238E27FC236}">
                <a16:creationId xmlns:a16="http://schemas.microsoft.com/office/drawing/2014/main" id="{59DE12FF-8D65-991E-A110-65E2C38EA6CB}"/>
              </a:ext>
            </a:extLst>
          </p:cNvPr>
          <p:cNvCxnSpPr>
            <a:stCxn id="2" idx="0"/>
          </p:cNvCxnSpPr>
          <p:nvPr/>
        </p:nvCxnSpPr>
        <p:spPr>
          <a:xfrm flipV="1">
            <a:off x="5980814" y="1233377"/>
            <a:ext cx="0" cy="600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6CA31996-B8E5-7FD8-7523-5FCD732A1479}"/>
              </a:ext>
            </a:extLst>
          </p:cNvPr>
          <p:cNvCxnSpPr>
            <a:cxnSpLocks/>
            <a:stCxn id="2" idx="7"/>
            <a:endCxn id="31" idx="2"/>
          </p:cNvCxnSpPr>
          <p:nvPr/>
        </p:nvCxnSpPr>
        <p:spPr>
          <a:xfrm flipV="1">
            <a:off x="7450652" y="1227352"/>
            <a:ext cx="783492" cy="840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9D14CFD0-08AC-6221-BF3A-672E85AE8640}"/>
              </a:ext>
            </a:extLst>
          </p:cNvPr>
          <p:cNvCxnSpPr>
            <a:cxnSpLocks/>
            <a:stCxn id="2" idx="1"/>
            <a:endCxn id="26" idx="2"/>
          </p:cNvCxnSpPr>
          <p:nvPr/>
        </p:nvCxnSpPr>
        <p:spPr>
          <a:xfrm flipH="1" flipV="1">
            <a:off x="3727485" y="1227352"/>
            <a:ext cx="783491" cy="840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57A62B3F-FB23-4598-EAE1-2E78777F7724}"/>
              </a:ext>
            </a:extLst>
          </p:cNvPr>
          <p:cNvCxnSpPr>
            <a:stCxn id="2" idx="2"/>
          </p:cNvCxnSpPr>
          <p:nvPr/>
        </p:nvCxnSpPr>
        <p:spPr>
          <a:xfrm flipH="1">
            <a:off x="3200400" y="2631558"/>
            <a:ext cx="7017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8923A7A0-A338-A84A-CFAB-1F6ADAE78675}"/>
              </a:ext>
            </a:extLst>
          </p:cNvPr>
          <p:cNvCxnSpPr>
            <a:cxnSpLocks/>
            <a:stCxn id="2" idx="3"/>
            <a:endCxn id="27" idx="0"/>
          </p:cNvCxnSpPr>
          <p:nvPr/>
        </p:nvCxnSpPr>
        <p:spPr>
          <a:xfrm flipH="1">
            <a:off x="3264195" y="3195435"/>
            <a:ext cx="1246781" cy="834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AEE61450-0781-FB29-B3FA-8AB5D66A9BE8}"/>
              </a:ext>
            </a:extLst>
          </p:cNvPr>
          <p:cNvCxnSpPr>
            <a:stCxn id="2" idx="4"/>
          </p:cNvCxnSpPr>
          <p:nvPr/>
        </p:nvCxnSpPr>
        <p:spPr>
          <a:xfrm>
            <a:off x="5980814" y="3429000"/>
            <a:ext cx="0" cy="600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89585C49-527B-21BB-9AAE-7595F06F5241}"/>
              </a:ext>
            </a:extLst>
          </p:cNvPr>
          <p:cNvCxnSpPr>
            <a:cxnSpLocks/>
          </p:cNvCxnSpPr>
          <p:nvPr/>
        </p:nvCxnSpPr>
        <p:spPr>
          <a:xfrm>
            <a:off x="8059479" y="2631558"/>
            <a:ext cx="9508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146912CC-769B-CB54-57F3-53D81B0CD6D7}"/>
              </a:ext>
            </a:extLst>
          </p:cNvPr>
          <p:cNvCxnSpPr>
            <a:cxnSpLocks/>
            <a:stCxn id="2" idx="5"/>
            <a:endCxn id="28" idx="0"/>
          </p:cNvCxnSpPr>
          <p:nvPr/>
        </p:nvCxnSpPr>
        <p:spPr>
          <a:xfrm>
            <a:off x="7450652" y="3195435"/>
            <a:ext cx="964019" cy="834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042D512-BFE8-4A21-4C40-A6DA104352C0}"/>
              </a:ext>
            </a:extLst>
          </p:cNvPr>
          <p:cNvSpPr/>
          <p:nvPr/>
        </p:nvSpPr>
        <p:spPr>
          <a:xfrm>
            <a:off x="1267820" y="2194206"/>
            <a:ext cx="1932580" cy="87470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الرُّمْكة</a:t>
            </a:r>
            <a:endParaRPr lang="en-US" dirty="0">
              <a:ln w="0"/>
              <a:solidFill>
                <a:schemeClr val="tx1"/>
              </a:solidFill>
              <a:effectLst>
                <a:outerShdw blurRad="38100" dist="19050" dir="2700000" algn="tl" rotWithShape="0">
                  <a:schemeClr val="dk1">
                    <a:alpha val="40000"/>
                  </a:schemeClr>
                </a:outerShdw>
              </a:effectLst>
            </a:endParaRPr>
          </a:p>
        </p:txBody>
      </p:sp>
      <p:sp>
        <p:nvSpPr>
          <p:cNvPr id="25" name="Rectangle 24">
            <a:extLst>
              <a:ext uri="{FF2B5EF4-FFF2-40B4-BE49-F238E27FC236}">
                <a16:creationId xmlns:a16="http://schemas.microsoft.com/office/drawing/2014/main" id="{89F8A4B1-86E6-FD92-59B4-AC92DD609D2C}"/>
              </a:ext>
            </a:extLst>
          </p:cNvPr>
          <p:cNvSpPr/>
          <p:nvPr/>
        </p:nvSpPr>
        <p:spPr>
          <a:xfrm>
            <a:off x="5014524" y="317033"/>
            <a:ext cx="1932580" cy="87470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كُمَيتٌ</a:t>
            </a:r>
            <a:endParaRPr lang="en-US" dirty="0"/>
          </a:p>
        </p:txBody>
      </p:sp>
      <p:sp>
        <p:nvSpPr>
          <p:cNvPr id="26" name="Rectangle 25">
            <a:extLst>
              <a:ext uri="{FF2B5EF4-FFF2-40B4-BE49-F238E27FC236}">
                <a16:creationId xmlns:a16="http://schemas.microsoft.com/office/drawing/2014/main" id="{CDB28B2D-5FB5-858E-6309-80916F14E29A}"/>
              </a:ext>
            </a:extLst>
          </p:cNvPr>
          <p:cNvSpPr/>
          <p:nvPr/>
        </p:nvSpPr>
        <p:spPr>
          <a:xfrm>
            <a:off x="2761195" y="352648"/>
            <a:ext cx="1932580" cy="87470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3600" dirty="0">
                <a:ln w="0"/>
                <a:solidFill>
                  <a:schemeClr val="tx1"/>
                </a:solidFill>
                <a:effectLst>
                  <a:outerShdw blurRad="38100" dist="19050" dir="2700000" algn="tl" rotWithShape="0">
                    <a:schemeClr val="dk1">
                      <a:alpha val="40000"/>
                    </a:schemeClr>
                  </a:outerShdw>
                </a:effectLst>
              </a:rPr>
              <a:t>أحمر مُدَمى</a:t>
            </a:r>
            <a:endParaRPr lang="en-US" sz="3600" dirty="0">
              <a:ln w="0"/>
              <a:solidFill>
                <a:schemeClr val="tx1"/>
              </a:solidFill>
              <a:effectLst>
                <a:outerShdw blurRad="38100" dist="19050" dir="2700000" algn="tl" rotWithShape="0">
                  <a:schemeClr val="dk1">
                    <a:alpha val="40000"/>
                  </a:schemeClr>
                </a:outerShdw>
              </a:effectLst>
            </a:endParaRPr>
          </a:p>
        </p:txBody>
      </p:sp>
      <p:sp>
        <p:nvSpPr>
          <p:cNvPr id="27" name="Rectangle 26">
            <a:extLst>
              <a:ext uri="{FF2B5EF4-FFF2-40B4-BE49-F238E27FC236}">
                <a16:creationId xmlns:a16="http://schemas.microsoft.com/office/drawing/2014/main" id="{852DACF5-830D-4024-C4F6-E333AECC56F2}"/>
              </a:ext>
            </a:extLst>
          </p:cNvPr>
          <p:cNvSpPr/>
          <p:nvPr/>
        </p:nvSpPr>
        <p:spPr>
          <a:xfrm>
            <a:off x="2297905" y="4029739"/>
            <a:ext cx="1932580" cy="87470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ناقة </a:t>
            </a:r>
            <a:r>
              <a:rPr lang="ar-DZ" sz="4000" dirty="0" err="1">
                <a:ln w="0"/>
                <a:solidFill>
                  <a:schemeClr val="tx1"/>
                </a:solidFill>
                <a:effectLst>
                  <a:outerShdw blurRad="38100" dist="19050" dir="2700000" algn="tl" rotWithShape="0">
                    <a:schemeClr val="dk1">
                      <a:alpha val="40000"/>
                    </a:schemeClr>
                  </a:outerShdw>
                </a:effectLst>
              </a:rPr>
              <a:t>جَأْواءُ</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28" name="Rectangle 27">
            <a:extLst>
              <a:ext uri="{FF2B5EF4-FFF2-40B4-BE49-F238E27FC236}">
                <a16:creationId xmlns:a16="http://schemas.microsoft.com/office/drawing/2014/main" id="{54882581-93C3-DEDA-3FF3-C10B4ABA30AB}"/>
              </a:ext>
            </a:extLst>
          </p:cNvPr>
          <p:cNvSpPr/>
          <p:nvPr/>
        </p:nvSpPr>
        <p:spPr>
          <a:xfrm>
            <a:off x="7448381" y="4029739"/>
            <a:ext cx="1932580" cy="87470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الدُهْمَة</a:t>
            </a:r>
            <a:endParaRPr lang="en-US" dirty="0"/>
          </a:p>
        </p:txBody>
      </p:sp>
      <p:sp>
        <p:nvSpPr>
          <p:cNvPr id="29" name="Rectangle 28">
            <a:extLst>
              <a:ext uri="{FF2B5EF4-FFF2-40B4-BE49-F238E27FC236}">
                <a16:creationId xmlns:a16="http://schemas.microsoft.com/office/drawing/2014/main" id="{8E53D9D7-2A0A-D528-9009-3554F6E1B798}"/>
              </a:ext>
            </a:extLst>
          </p:cNvPr>
          <p:cNvSpPr/>
          <p:nvPr/>
        </p:nvSpPr>
        <p:spPr>
          <a:xfrm>
            <a:off x="5014524" y="4029739"/>
            <a:ext cx="1932580" cy="87470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3600" dirty="0">
                <a:ln w="0"/>
                <a:solidFill>
                  <a:schemeClr val="tx1"/>
                </a:solidFill>
                <a:effectLst>
                  <a:outerShdw blurRad="38100" dist="19050" dir="2700000" algn="tl" rotWithShape="0">
                    <a:schemeClr val="dk1">
                      <a:alpha val="40000"/>
                    </a:schemeClr>
                  </a:outerShdw>
                </a:effectLst>
              </a:rPr>
              <a:t>أحمر رادِنيٌّ</a:t>
            </a:r>
            <a:endParaRPr lang="en-US" sz="3600" dirty="0">
              <a:ln w="0"/>
              <a:solidFill>
                <a:schemeClr val="tx1"/>
              </a:solidFill>
              <a:effectLst>
                <a:outerShdw blurRad="38100" dist="19050" dir="2700000" algn="tl" rotWithShape="0">
                  <a:schemeClr val="dk1">
                    <a:alpha val="40000"/>
                  </a:schemeClr>
                </a:outerShdw>
              </a:effectLst>
            </a:endParaRPr>
          </a:p>
        </p:txBody>
      </p:sp>
      <p:sp>
        <p:nvSpPr>
          <p:cNvPr id="31" name="Rectangle 30">
            <a:extLst>
              <a:ext uri="{FF2B5EF4-FFF2-40B4-BE49-F238E27FC236}">
                <a16:creationId xmlns:a16="http://schemas.microsoft.com/office/drawing/2014/main" id="{936D55FA-88AD-BEFB-D495-CCEB504CCCB6}"/>
              </a:ext>
            </a:extLst>
          </p:cNvPr>
          <p:cNvSpPr/>
          <p:nvPr/>
        </p:nvSpPr>
        <p:spPr>
          <a:xfrm>
            <a:off x="7267854" y="352648"/>
            <a:ext cx="1932580" cy="87470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بعير أحمر</a:t>
            </a:r>
            <a:endParaRPr lang="en-US" sz="4000" dirty="0"/>
          </a:p>
        </p:txBody>
      </p:sp>
      <p:sp>
        <p:nvSpPr>
          <p:cNvPr id="36" name="Rectangle 35">
            <a:extLst>
              <a:ext uri="{FF2B5EF4-FFF2-40B4-BE49-F238E27FC236}">
                <a16:creationId xmlns:a16="http://schemas.microsoft.com/office/drawing/2014/main" id="{31C5083B-A329-41D8-F430-6CBCB75A76DA}"/>
              </a:ext>
            </a:extLst>
          </p:cNvPr>
          <p:cNvSpPr/>
          <p:nvPr/>
        </p:nvSpPr>
        <p:spPr>
          <a:xfrm>
            <a:off x="9010320" y="2204839"/>
            <a:ext cx="1932580" cy="87470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جَوْنٌ</a:t>
            </a:r>
            <a:endParaRPr lang="en-US" sz="4000" dirty="0"/>
          </a:p>
        </p:txBody>
      </p:sp>
      <p:cxnSp>
        <p:nvCxnSpPr>
          <p:cNvPr id="38" name="Connecteur droit avec flèche 37">
            <a:extLst>
              <a:ext uri="{FF2B5EF4-FFF2-40B4-BE49-F238E27FC236}">
                <a16:creationId xmlns:a16="http://schemas.microsoft.com/office/drawing/2014/main" id="{32EC20F5-BF9A-9960-EC11-9F824D137270}"/>
              </a:ext>
            </a:extLst>
          </p:cNvPr>
          <p:cNvCxnSpPr>
            <a:cxnSpLocks/>
            <a:endCxn id="46" idx="0"/>
          </p:cNvCxnSpPr>
          <p:nvPr/>
        </p:nvCxnSpPr>
        <p:spPr>
          <a:xfrm flipH="1">
            <a:off x="1132255" y="2833226"/>
            <a:ext cx="2951284" cy="1196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3ACFCBB0-EA74-0A17-5D18-3740BA0AD5B1}"/>
              </a:ext>
            </a:extLst>
          </p:cNvPr>
          <p:cNvCxnSpPr>
            <a:cxnSpLocks/>
          </p:cNvCxnSpPr>
          <p:nvPr/>
        </p:nvCxnSpPr>
        <p:spPr>
          <a:xfrm>
            <a:off x="7932661" y="2901985"/>
            <a:ext cx="2813311" cy="1107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831C38B8-F2EA-DB48-9F19-E29A8BD4421F}"/>
              </a:ext>
            </a:extLst>
          </p:cNvPr>
          <p:cNvSpPr/>
          <p:nvPr/>
        </p:nvSpPr>
        <p:spPr>
          <a:xfrm>
            <a:off x="9779682" y="4029739"/>
            <a:ext cx="1932580" cy="87470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آدم</a:t>
            </a:r>
            <a:endParaRPr lang="en-US" sz="4000" dirty="0"/>
          </a:p>
        </p:txBody>
      </p:sp>
      <p:sp>
        <p:nvSpPr>
          <p:cNvPr id="46" name="Rectangle 45">
            <a:extLst>
              <a:ext uri="{FF2B5EF4-FFF2-40B4-BE49-F238E27FC236}">
                <a16:creationId xmlns:a16="http://schemas.microsoft.com/office/drawing/2014/main" id="{7B3628FF-97AE-B2AA-468C-224B64742B5E}"/>
              </a:ext>
            </a:extLst>
          </p:cNvPr>
          <p:cNvSpPr/>
          <p:nvPr/>
        </p:nvSpPr>
        <p:spPr>
          <a:xfrm>
            <a:off x="165965" y="4029739"/>
            <a:ext cx="1932580" cy="87470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الصُّفرة</a:t>
            </a:r>
            <a:endParaRPr lang="en-US" sz="4000" dirty="0">
              <a:ln w="0"/>
              <a:solidFill>
                <a:schemeClr val="tx1"/>
              </a:solidFill>
              <a:effectLst>
                <a:outerShdw blurRad="38100" dist="19050" dir="2700000" algn="tl" rotWithShape="0">
                  <a:schemeClr val="dk1">
                    <a:alpha val="40000"/>
                  </a:schemeClr>
                </a:outerShdw>
              </a:effectLst>
            </a:endParaRPr>
          </a:p>
        </p:txBody>
      </p:sp>
      <p:cxnSp>
        <p:nvCxnSpPr>
          <p:cNvPr id="49" name="Connecteur droit avec flèche 48">
            <a:extLst>
              <a:ext uri="{FF2B5EF4-FFF2-40B4-BE49-F238E27FC236}">
                <a16:creationId xmlns:a16="http://schemas.microsoft.com/office/drawing/2014/main" id="{5213A48F-3FFF-292B-23AA-D3593ECF0F37}"/>
              </a:ext>
            </a:extLst>
          </p:cNvPr>
          <p:cNvCxnSpPr>
            <a:cxnSpLocks/>
            <a:endCxn id="55" idx="2"/>
          </p:cNvCxnSpPr>
          <p:nvPr/>
        </p:nvCxnSpPr>
        <p:spPr>
          <a:xfrm flipH="1" flipV="1">
            <a:off x="1238194" y="1217961"/>
            <a:ext cx="2793455" cy="1099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55EF0101-DD6B-3175-66C0-9F726B1E675A}"/>
              </a:ext>
            </a:extLst>
          </p:cNvPr>
          <p:cNvCxnSpPr>
            <a:cxnSpLocks/>
            <a:endCxn id="57" idx="2"/>
          </p:cNvCxnSpPr>
          <p:nvPr/>
        </p:nvCxnSpPr>
        <p:spPr>
          <a:xfrm flipV="1">
            <a:off x="7774717" y="1227352"/>
            <a:ext cx="2971255" cy="1062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54281E23-C858-A45C-12A1-5E4824685B3A}"/>
              </a:ext>
            </a:extLst>
          </p:cNvPr>
          <p:cNvSpPr/>
          <p:nvPr/>
        </p:nvSpPr>
        <p:spPr>
          <a:xfrm>
            <a:off x="271904" y="343257"/>
            <a:ext cx="1932580" cy="87470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العيسة</a:t>
            </a:r>
            <a:endParaRPr lang="en-US" sz="4000" dirty="0"/>
          </a:p>
        </p:txBody>
      </p:sp>
      <p:sp>
        <p:nvSpPr>
          <p:cNvPr id="57" name="Rectangle 56">
            <a:extLst>
              <a:ext uri="{FF2B5EF4-FFF2-40B4-BE49-F238E27FC236}">
                <a16:creationId xmlns:a16="http://schemas.microsoft.com/office/drawing/2014/main" id="{21151315-8328-7DEF-7CEB-3EE3B3BFE2D1}"/>
              </a:ext>
            </a:extLst>
          </p:cNvPr>
          <p:cNvSpPr/>
          <p:nvPr/>
        </p:nvSpPr>
        <p:spPr>
          <a:xfrm>
            <a:off x="9779682" y="352648"/>
            <a:ext cx="1932580" cy="87470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أصهب</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59" name="AutoShape 2" descr="ثقافي / خصائص الإبل وألوانها.. الوضح أشهر ألوان المغاتير والمجهاهيم أغزرها  إنتاجاً للحليب">
            <a:extLst>
              <a:ext uri="{FF2B5EF4-FFF2-40B4-BE49-F238E27FC236}">
                <a16:creationId xmlns:a16="http://schemas.microsoft.com/office/drawing/2014/main" id="{D2299CCB-2B83-0AAA-2478-52F9FFD017CD}"/>
              </a:ext>
            </a:extLst>
          </p:cNvPr>
          <p:cNvSpPr>
            <a:spLocks noChangeAspect="1" noChangeArrowheads="1"/>
          </p:cNvSpPr>
          <p:nvPr/>
        </p:nvSpPr>
        <p:spPr bwMode="auto">
          <a:xfrm>
            <a:off x="5943599" y="3276599"/>
            <a:ext cx="1983603" cy="19836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AutoShape 4" descr="ثقافي / خصائص الإبل وألوانها.. الوضح أشهر ألوان المغاتير والمجهاهيم أغزرها  إنتاجاً للحليب">
            <a:extLst>
              <a:ext uri="{FF2B5EF4-FFF2-40B4-BE49-F238E27FC236}">
                <a16:creationId xmlns:a16="http://schemas.microsoft.com/office/drawing/2014/main" id="{4DBD5A1F-04FE-B277-FA1B-AF4E860111E5}"/>
              </a:ext>
            </a:extLst>
          </p:cNvPr>
          <p:cNvSpPr>
            <a:spLocks noChangeAspect="1" noChangeArrowheads="1"/>
          </p:cNvSpPr>
          <p:nvPr/>
        </p:nvSpPr>
        <p:spPr bwMode="auto">
          <a:xfrm>
            <a:off x="6095999" y="3428999"/>
            <a:ext cx="1983603" cy="19836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265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6D4D3C20-C483-2643-9A50-E57CDABE5033}"/>
              </a:ext>
            </a:extLst>
          </p:cNvPr>
          <p:cNvSpPr/>
          <p:nvPr/>
        </p:nvSpPr>
        <p:spPr>
          <a:xfrm>
            <a:off x="3783418" y="2336504"/>
            <a:ext cx="4455042" cy="18022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800" dirty="0">
                <a:latin typeface="Traditional Arabic" panose="02020603050405020304" pitchFamily="18" charset="-78"/>
                <a:cs typeface="Traditional Arabic" panose="02020603050405020304" pitchFamily="18" charset="-78"/>
              </a:rPr>
              <a:t>أظماء الإبل</a:t>
            </a:r>
            <a:endParaRPr lang="en-US" sz="4800" dirty="0">
              <a:latin typeface="Traditional Arabic" panose="02020603050405020304" pitchFamily="18" charset="-78"/>
              <a:cs typeface="Traditional Arabic" panose="02020603050405020304" pitchFamily="18" charset="-78"/>
            </a:endParaRPr>
          </a:p>
        </p:txBody>
      </p:sp>
      <p:cxnSp>
        <p:nvCxnSpPr>
          <p:cNvPr id="4" name="Connecteur droit avec flèche 3">
            <a:extLst>
              <a:ext uri="{FF2B5EF4-FFF2-40B4-BE49-F238E27FC236}">
                <a16:creationId xmlns:a16="http://schemas.microsoft.com/office/drawing/2014/main" id="{1772CF1B-C159-2B74-A8EF-68B048142605}"/>
              </a:ext>
            </a:extLst>
          </p:cNvPr>
          <p:cNvCxnSpPr>
            <a:stCxn id="2" idx="2"/>
          </p:cNvCxnSpPr>
          <p:nvPr/>
        </p:nvCxnSpPr>
        <p:spPr>
          <a:xfrm flipH="1">
            <a:off x="3072809" y="3237614"/>
            <a:ext cx="7106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2287A54B-11DC-62BC-2D8E-F3F7897B2AD0}"/>
              </a:ext>
            </a:extLst>
          </p:cNvPr>
          <p:cNvCxnSpPr>
            <a:stCxn id="2" idx="0"/>
          </p:cNvCxnSpPr>
          <p:nvPr/>
        </p:nvCxnSpPr>
        <p:spPr>
          <a:xfrm flipH="1" flipV="1">
            <a:off x="6007395" y="1775637"/>
            <a:ext cx="3544" cy="560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DB1FA37D-594B-B181-997D-68FF8FD4AD6A}"/>
              </a:ext>
            </a:extLst>
          </p:cNvPr>
          <p:cNvCxnSpPr>
            <a:cxnSpLocks/>
            <a:stCxn id="2" idx="6"/>
          </p:cNvCxnSpPr>
          <p:nvPr/>
        </p:nvCxnSpPr>
        <p:spPr>
          <a:xfrm>
            <a:off x="8238460" y="3237614"/>
            <a:ext cx="7779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A080C6A-7C21-A5EA-4A65-5DD64E801F66}"/>
              </a:ext>
            </a:extLst>
          </p:cNvPr>
          <p:cNvCxnSpPr>
            <a:cxnSpLocks/>
            <a:stCxn id="2" idx="4"/>
          </p:cNvCxnSpPr>
          <p:nvPr/>
        </p:nvCxnSpPr>
        <p:spPr>
          <a:xfrm>
            <a:off x="6010939" y="4138723"/>
            <a:ext cx="0" cy="486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7654C60C-F76B-4C11-31D2-3AF5142DDE4F}"/>
              </a:ext>
            </a:extLst>
          </p:cNvPr>
          <p:cNvCxnSpPr>
            <a:cxnSpLocks/>
            <a:stCxn id="2" idx="1"/>
            <a:endCxn id="21" idx="2"/>
          </p:cNvCxnSpPr>
          <p:nvPr/>
        </p:nvCxnSpPr>
        <p:spPr>
          <a:xfrm flipH="1" flipV="1">
            <a:off x="3331386" y="1775637"/>
            <a:ext cx="1104458" cy="824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80E9273B-8806-6C3D-8EB5-0834CF58FF19}"/>
              </a:ext>
            </a:extLst>
          </p:cNvPr>
          <p:cNvCxnSpPr>
            <a:cxnSpLocks/>
            <a:stCxn id="2" idx="3"/>
            <a:endCxn id="27" idx="3"/>
          </p:cNvCxnSpPr>
          <p:nvPr/>
        </p:nvCxnSpPr>
        <p:spPr>
          <a:xfrm flipH="1">
            <a:off x="3682999" y="3874794"/>
            <a:ext cx="752845" cy="1118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BFD11C39-E871-D88E-3565-708C8E7F07D1}"/>
              </a:ext>
            </a:extLst>
          </p:cNvPr>
          <p:cNvCxnSpPr>
            <a:cxnSpLocks/>
            <a:stCxn id="2" idx="7"/>
            <a:endCxn id="23" idx="2"/>
          </p:cNvCxnSpPr>
          <p:nvPr/>
        </p:nvCxnSpPr>
        <p:spPr>
          <a:xfrm flipV="1">
            <a:off x="7586034" y="1762404"/>
            <a:ext cx="933893" cy="838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6FE3A1C9-87CB-ABBC-0098-DDEB9BCBC0AA}"/>
              </a:ext>
            </a:extLst>
          </p:cNvPr>
          <p:cNvCxnSpPr>
            <a:cxnSpLocks/>
            <a:endCxn id="30" idx="1"/>
          </p:cNvCxnSpPr>
          <p:nvPr/>
        </p:nvCxnSpPr>
        <p:spPr>
          <a:xfrm>
            <a:off x="7719234" y="4138723"/>
            <a:ext cx="800693" cy="888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9381D2E-527D-D88A-58BE-F3483A6A552A}"/>
              </a:ext>
            </a:extLst>
          </p:cNvPr>
          <p:cNvSpPr/>
          <p:nvPr/>
        </p:nvSpPr>
        <p:spPr>
          <a:xfrm>
            <a:off x="2390404" y="956946"/>
            <a:ext cx="1881963" cy="81869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err="1">
                <a:ln w="0"/>
                <a:solidFill>
                  <a:schemeClr val="tx1"/>
                </a:solidFill>
                <a:effectLst>
                  <a:outerShdw blurRad="38100" dist="19050" dir="2700000" algn="tl" rotWithShape="0">
                    <a:schemeClr val="dk1">
                      <a:alpha val="40000"/>
                    </a:schemeClr>
                  </a:outerShdw>
                </a:effectLst>
              </a:rPr>
              <a:t>الرَّغْرغة</a:t>
            </a:r>
            <a:endParaRPr lang="en-US" dirty="0">
              <a:ln w="0"/>
              <a:solidFill>
                <a:schemeClr val="tx1"/>
              </a:solidFill>
              <a:effectLst>
                <a:outerShdw blurRad="38100" dist="19050" dir="2700000" algn="tl" rotWithShape="0">
                  <a:schemeClr val="dk1">
                    <a:alpha val="40000"/>
                  </a:schemeClr>
                </a:outerShdw>
              </a:effectLst>
            </a:endParaRPr>
          </a:p>
        </p:txBody>
      </p:sp>
      <p:sp>
        <p:nvSpPr>
          <p:cNvPr id="22" name="Rectangle 21">
            <a:extLst>
              <a:ext uri="{FF2B5EF4-FFF2-40B4-BE49-F238E27FC236}">
                <a16:creationId xmlns:a16="http://schemas.microsoft.com/office/drawing/2014/main" id="{7B47EE09-A137-8B01-7DF4-0DB9908A3B2F}"/>
              </a:ext>
            </a:extLst>
          </p:cNvPr>
          <p:cNvSpPr/>
          <p:nvPr/>
        </p:nvSpPr>
        <p:spPr>
          <a:xfrm>
            <a:off x="5066413" y="918411"/>
            <a:ext cx="1881963" cy="81869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رافهة</a:t>
            </a:r>
            <a:endParaRPr lang="en-US" sz="4000" dirty="0"/>
          </a:p>
        </p:txBody>
      </p:sp>
      <p:sp>
        <p:nvSpPr>
          <p:cNvPr id="23" name="Rectangle 22">
            <a:extLst>
              <a:ext uri="{FF2B5EF4-FFF2-40B4-BE49-F238E27FC236}">
                <a16:creationId xmlns:a16="http://schemas.microsoft.com/office/drawing/2014/main" id="{7BBE62EF-77B9-F8AB-0AF7-1736A00FBBD3}"/>
              </a:ext>
            </a:extLst>
          </p:cNvPr>
          <p:cNvSpPr/>
          <p:nvPr/>
        </p:nvSpPr>
        <p:spPr>
          <a:xfrm>
            <a:off x="7578945" y="943713"/>
            <a:ext cx="1881963" cy="81869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العُريجاء</a:t>
            </a:r>
            <a:endParaRPr lang="en-US" sz="4000" dirty="0"/>
          </a:p>
        </p:txBody>
      </p:sp>
      <p:sp>
        <p:nvSpPr>
          <p:cNvPr id="26" name="Rectangle 25">
            <a:extLst>
              <a:ext uri="{FF2B5EF4-FFF2-40B4-BE49-F238E27FC236}">
                <a16:creationId xmlns:a16="http://schemas.microsoft.com/office/drawing/2014/main" id="{D1829260-B146-0814-3C21-523A56610E74}"/>
              </a:ext>
            </a:extLst>
          </p:cNvPr>
          <p:cNvSpPr/>
          <p:nvPr/>
        </p:nvSpPr>
        <p:spPr>
          <a:xfrm>
            <a:off x="1194685" y="2828267"/>
            <a:ext cx="1881963" cy="81869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تواسعُ</a:t>
            </a:r>
            <a:endParaRPr lang="en-US" dirty="0">
              <a:ln w="0"/>
              <a:solidFill>
                <a:schemeClr val="tx1"/>
              </a:solidFill>
              <a:effectLst>
                <a:outerShdw blurRad="38100" dist="19050" dir="2700000" algn="tl" rotWithShape="0">
                  <a:schemeClr val="dk1">
                    <a:alpha val="40000"/>
                  </a:schemeClr>
                </a:outerShdw>
              </a:effectLst>
            </a:endParaRPr>
          </a:p>
        </p:txBody>
      </p:sp>
      <p:sp>
        <p:nvSpPr>
          <p:cNvPr id="27" name="Rectangle 26">
            <a:extLst>
              <a:ext uri="{FF2B5EF4-FFF2-40B4-BE49-F238E27FC236}">
                <a16:creationId xmlns:a16="http://schemas.microsoft.com/office/drawing/2014/main" id="{35820FE5-EE66-22D0-7E40-0202E93F87D4}"/>
              </a:ext>
            </a:extLst>
          </p:cNvPr>
          <p:cNvSpPr/>
          <p:nvPr/>
        </p:nvSpPr>
        <p:spPr>
          <a:xfrm>
            <a:off x="1801036" y="4583735"/>
            <a:ext cx="1881963" cy="81869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ثوامنُ</a:t>
            </a:r>
            <a:endParaRPr lang="en-US" sz="4000" dirty="0"/>
          </a:p>
        </p:txBody>
      </p:sp>
      <p:sp>
        <p:nvSpPr>
          <p:cNvPr id="29" name="Rectangle 28">
            <a:extLst>
              <a:ext uri="{FF2B5EF4-FFF2-40B4-BE49-F238E27FC236}">
                <a16:creationId xmlns:a16="http://schemas.microsoft.com/office/drawing/2014/main" id="{E6F64253-B6F6-99F8-4826-D5176B2473CC}"/>
              </a:ext>
            </a:extLst>
          </p:cNvPr>
          <p:cNvSpPr/>
          <p:nvPr/>
        </p:nvSpPr>
        <p:spPr>
          <a:xfrm>
            <a:off x="5066412" y="4625163"/>
            <a:ext cx="1881963" cy="81869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err="1">
                <a:ln w="0"/>
                <a:solidFill>
                  <a:schemeClr val="tx1"/>
                </a:solidFill>
                <a:effectLst>
                  <a:outerShdw blurRad="38100" dist="19050" dir="2700000" algn="tl" rotWithShape="0">
                    <a:schemeClr val="dk1">
                      <a:alpha val="40000"/>
                    </a:schemeClr>
                  </a:outerShdw>
                </a:effectLst>
              </a:rPr>
              <a:t>سَوابعُ</a:t>
            </a:r>
            <a:endParaRPr lang="en-US" dirty="0">
              <a:ln w="0"/>
              <a:solidFill>
                <a:schemeClr val="tx1"/>
              </a:solidFill>
              <a:effectLst>
                <a:outerShdw blurRad="38100" dist="19050" dir="2700000" algn="tl" rotWithShape="0">
                  <a:schemeClr val="dk1">
                    <a:alpha val="40000"/>
                  </a:schemeClr>
                </a:outerShdw>
              </a:effectLst>
            </a:endParaRPr>
          </a:p>
        </p:txBody>
      </p:sp>
      <p:sp>
        <p:nvSpPr>
          <p:cNvPr id="30" name="Rectangle 29">
            <a:extLst>
              <a:ext uri="{FF2B5EF4-FFF2-40B4-BE49-F238E27FC236}">
                <a16:creationId xmlns:a16="http://schemas.microsoft.com/office/drawing/2014/main" id="{B14D7FF0-E9CF-EAAD-899C-C36C94BA07DA}"/>
              </a:ext>
            </a:extLst>
          </p:cNvPr>
          <p:cNvSpPr/>
          <p:nvPr/>
        </p:nvSpPr>
        <p:spPr>
          <a:xfrm>
            <a:off x="8519927" y="4617779"/>
            <a:ext cx="1881963" cy="81869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err="1">
                <a:ln w="0"/>
                <a:solidFill>
                  <a:schemeClr val="tx1"/>
                </a:solidFill>
                <a:effectLst>
                  <a:outerShdw blurRad="38100" dist="19050" dir="2700000" algn="tl" rotWithShape="0">
                    <a:schemeClr val="dk1">
                      <a:alpha val="40000"/>
                    </a:schemeClr>
                  </a:outerShdw>
                </a:effectLst>
              </a:rPr>
              <a:t>سَوادِسُ</a:t>
            </a:r>
            <a:endParaRPr lang="en-US" dirty="0"/>
          </a:p>
        </p:txBody>
      </p:sp>
      <p:sp>
        <p:nvSpPr>
          <p:cNvPr id="32" name="Rectangle 31">
            <a:extLst>
              <a:ext uri="{FF2B5EF4-FFF2-40B4-BE49-F238E27FC236}">
                <a16:creationId xmlns:a16="http://schemas.microsoft.com/office/drawing/2014/main" id="{5293195D-4DEC-C614-B4B4-798F1F811829}"/>
              </a:ext>
            </a:extLst>
          </p:cNvPr>
          <p:cNvSpPr/>
          <p:nvPr/>
        </p:nvSpPr>
        <p:spPr>
          <a:xfrm>
            <a:off x="9016409" y="2822957"/>
            <a:ext cx="1881963" cy="81869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الخِمسُ</a:t>
            </a:r>
            <a:endParaRPr lang="en-US" dirty="0">
              <a:ln w="0"/>
              <a:solidFill>
                <a:schemeClr val="tx1"/>
              </a:solidFill>
              <a:effectLst>
                <a:outerShdw blurRad="38100" dist="19050" dir="2700000" algn="tl" rotWithShape="0">
                  <a:schemeClr val="dk1">
                    <a:alpha val="40000"/>
                  </a:schemeClr>
                </a:outerShdw>
              </a:effectLst>
            </a:endParaRPr>
          </a:p>
        </p:txBody>
      </p:sp>
      <p:cxnSp>
        <p:nvCxnSpPr>
          <p:cNvPr id="34" name="Connecteur droit avec flèche 33">
            <a:extLst>
              <a:ext uri="{FF2B5EF4-FFF2-40B4-BE49-F238E27FC236}">
                <a16:creationId xmlns:a16="http://schemas.microsoft.com/office/drawing/2014/main" id="{516A76B6-FAFA-69F6-B28B-FFA5481D4BBF}"/>
              </a:ext>
            </a:extLst>
          </p:cNvPr>
          <p:cNvCxnSpPr>
            <a:cxnSpLocks/>
            <a:endCxn id="35" idx="2"/>
          </p:cNvCxnSpPr>
          <p:nvPr/>
        </p:nvCxnSpPr>
        <p:spPr>
          <a:xfrm flipH="1" flipV="1">
            <a:off x="1113760" y="1578941"/>
            <a:ext cx="2958510" cy="12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F92E6EE7-B847-510C-84CA-8E647EB65FCA}"/>
              </a:ext>
            </a:extLst>
          </p:cNvPr>
          <p:cNvSpPr/>
          <p:nvPr/>
        </p:nvSpPr>
        <p:spPr>
          <a:xfrm>
            <a:off x="172778" y="760250"/>
            <a:ext cx="1881963" cy="81869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الطلقُ</a:t>
            </a:r>
            <a:endParaRPr lang="en-US" dirty="0">
              <a:ln w="0"/>
              <a:solidFill>
                <a:schemeClr val="tx1"/>
              </a:solidFill>
              <a:effectLst>
                <a:outerShdw blurRad="38100" dist="19050" dir="2700000" algn="tl" rotWithShape="0">
                  <a:schemeClr val="dk1">
                    <a:alpha val="40000"/>
                  </a:schemeClr>
                </a:outerShdw>
              </a:effectLst>
            </a:endParaRPr>
          </a:p>
        </p:txBody>
      </p:sp>
      <p:cxnSp>
        <p:nvCxnSpPr>
          <p:cNvPr id="38" name="Connecteur droit avec flèche 37">
            <a:extLst>
              <a:ext uri="{FF2B5EF4-FFF2-40B4-BE49-F238E27FC236}">
                <a16:creationId xmlns:a16="http://schemas.microsoft.com/office/drawing/2014/main" id="{A97C860D-6328-FDCA-EBDB-88579DC82618}"/>
              </a:ext>
            </a:extLst>
          </p:cNvPr>
          <p:cNvCxnSpPr>
            <a:cxnSpLocks/>
            <a:endCxn id="39" idx="2"/>
          </p:cNvCxnSpPr>
          <p:nvPr/>
        </p:nvCxnSpPr>
        <p:spPr>
          <a:xfrm flipV="1">
            <a:off x="7937795" y="1578941"/>
            <a:ext cx="2991291" cy="1413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55E03CF9-287C-DF8C-C9A8-B18169B17C85}"/>
              </a:ext>
            </a:extLst>
          </p:cNvPr>
          <p:cNvSpPr/>
          <p:nvPr/>
        </p:nvSpPr>
        <p:spPr>
          <a:xfrm>
            <a:off x="9988104" y="760250"/>
            <a:ext cx="1881963" cy="81869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النشوحُ</a:t>
            </a:r>
            <a:endParaRPr lang="en-US" dirty="0">
              <a:ln w="0"/>
              <a:solidFill>
                <a:schemeClr val="tx1"/>
              </a:solidFill>
              <a:effectLst>
                <a:outerShdw blurRad="38100" dist="19050" dir="2700000" algn="tl" rotWithShape="0">
                  <a:schemeClr val="dk1">
                    <a:alpha val="40000"/>
                  </a:schemeClr>
                </a:outerShdw>
              </a:effectLst>
            </a:endParaRPr>
          </a:p>
        </p:txBody>
      </p:sp>
      <p:pic>
        <p:nvPicPr>
          <p:cNvPr id="2050" name="Picture 2">
            <a:extLst>
              <a:ext uri="{FF2B5EF4-FFF2-40B4-BE49-F238E27FC236}">
                <a16:creationId xmlns:a16="http://schemas.microsoft.com/office/drawing/2014/main" id="{1D39DA48-60B3-4800-5D6E-4333FED47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518" y="2236640"/>
            <a:ext cx="4663852" cy="1920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519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F2FAA50F-B1B9-3751-6446-AFEED85A92DC}"/>
              </a:ext>
            </a:extLst>
          </p:cNvPr>
          <p:cNvSpPr/>
          <p:nvPr/>
        </p:nvSpPr>
        <p:spPr>
          <a:xfrm>
            <a:off x="3911009" y="2562447"/>
            <a:ext cx="4114800" cy="1435395"/>
          </a:xfrm>
          <a:prstGeom prst="ellipse">
            <a:avLst/>
          </a:prstGeom>
          <a:solidFill>
            <a:srgbClr val="BD582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800" b="1" dirty="0">
                <a:latin typeface="Traditional Arabic" panose="02020603050405020304" pitchFamily="18" charset="-78"/>
                <a:cs typeface="Traditional Arabic" panose="02020603050405020304" pitchFamily="18" charset="-78"/>
              </a:rPr>
              <a:t>المواسم </a:t>
            </a:r>
            <a:r>
              <a:rPr lang="ar-DZ" sz="4800" b="1" dirty="0" err="1">
                <a:latin typeface="Traditional Arabic" panose="02020603050405020304" pitchFamily="18" charset="-78"/>
                <a:cs typeface="Traditional Arabic" panose="02020603050405020304" pitchFamily="18" charset="-78"/>
              </a:rPr>
              <a:t>والتَّزْنيم</a:t>
            </a:r>
            <a:endParaRPr lang="en-US" sz="4800" b="1" dirty="0">
              <a:latin typeface="Traditional Arabic" panose="02020603050405020304" pitchFamily="18" charset="-78"/>
              <a:cs typeface="Traditional Arabic" panose="02020603050405020304" pitchFamily="18" charset="-78"/>
            </a:endParaRPr>
          </a:p>
        </p:txBody>
      </p:sp>
      <p:cxnSp>
        <p:nvCxnSpPr>
          <p:cNvPr id="4" name="Connecteur droit avec flèche 3">
            <a:extLst>
              <a:ext uri="{FF2B5EF4-FFF2-40B4-BE49-F238E27FC236}">
                <a16:creationId xmlns:a16="http://schemas.microsoft.com/office/drawing/2014/main" id="{1A41E4A2-E402-38BD-9A9B-2945249D483C}"/>
              </a:ext>
            </a:extLst>
          </p:cNvPr>
          <p:cNvCxnSpPr>
            <a:stCxn id="2" idx="0"/>
          </p:cNvCxnSpPr>
          <p:nvPr/>
        </p:nvCxnSpPr>
        <p:spPr>
          <a:xfrm flipV="1">
            <a:off x="5968409" y="1605517"/>
            <a:ext cx="0" cy="956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CB6CCFD2-5ADD-38EE-C9F2-27519710A6C9}"/>
              </a:ext>
            </a:extLst>
          </p:cNvPr>
          <p:cNvCxnSpPr>
            <a:cxnSpLocks/>
            <a:endCxn id="30" idx="2"/>
          </p:cNvCxnSpPr>
          <p:nvPr/>
        </p:nvCxnSpPr>
        <p:spPr>
          <a:xfrm flipV="1">
            <a:off x="7444475" y="1689143"/>
            <a:ext cx="1044736" cy="105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E917F4AF-7F60-5DF0-CB18-0BD6EDEA6A72}"/>
              </a:ext>
            </a:extLst>
          </p:cNvPr>
          <p:cNvCxnSpPr>
            <a:cxnSpLocks/>
            <a:endCxn id="24" idx="2"/>
          </p:cNvCxnSpPr>
          <p:nvPr/>
        </p:nvCxnSpPr>
        <p:spPr>
          <a:xfrm flipH="1" flipV="1">
            <a:off x="3785190" y="1689143"/>
            <a:ext cx="728418" cy="1125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EDAB184D-4592-45F5-A615-49E69C1DBAB7}"/>
              </a:ext>
            </a:extLst>
          </p:cNvPr>
          <p:cNvCxnSpPr>
            <a:stCxn id="2" idx="2"/>
          </p:cNvCxnSpPr>
          <p:nvPr/>
        </p:nvCxnSpPr>
        <p:spPr>
          <a:xfrm flipH="1" flipV="1">
            <a:off x="2711302" y="3280144"/>
            <a:ext cx="119970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5FFB678E-8DE2-5432-7E2D-F40DB06E491F}"/>
              </a:ext>
            </a:extLst>
          </p:cNvPr>
          <p:cNvCxnSpPr>
            <a:cxnSpLocks/>
            <a:stCxn id="2" idx="3"/>
          </p:cNvCxnSpPr>
          <p:nvPr/>
        </p:nvCxnSpPr>
        <p:spPr>
          <a:xfrm flipH="1">
            <a:off x="3785190" y="3787633"/>
            <a:ext cx="728418" cy="784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C8E7D176-F71E-E28C-B5FC-37CAB3E7249A}"/>
              </a:ext>
            </a:extLst>
          </p:cNvPr>
          <p:cNvCxnSpPr>
            <a:stCxn id="2" idx="6"/>
          </p:cNvCxnSpPr>
          <p:nvPr/>
        </p:nvCxnSpPr>
        <p:spPr>
          <a:xfrm flipV="1">
            <a:off x="8025809" y="3280144"/>
            <a:ext cx="92680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B16202C2-FE84-15B4-B0C1-E37B1270EB5B}"/>
              </a:ext>
            </a:extLst>
          </p:cNvPr>
          <p:cNvCxnSpPr>
            <a:cxnSpLocks/>
            <a:stCxn id="2" idx="4"/>
          </p:cNvCxnSpPr>
          <p:nvPr/>
        </p:nvCxnSpPr>
        <p:spPr>
          <a:xfrm>
            <a:off x="5968409" y="3997842"/>
            <a:ext cx="0" cy="903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7E38334B-0C9C-0A3A-AA5E-A33F95BF6564}"/>
              </a:ext>
            </a:extLst>
          </p:cNvPr>
          <p:cNvCxnSpPr>
            <a:cxnSpLocks/>
            <a:stCxn id="2" idx="5"/>
            <a:endCxn id="33" idx="0"/>
          </p:cNvCxnSpPr>
          <p:nvPr/>
        </p:nvCxnSpPr>
        <p:spPr>
          <a:xfrm>
            <a:off x="7423210" y="3787633"/>
            <a:ext cx="1018023" cy="845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AFEFBD9-4129-2D7E-A613-6AC42A6123CB}"/>
              </a:ext>
            </a:extLst>
          </p:cNvPr>
          <p:cNvSpPr/>
          <p:nvPr/>
        </p:nvSpPr>
        <p:spPr>
          <a:xfrm>
            <a:off x="2829190" y="874316"/>
            <a:ext cx="1912000" cy="81482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الخُطافُ</a:t>
            </a:r>
            <a:endParaRPr lang="en-US" dirty="0"/>
          </a:p>
        </p:txBody>
      </p:sp>
      <p:sp>
        <p:nvSpPr>
          <p:cNvPr id="26" name="Rectangle 25">
            <a:extLst>
              <a:ext uri="{FF2B5EF4-FFF2-40B4-BE49-F238E27FC236}">
                <a16:creationId xmlns:a16="http://schemas.microsoft.com/office/drawing/2014/main" id="{1CCBC2ED-E726-034E-981E-C1C2F2D94382}"/>
              </a:ext>
            </a:extLst>
          </p:cNvPr>
          <p:cNvSpPr/>
          <p:nvPr/>
        </p:nvSpPr>
        <p:spPr>
          <a:xfrm>
            <a:off x="5012409" y="790690"/>
            <a:ext cx="1912000" cy="81482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الخِباطُ</a:t>
            </a:r>
            <a:endParaRPr lang="en-US" dirty="0"/>
          </a:p>
        </p:txBody>
      </p:sp>
      <p:sp>
        <p:nvSpPr>
          <p:cNvPr id="27" name="Rectangle 26">
            <a:extLst>
              <a:ext uri="{FF2B5EF4-FFF2-40B4-BE49-F238E27FC236}">
                <a16:creationId xmlns:a16="http://schemas.microsoft.com/office/drawing/2014/main" id="{BDD0B09B-8217-8E88-8BF3-337DFACD46DD}"/>
              </a:ext>
            </a:extLst>
          </p:cNvPr>
          <p:cNvSpPr/>
          <p:nvPr/>
        </p:nvSpPr>
        <p:spPr>
          <a:xfrm>
            <a:off x="799302" y="2835806"/>
            <a:ext cx="1912000" cy="81482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المُشْطُ</a:t>
            </a:r>
            <a:endParaRPr lang="en-US" dirty="0"/>
          </a:p>
        </p:txBody>
      </p:sp>
      <p:sp>
        <p:nvSpPr>
          <p:cNvPr id="28" name="Rectangle 27">
            <a:extLst>
              <a:ext uri="{FF2B5EF4-FFF2-40B4-BE49-F238E27FC236}">
                <a16:creationId xmlns:a16="http://schemas.microsoft.com/office/drawing/2014/main" id="{16CB7752-84A3-BDF1-E4D0-EAC52A333196}"/>
              </a:ext>
            </a:extLst>
          </p:cNvPr>
          <p:cNvSpPr/>
          <p:nvPr/>
        </p:nvSpPr>
        <p:spPr>
          <a:xfrm>
            <a:off x="2829190" y="4572001"/>
            <a:ext cx="1912000" cy="81482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الخِطامُ</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29" name="Rectangle 28">
            <a:extLst>
              <a:ext uri="{FF2B5EF4-FFF2-40B4-BE49-F238E27FC236}">
                <a16:creationId xmlns:a16="http://schemas.microsoft.com/office/drawing/2014/main" id="{670297FA-89C6-8F6A-F1E3-418DE1BC9E57}"/>
              </a:ext>
            </a:extLst>
          </p:cNvPr>
          <p:cNvSpPr/>
          <p:nvPr/>
        </p:nvSpPr>
        <p:spPr>
          <a:xfrm>
            <a:off x="4975284" y="4901610"/>
            <a:ext cx="1912000" cy="81482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المُحَلَّقُ</a:t>
            </a:r>
            <a:endParaRPr lang="en-US" dirty="0"/>
          </a:p>
        </p:txBody>
      </p:sp>
      <p:sp>
        <p:nvSpPr>
          <p:cNvPr id="30" name="Rectangle 29">
            <a:extLst>
              <a:ext uri="{FF2B5EF4-FFF2-40B4-BE49-F238E27FC236}">
                <a16:creationId xmlns:a16="http://schemas.microsoft.com/office/drawing/2014/main" id="{0028522C-CA6F-9CCC-263F-8729402125B4}"/>
              </a:ext>
            </a:extLst>
          </p:cNvPr>
          <p:cNvSpPr/>
          <p:nvPr/>
        </p:nvSpPr>
        <p:spPr>
          <a:xfrm>
            <a:off x="7533211" y="874316"/>
            <a:ext cx="1912000" cy="81482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err="1">
                <a:ln w="0"/>
                <a:solidFill>
                  <a:schemeClr val="tx1"/>
                </a:solidFill>
                <a:effectLst>
                  <a:outerShdw blurRad="38100" dist="19050" dir="2700000" algn="tl" rotWithShape="0">
                    <a:schemeClr val="dk1">
                      <a:alpha val="40000"/>
                    </a:schemeClr>
                  </a:outerShdw>
                </a:effectLst>
              </a:rPr>
              <a:t>العِلاطُ</a:t>
            </a:r>
            <a:endParaRPr lang="en-US" dirty="0"/>
          </a:p>
        </p:txBody>
      </p:sp>
      <p:sp>
        <p:nvSpPr>
          <p:cNvPr id="32" name="Rectangle 31">
            <a:extLst>
              <a:ext uri="{FF2B5EF4-FFF2-40B4-BE49-F238E27FC236}">
                <a16:creationId xmlns:a16="http://schemas.microsoft.com/office/drawing/2014/main" id="{EA6185F9-F5E9-C518-96C1-CD81D9E1521A}"/>
              </a:ext>
            </a:extLst>
          </p:cNvPr>
          <p:cNvSpPr/>
          <p:nvPr/>
        </p:nvSpPr>
        <p:spPr>
          <a:xfrm>
            <a:off x="8977446" y="2845721"/>
            <a:ext cx="1912000" cy="81482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الجَرْفَة</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33" name="Rectangle 32">
            <a:extLst>
              <a:ext uri="{FF2B5EF4-FFF2-40B4-BE49-F238E27FC236}">
                <a16:creationId xmlns:a16="http://schemas.microsoft.com/office/drawing/2014/main" id="{9AC606F9-791B-C4AD-FB16-9BCF8C69446D}"/>
              </a:ext>
            </a:extLst>
          </p:cNvPr>
          <p:cNvSpPr/>
          <p:nvPr/>
        </p:nvSpPr>
        <p:spPr>
          <a:xfrm>
            <a:off x="7485233" y="4633027"/>
            <a:ext cx="1912000" cy="81482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اللِّحاظُ</a:t>
            </a:r>
            <a:endParaRPr lang="en-US" sz="4000" dirty="0"/>
          </a:p>
        </p:txBody>
      </p:sp>
      <p:cxnSp>
        <p:nvCxnSpPr>
          <p:cNvPr id="36" name="Connecteur droit avec flèche 35">
            <a:extLst>
              <a:ext uri="{FF2B5EF4-FFF2-40B4-BE49-F238E27FC236}">
                <a16:creationId xmlns:a16="http://schemas.microsoft.com/office/drawing/2014/main" id="{96380297-E73E-EC55-141E-7C0B62DF725C}"/>
              </a:ext>
            </a:extLst>
          </p:cNvPr>
          <p:cNvCxnSpPr>
            <a:cxnSpLocks/>
            <a:endCxn id="43" idx="0"/>
          </p:cNvCxnSpPr>
          <p:nvPr/>
        </p:nvCxnSpPr>
        <p:spPr>
          <a:xfrm flipH="1">
            <a:off x="1601971" y="3558863"/>
            <a:ext cx="2565836" cy="1176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D46389DC-3FCC-BB2D-6E68-85E282CF9215}"/>
              </a:ext>
            </a:extLst>
          </p:cNvPr>
          <p:cNvCxnSpPr>
            <a:cxnSpLocks/>
            <a:endCxn id="47" idx="0"/>
          </p:cNvCxnSpPr>
          <p:nvPr/>
        </p:nvCxnSpPr>
        <p:spPr>
          <a:xfrm>
            <a:off x="7817003" y="3598909"/>
            <a:ext cx="3418997" cy="1136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C0A858CD-27CD-5841-821B-A3AAEBFB3E5B}"/>
              </a:ext>
            </a:extLst>
          </p:cNvPr>
          <p:cNvCxnSpPr>
            <a:cxnSpLocks/>
            <a:endCxn id="45" idx="2"/>
          </p:cNvCxnSpPr>
          <p:nvPr/>
        </p:nvCxnSpPr>
        <p:spPr>
          <a:xfrm flipH="1" flipV="1">
            <a:off x="1568789" y="1796506"/>
            <a:ext cx="2520468" cy="1191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FAD59030-83DD-2C53-AE64-3E33D57DCFB9}"/>
              </a:ext>
            </a:extLst>
          </p:cNvPr>
          <p:cNvCxnSpPr>
            <a:cxnSpLocks/>
            <a:endCxn id="49" idx="2"/>
          </p:cNvCxnSpPr>
          <p:nvPr/>
        </p:nvCxnSpPr>
        <p:spPr>
          <a:xfrm flipV="1">
            <a:off x="7866409" y="1791548"/>
            <a:ext cx="2944867" cy="1218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0D97AC0B-F256-E764-E7E6-68ED66EE39DD}"/>
              </a:ext>
            </a:extLst>
          </p:cNvPr>
          <p:cNvSpPr/>
          <p:nvPr/>
        </p:nvSpPr>
        <p:spPr>
          <a:xfrm>
            <a:off x="645971" y="4735033"/>
            <a:ext cx="1912000" cy="81482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القَرْمَةُ</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45" name="Rectangle 44">
            <a:extLst>
              <a:ext uri="{FF2B5EF4-FFF2-40B4-BE49-F238E27FC236}">
                <a16:creationId xmlns:a16="http://schemas.microsoft.com/office/drawing/2014/main" id="{3974DB4D-D7FF-608E-9EE1-EF8C6CD87FE2}"/>
              </a:ext>
            </a:extLst>
          </p:cNvPr>
          <p:cNvSpPr/>
          <p:nvPr/>
        </p:nvSpPr>
        <p:spPr>
          <a:xfrm>
            <a:off x="612789" y="981679"/>
            <a:ext cx="1912000" cy="81482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القَرْعةُ</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47" name="Rectangle 46">
            <a:extLst>
              <a:ext uri="{FF2B5EF4-FFF2-40B4-BE49-F238E27FC236}">
                <a16:creationId xmlns:a16="http://schemas.microsoft.com/office/drawing/2014/main" id="{4FFA64E0-5114-312E-7893-C700889E2D2F}"/>
              </a:ext>
            </a:extLst>
          </p:cNvPr>
          <p:cNvSpPr/>
          <p:nvPr/>
        </p:nvSpPr>
        <p:spPr>
          <a:xfrm>
            <a:off x="10280000" y="4735033"/>
            <a:ext cx="1912000" cy="81482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err="1">
                <a:ln w="0"/>
                <a:solidFill>
                  <a:schemeClr val="tx1"/>
                </a:solidFill>
                <a:effectLst>
                  <a:outerShdw blurRad="38100" dist="19050" dir="2700000" algn="tl" rotWithShape="0">
                    <a:schemeClr val="dk1">
                      <a:alpha val="40000"/>
                    </a:schemeClr>
                  </a:outerShdw>
                </a:effectLst>
              </a:rPr>
              <a:t>التَّرعيلُ</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49" name="Rectangle 48">
            <a:extLst>
              <a:ext uri="{FF2B5EF4-FFF2-40B4-BE49-F238E27FC236}">
                <a16:creationId xmlns:a16="http://schemas.microsoft.com/office/drawing/2014/main" id="{E4E1546A-31AE-FF5D-41EA-85E77F2EB464}"/>
              </a:ext>
            </a:extLst>
          </p:cNvPr>
          <p:cNvSpPr/>
          <p:nvPr/>
        </p:nvSpPr>
        <p:spPr>
          <a:xfrm>
            <a:off x="9855276" y="976721"/>
            <a:ext cx="1912000" cy="81482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الخَرْق </a:t>
            </a:r>
            <a:endParaRPr lang="en-US" sz="40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64295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65043C35-FE7F-7C3D-D6D6-A7828322425F}"/>
              </a:ext>
            </a:extLst>
          </p:cNvPr>
          <p:cNvSpPr/>
          <p:nvPr/>
        </p:nvSpPr>
        <p:spPr>
          <a:xfrm>
            <a:off x="4125434" y="2690037"/>
            <a:ext cx="4029738" cy="1552353"/>
          </a:xfrm>
          <a:prstGeom prst="ellipse">
            <a:avLst/>
          </a:prstGeom>
          <a:solidFill>
            <a:srgbClr val="BD582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800" b="1" dirty="0">
                <a:latin typeface="Traditional Arabic" panose="02020603050405020304" pitchFamily="18" charset="-78"/>
                <a:cs typeface="Traditional Arabic" panose="02020603050405020304" pitchFamily="18" charset="-78"/>
              </a:rPr>
              <a:t>أصوات الابل</a:t>
            </a:r>
            <a:endParaRPr lang="en-US" sz="4800" b="1" dirty="0">
              <a:latin typeface="Traditional Arabic" panose="02020603050405020304" pitchFamily="18" charset="-78"/>
              <a:cs typeface="Traditional Arabic" panose="02020603050405020304" pitchFamily="18" charset="-78"/>
            </a:endParaRPr>
          </a:p>
        </p:txBody>
      </p:sp>
      <p:cxnSp>
        <p:nvCxnSpPr>
          <p:cNvPr id="4" name="Connecteur droit avec flèche 3">
            <a:extLst>
              <a:ext uri="{FF2B5EF4-FFF2-40B4-BE49-F238E27FC236}">
                <a16:creationId xmlns:a16="http://schemas.microsoft.com/office/drawing/2014/main" id="{BE40B1DF-A69B-0617-E86C-EA57140244EC}"/>
              </a:ext>
            </a:extLst>
          </p:cNvPr>
          <p:cNvCxnSpPr>
            <a:stCxn id="2" idx="0"/>
          </p:cNvCxnSpPr>
          <p:nvPr/>
        </p:nvCxnSpPr>
        <p:spPr>
          <a:xfrm flipH="1" flipV="1">
            <a:off x="6096000" y="1754372"/>
            <a:ext cx="44303" cy="935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6EB8EBB8-BF96-7912-8EB9-9A6FEE240BB0}"/>
              </a:ext>
            </a:extLst>
          </p:cNvPr>
          <p:cNvCxnSpPr>
            <a:cxnSpLocks/>
            <a:stCxn id="2" idx="6"/>
            <a:endCxn id="31" idx="1"/>
          </p:cNvCxnSpPr>
          <p:nvPr/>
        </p:nvCxnSpPr>
        <p:spPr>
          <a:xfrm flipV="1">
            <a:off x="8155172" y="3466213"/>
            <a:ext cx="108097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DB20CFD5-548F-8036-3808-3D4278B8CF07}"/>
              </a:ext>
            </a:extLst>
          </p:cNvPr>
          <p:cNvCxnSpPr>
            <a:cxnSpLocks/>
            <a:stCxn id="2" idx="2"/>
            <a:endCxn id="27" idx="3"/>
          </p:cNvCxnSpPr>
          <p:nvPr/>
        </p:nvCxnSpPr>
        <p:spPr>
          <a:xfrm flipH="1" flipV="1">
            <a:off x="3221668" y="3429000"/>
            <a:ext cx="903766" cy="37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FEED2AA-1F7E-833F-E7E2-FCA891F7D3BF}"/>
              </a:ext>
            </a:extLst>
          </p:cNvPr>
          <p:cNvCxnSpPr>
            <a:cxnSpLocks/>
            <a:stCxn id="2" idx="4"/>
            <a:endCxn id="29" idx="0"/>
          </p:cNvCxnSpPr>
          <p:nvPr/>
        </p:nvCxnSpPr>
        <p:spPr>
          <a:xfrm>
            <a:off x="6140303" y="4242390"/>
            <a:ext cx="0" cy="936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AB3E28BB-AF97-F2BF-E0C4-2E36D837ECD2}"/>
              </a:ext>
            </a:extLst>
          </p:cNvPr>
          <p:cNvCxnSpPr>
            <a:stCxn id="2" idx="1"/>
          </p:cNvCxnSpPr>
          <p:nvPr/>
        </p:nvCxnSpPr>
        <p:spPr>
          <a:xfrm flipH="1" flipV="1">
            <a:off x="4029740" y="2147777"/>
            <a:ext cx="685835" cy="769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3E570B1E-CD26-C545-EB2C-65A22F04A09E}"/>
              </a:ext>
            </a:extLst>
          </p:cNvPr>
          <p:cNvCxnSpPr>
            <a:cxnSpLocks/>
            <a:stCxn id="2" idx="7"/>
            <a:endCxn id="26" idx="2"/>
          </p:cNvCxnSpPr>
          <p:nvPr/>
        </p:nvCxnSpPr>
        <p:spPr>
          <a:xfrm flipV="1">
            <a:off x="7565031" y="2126512"/>
            <a:ext cx="1052657" cy="790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40D64FA7-9458-70AB-068F-545E6EFA47D9}"/>
              </a:ext>
            </a:extLst>
          </p:cNvPr>
          <p:cNvCxnSpPr>
            <a:cxnSpLocks/>
            <a:stCxn id="2" idx="3"/>
            <a:endCxn id="28" idx="0"/>
          </p:cNvCxnSpPr>
          <p:nvPr/>
        </p:nvCxnSpPr>
        <p:spPr>
          <a:xfrm flipH="1">
            <a:off x="3817089" y="4015053"/>
            <a:ext cx="898486" cy="743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4D4D03FB-33CD-FFFE-2F96-E0B226E35E05}"/>
              </a:ext>
            </a:extLst>
          </p:cNvPr>
          <p:cNvCxnSpPr>
            <a:cxnSpLocks/>
            <a:stCxn id="2" idx="5"/>
            <a:endCxn id="30" idx="0"/>
          </p:cNvCxnSpPr>
          <p:nvPr/>
        </p:nvCxnSpPr>
        <p:spPr>
          <a:xfrm>
            <a:off x="7565031" y="4015053"/>
            <a:ext cx="1097863" cy="875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41EB7F6-9596-73AE-4A9F-AC784DD2F8B5}"/>
              </a:ext>
            </a:extLst>
          </p:cNvPr>
          <p:cNvSpPr/>
          <p:nvPr/>
        </p:nvSpPr>
        <p:spPr>
          <a:xfrm>
            <a:off x="2793687" y="1231351"/>
            <a:ext cx="2046803" cy="89718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السَّجْرُ</a:t>
            </a:r>
            <a:endParaRPr lang="en-US" dirty="0">
              <a:ln w="0"/>
              <a:solidFill>
                <a:schemeClr val="tx1"/>
              </a:solidFill>
              <a:effectLst>
                <a:outerShdw blurRad="38100" dist="19050" dir="2700000" algn="tl" rotWithShape="0">
                  <a:schemeClr val="dk1">
                    <a:alpha val="40000"/>
                  </a:schemeClr>
                </a:outerShdw>
              </a:effectLst>
            </a:endParaRPr>
          </a:p>
        </p:txBody>
      </p:sp>
      <p:sp>
        <p:nvSpPr>
          <p:cNvPr id="25" name="Rectangle 24">
            <a:extLst>
              <a:ext uri="{FF2B5EF4-FFF2-40B4-BE49-F238E27FC236}">
                <a16:creationId xmlns:a16="http://schemas.microsoft.com/office/drawing/2014/main" id="{AA783B38-0587-56D6-2639-ACBA296C3A2B}"/>
              </a:ext>
            </a:extLst>
          </p:cNvPr>
          <p:cNvSpPr/>
          <p:nvPr/>
        </p:nvSpPr>
        <p:spPr>
          <a:xfrm>
            <a:off x="5094749" y="801996"/>
            <a:ext cx="2046803" cy="89718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حَنَّتِ</a:t>
            </a:r>
            <a:endParaRPr lang="en-US" dirty="0"/>
          </a:p>
        </p:txBody>
      </p:sp>
      <p:sp>
        <p:nvSpPr>
          <p:cNvPr id="26" name="Rectangle 25">
            <a:extLst>
              <a:ext uri="{FF2B5EF4-FFF2-40B4-BE49-F238E27FC236}">
                <a16:creationId xmlns:a16="http://schemas.microsoft.com/office/drawing/2014/main" id="{967B04AC-5CC7-1BD0-0099-94BA089D9749}"/>
              </a:ext>
            </a:extLst>
          </p:cNvPr>
          <p:cNvSpPr/>
          <p:nvPr/>
        </p:nvSpPr>
        <p:spPr>
          <a:xfrm>
            <a:off x="7594286" y="1229325"/>
            <a:ext cx="2046803" cy="89718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الرُّغاء</a:t>
            </a:r>
            <a:endParaRPr lang="en-US" dirty="0">
              <a:ln w="0"/>
              <a:solidFill>
                <a:schemeClr val="tx1"/>
              </a:solidFill>
              <a:effectLst>
                <a:outerShdw blurRad="38100" dist="19050" dir="2700000" algn="tl" rotWithShape="0">
                  <a:schemeClr val="dk1">
                    <a:alpha val="40000"/>
                  </a:schemeClr>
                </a:outerShdw>
              </a:effectLst>
            </a:endParaRPr>
          </a:p>
        </p:txBody>
      </p:sp>
      <p:sp>
        <p:nvSpPr>
          <p:cNvPr id="27" name="Rectangle 26">
            <a:extLst>
              <a:ext uri="{FF2B5EF4-FFF2-40B4-BE49-F238E27FC236}">
                <a16:creationId xmlns:a16="http://schemas.microsoft.com/office/drawing/2014/main" id="{3950AA17-344A-40E1-338F-FCAE7F0243D6}"/>
              </a:ext>
            </a:extLst>
          </p:cNvPr>
          <p:cNvSpPr/>
          <p:nvPr/>
        </p:nvSpPr>
        <p:spPr>
          <a:xfrm>
            <a:off x="1174865" y="2980406"/>
            <a:ext cx="2046803" cy="89718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الكَشيش</a:t>
            </a:r>
            <a:endParaRPr lang="en-US" dirty="0"/>
          </a:p>
        </p:txBody>
      </p:sp>
      <p:sp>
        <p:nvSpPr>
          <p:cNvPr id="28" name="Rectangle 27">
            <a:extLst>
              <a:ext uri="{FF2B5EF4-FFF2-40B4-BE49-F238E27FC236}">
                <a16:creationId xmlns:a16="http://schemas.microsoft.com/office/drawing/2014/main" id="{C859C872-1991-2E61-A7A8-49E6ABC4847A}"/>
              </a:ext>
            </a:extLst>
          </p:cNvPr>
          <p:cNvSpPr/>
          <p:nvPr/>
        </p:nvSpPr>
        <p:spPr>
          <a:xfrm>
            <a:off x="2793687" y="4758565"/>
            <a:ext cx="2046803" cy="89718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err="1">
                <a:ln w="0"/>
                <a:solidFill>
                  <a:schemeClr val="tx1"/>
                </a:solidFill>
                <a:effectLst>
                  <a:outerShdw blurRad="38100" dist="19050" dir="2700000" algn="tl" rotWithShape="0">
                    <a:schemeClr val="dk1">
                      <a:alpha val="40000"/>
                    </a:schemeClr>
                  </a:outerShdw>
                </a:effectLst>
              </a:rPr>
              <a:t>كتَّ</a:t>
            </a:r>
            <a:endParaRPr lang="en-US" dirty="0">
              <a:ln w="0"/>
              <a:solidFill>
                <a:schemeClr val="tx1"/>
              </a:solidFill>
              <a:effectLst>
                <a:outerShdw blurRad="38100" dist="19050" dir="2700000" algn="tl" rotWithShape="0">
                  <a:schemeClr val="dk1">
                    <a:alpha val="40000"/>
                  </a:schemeClr>
                </a:outerShdw>
              </a:effectLst>
            </a:endParaRPr>
          </a:p>
        </p:txBody>
      </p:sp>
      <p:sp>
        <p:nvSpPr>
          <p:cNvPr id="29" name="Rectangle 28">
            <a:extLst>
              <a:ext uri="{FF2B5EF4-FFF2-40B4-BE49-F238E27FC236}">
                <a16:creationId xmlns:a16="http://schemas.microsoft.com/office/drawing/2014/main" id="{BDB4DAA2-AA75-BFCF-FFEC-0947591CF778}"/>
              </a:ext>
            </a:extLst>
          </p:cNvPr>
          <p:cNvSpPr/>
          <p:nvPr/>
        </p:nvSpPr>
        <p:spPr>
          <a:xfrm>
            <a:off x="5116901" y="5179070"/>
            <a:ext cx="2046803" cy="89718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قَرْقَرَ</a:t>
            </a:r>
            <a:endParaRPr lang="en-US" dirty="0"/>
          </a:p>
        </p:txBody>
      </p:sp>
      <p:sp>
        <p:nvSpPr>
          <p:cNvPr id="30" name="Rectangle 29">
            <a:extLst>
              <a:ext uri="{FF2B5EF4-FFF2-40B4-BE49-F238E27FC236}">
                <a16:creationId xmlns:a16="http://schemas.microsoft.com/office/drawing/2014/main" id="{D25FBBD2-F488-52C0-3604-D744F9DB8BEB}"/>
              </a:ext>
            </a:extLst>
          </p:cNvPr>
          <p:cNvSpPr/>
          <p:nvPr/>
        </p:nvSpPr>
        <p:spPr>
          <a:xfrm>
            <a:off x="7639492" y="4890977"/>
            <a:ext cx="2046803" cy="89718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الزَغْدُ</a:t>
            </a:r>
            <a:endParaRPr lang="en-US" dirty="0"/>
          </a:p>
        </p:txBody>
      </p:sp>
      <p:sp>
        <p:nvSpPr>
          <p:cNvPr id="31" name="Rectangle 30">
            <a:extLst>
              <a:ext uri="{FF2B5EF4-FFF2-40B4-BE49-F238E27FC236}">
                <a16:creationId xmlns:a16="http://schemas.microsoft.com/office/drawing/2014/main" id="{B12F2F20-5A37-601D-5916-347A6E656AE0}"/>
              </a:ext>
            </a:extLst>
          </p:cNvPr>
          <p:cNvSpPr/>
          <p:nvPr/>
        </p:nvSpPr>
        <p:spPr>
          <a:xfrm>
            <a:off x="9236146" y="3017619"/>
            <a:ext cx="2046803" cy="89718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err="1">
                <a:ln w="0"/>
                <a:solidFill>
                  <a:schemeClr val="tx1"/>
                </a:solidFill>
                <a:effectLst>
                  <a:outerShdw blurRad="38100" dist="19050" dir="2700000" algn="tl" rotWithShape="0">
                    <a:schemeClr val="dk1">
                      <a:alpha val="40000"/>
                    </a:schemeClr>
                  </a:outerShdw>
                </a:effectLst>
              </a:rPr>
              <a:t>البُغامُ</a:t>
            </a:r>
            <a:endParaRPr lang="en-US" dirty="0"/>
          </a:p>
        </p:txBody>
      </p:sp>
    </p:spTree>
    <p:extLst>
      <p:ext uri="{BB962C8B-B14F-4D97-AF65-F5344CB8AC3E}">
        <p14:creationId xmlns:p14="http://schemas.microsoft.com/office/powerpoint/2010/main" val="2425684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85EA805F-CF3C-77B9-60CB-9A694F437B1F}"/>
              </a:ext>
            </a:extLst>
          </p:cNvPr>
          <p:cNvSpPr/>
          <p:nvPr/>
        </p:nvSpPr>
        <p:spPr>
          <a:xfrm>
            <a:off x="4114801" y="2628900"/>
            <a:ext cx="3902148" cy="1600200"/>
          </a:xfrm>
          <a:prstGeom prst="ellipse">
            <a:avLst/>
          </a:prstGeom>
          <a:solidFill>
            <a:srgbClr val="BD582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800" b="1" dirty="0">
                <a:latin typeface="Traditional Arabic" panose="02020603050405020304" pitchFamily="18" charset="-78"/>
                <a:cs typeface="Traditional Arabic" panose="02020603050405020304" pitchFamily="18" charset="-78"/>
              </a:rPr>
              <a:t>سرعة الابل</a:t>
            </a:r>
            <a:endParaRPr lang="en-US" sz="4800" b="1" dirty="0">
              <a:latin typeface="Traditional Arabic" panose="02020603050405020304" pitchFamily="18" charset="-78"/>
              <a:cs typeface="Traditional Arabic" panose="02020603050405020304" pitchFamily="18" charset="-78"/>
            </a:endParaRPr>
          </a:p>
        </p:txBody>
      </p:sp>
      <p:cxnSp>
        <p:nvCxnSpPr>
          <p:cNvPr id="4" name="Connecteur droit avec flèche 3">
            <a:extLst>
              <a:ext uri="{FF2B5EF4-FFF2-40B4-BE49-F238E27FC236}">
                <a16:creationId xmlns:a16="http://schemas.microsoft.com/office/drawing/2014/main" id="{6263F5E6-7FD9-1791-680C-1A0E43DB62BB}"/>
              </a:ext>
            </a:extLst>
          </p:cNvPr>
          <p:cNvCxnSpPr>
            <a:cxnSpLocks/>
            <a:endCxn id="17" idx="0"/>
          </p:cNvCxnSpPr>
          <p:nvPr/>
        </p:nvCxnSpPr>
        <p:spPr>
          <a:xfrm flipH="1">
            <a:off x="1887281" y="3513206"/>
            <a:ext cx="2227520" cy="1037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30E1F898-2A85-3859-6519-44A7B89B609F}"/>
              </a:ext>
            </a:extLst>
          </p:cNvPr>
          <p:cNvCxnSpPr>
            <a:cxnSpLocks/>
            <a:endCxn id="20" idx="0"/>
          </p:cNvCxnSpPr>
          <p:nvPr/>
        </p:nvCxnSpPr>
        <p:spPr>
          <a:xfrm>
            <a:off x="8016948" y="3545530"/>
            <a:ext cx="1807535" cy="1005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1006F736-5E49-9305-D103-A5E521D7B1B1}"/>
              </a:ext>
            </a:extLst>
          </p:cNvPr>
          <p:cNvCxnSpPr>
            <a:stCxn id="2" idx="1"/>
          </p:cNvCxnSpPr>
          <p:nvPr/>
        </p:nvCxnSpPr>
        <p:spPr>
          <a:xfrm flipH="1" flipV="1">
            <a:off x="2849526" y="2232837"/>
            <a:ext cx="1836731" cy="630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51432EEC-0A8D-9DC7-FA35-AD3D623E3DCB}"/>
              </a:ext>
            </a:extLst>
          </p:cNvPr>
          <p:cNvCxnSpPr>
            <a:stCxn id="2" idx="7"/>
          </p:cNvCxnSpPr>
          <p:nvPr/>
        </p:nvCxnSpPr>
        <p:spPr>
          <a:xfrm flipV="1">
            <a:off x="7445493" y="2232837"/>
            <a:ext cx="1464591" cy="630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E46FE85D-1C7D-4802-73EB-532EEAA23347}"/>
              </a:ext>
            </a:extLst>
          </p:cNvPr>
          <p:cNvCxnSpPr>
            <a:stCxn id="2" idx="4"/>
          </p:cNvCxnSpPr>
          <p:nvPr/>
        </p:nvCxnSpPr>
        <p:spPr>
          <a:xfrm>
            <a:off x="6065875" y="4229100"/>
            <a:ext cx="30125" cy="810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405AACA-7E3D-D868-1EBD-395DD69F964D}"/>
              </a:ext>
            </a:extLst>
          </p:cNvPr>
          <p:cNvSpPr/>
          <p:nvPr/>
        </p:nvSpPr>
        <p:spPr>
          <a:xfrm>
            <a:off x="935666" y="1852729"/>
            <a:ext cx="1913860" cy="135830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خِمْسٌ </a:t>
            </a:r>
          </a:p>
          <a:p>
            <a:pPr algn="ctr"/>
            <a:r>
              <a:rPr lang="ar-DZ" sz="4000" dirty="0">
                <a:ln w="0"/>
                <a:solidFill>
                  <a:schemeClr val="tx1"/>
                </a:solidFill>
                <a:effectLst>
                  <a:outerShdw blurRad="38100" dist="19050" dir="2700000" algn="tl" rotWithShape="0">
                    <a:schemeClr val="dk1">
                      <a:alpha val="40000"/>
                    </a:schemeClr>
                  </a:outerShdw>
                </a:effectLst>
              </a:rPr>
              <a:t>بصْباصٌ</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4570A3AF-A930-4547-721F-BD818C621372}"/>
              </a:ext>
            </a:extLst>
          </p:cNvPr>
          <p:cNvSpPr/>
          <p:nvPr/>
        </p:nvSpPr>
        <p:spPr>
          <a:xfrm>
            <a:off x="5108945" y="5053129"/>
            <a:ext cx="1913860" cy="77617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حَصْحَاصٌ</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17" name="Rectangle 16">
            <a:extLst>
              <a:ext uri="{FF2B5EF4-FFF2-40B4-BE49-F238E27FC236}">
                <a16:creationId xmlns:a16="http://schemas.microsoft.com/office/drawing/2014/main" id="{C2F6E1C7-E7D3-4CD5-59CB-1A21955EB1A6}"/>
              </a:ext>
            </a:extLst>
          </p:cNvPr>
          <p:cNvSpPr/>
          <p:nvPr/>
        </p:nvSpPr>
        <p:spPr>
          <a:xfrm>
            <a:off x="935666" y="4550735"/>
            <a:ext cx="1903230" cy="135830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قَرَبٌ </a:t>
            </a:r>
          </a:p>
          <a:p>
            <a:pPr algn="ctr"/>
            <a:r>
              <a:rPr lang="ar-DZ" sz="4000" dirty="0">
                <a:ln w="0"/>
                <a:solidFill>
                  <a:schemeClr val="tx1"/>
                </a:solidFill>
                <a:effectLst>
                  <a:outerShdw blurRad="38100" dist="19050" dir="2700000" algn="tl" rotWithShape="0">
                    <a:schemeClr val="dk1">
                      <a:alpha val="40000"/>
                    </a:schemeClr>
                  </a:outerShdw>
                </a:effectLst>
              </a:rPr>
              <a:t>بصْباصٌ</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20" name="Rectangle 19">
            <a:extLst>
              <a:ext uri="{FF2B5EF4-FFF2-40B4-BE49-F238E27FC236}">
                <a16:creationId xmlns:a16="http://schemas.microsoft.com/office/drawing/2014/main" id="{A5D0316F-E6CF-DB0D-25AA-CDA35EA6A72D}"/>
              </a:ext>
            </a:extLst>
          </p:cNvPr>
          <p:cNvSpPr/>
          <p:nvPr/>
        </p:nvSpPr>
        <p:spPr>
          <a:xfrm>
            <a:off x="8867553" y="4550735"/>
            <a:ext cx="1913860" cy="77617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a:ln w="0"/>
                <a:solidFill>
                  <a:schemeClr val="tx1"/>
                </a:solidFill>
                <a:effectLst>
                  <a:outerShdw blurRad="38100" dist="19050" dir="2700000" algn="tl" rotWithShape="0">
                    <a:schemeClr val="dk1">
                      <a:alpha val="40000"/>
                    </a:schemeClr>
                  </a:outerShdw>
                </a:effectLst>
              </a:rPr>
              <a:t>حَتْحاتٌ</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22" name="Rectangle 21">
            <a:extLst>
              <a:ext uri="{FF2B5EF4-FFF2-40B4-BE49-F238E27FC236}">
                <a16:creationId xmlns:a16="http://schemas.microsoft.com/office/drawing/2014/main" id="{CFF7E365-3119-725D-8E07-139F4CDEAB01}"/>
              </a:ext>
            </a:extLst>
          </p:cNvPr>
          <p:cNvSpPr/>
          <p:nvPr/>
        </p:nvSpPr>
        <p:spPr>
          <a:xfrm>
            <a:off x="8920715" y="1856074"/>
            <a:ext cx="1913860" cy="77617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4000" dirty="0" err="1">
                <a:ln w="0"/>
                <a:solidFill>
                  <a:schemeClr val="tx1"/>
                </a:solidFill>
                <a:effectLst>
                  <a:outerShdw blurRad="38100" dist="19050" dir="2700000" algn="tl" rotWithShape="0">
                    <a:schemeClr val="dk1">
                      <a:alpha val="40000"/>
                    </a:schemeClr>
                  </a:outerShdw>
                </a:effectLst>
              </a:rPr>
              <a:t>حَذْحاذُ</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24" name="AutoShape 4" descr="ما هو تفسير حلم الجمل يطاردني لابن سيرين؟ - اسرار تفسير الاحلام">
            <a:extLst>
              <a:ext uri="{FF2B5EF4-FFF2-40B4-BE49-F238E27FC236}">
                <a16:creationId xmlns:a16="http://schemas.microsoft.com/office/drawing/2014/main" id="{91A1E2DD-8D69-37FB-6085-ED1294F5F14D}"/>
              </a:ext>
            </a:extLst>
          </p:cNvPr>
          <p:cNvSpPr>
            <a:spLocks noChangeAspect="1" noChangeArrowheads="1"/>
          </p:cNvSpPr>
          <p:nvPr/>
        </p:nvSpPr>
        <p:spPr bwMode="auto">
          <a:xfrm>
            <a:off x="5943600" y="-1905000"/>
            <a:ext cx="5486400" cy="548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تفسير حلم رؤية الجمل في منام المرأة الحامل">
            <a:extLst>
              <a:ext uri="{FF2B5EF4-FFF2-40B4-BE49-F238E27FC236}">
                <a16:creationId xmlns:a16="http://schemas.microsoft.com/office/drawing/2014/main" id="{12A89D2F-757E-301E-425F-C398497D4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7586" y="249849"/>
            <a:ext cx="4036828" cy="210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796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DA7F28-7301-4760-99C3-0B1C850C5BCA}"/>
              </a:ext>
            </a:extLst>
          </p:cNvPr>
          <p:cNvSpPr/>
          <p:nvPr/>
        </p:nvSpPr>
        <p:spPr>
          <a:xfrm>
            <a:off x="428625" y="524489"/>
            <a:ext cx="11496675" cy="34861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ar-DZ" sz="6000" b="1" dirty="0">
                <a:ln w="0">
                  <a:solidFill>
                    <a:schemeClr val="bg1"/>
                  </a:solidFill>
                </a:ln>
                <a:solidFill>
                  <a:schemeClr val="bg1"/>
                </a:solidFill>
                <a:effectLst>
                  <a:outerShdw blurRad="60007" dir="1500000" sy="-30000" kx="800400" algn="bl" rotWithShape="0">
                    <a:prstClr val="black">
                      <a:alpha val="20000"/>
                    </a:prstClr>
                  </a:outerShdw>
                </a:effectLst>
                <a:latin typeface="Courier New" panose="02070309020205020404" pitchFamily="49" charset="0"/>
                <a:cs typeface="Courier New" panose="02070309020205020404" pitchFamily="49" charset="0"/>
              </a:rPr>
              <a:t>الحقول الدلالية في كتاب</a:t>
            </a:r>
          </a:p>
          <a:p>
            <a:pPr algn="ctr"/>
            <a:r>
              <a:rPr lang="ar-DZ" sz="6000" b="1" dirty="0">
                <a:ln w="0">
                  <a:solidFill>
                    <a:schemeClr val="bg1"/>
                  </a:solidFill>
                </a:ln>
                <a:solidFill>
                  <a:schemeClr val="bg1"/>
                </a:solidFill>
                <a:effectLst>
                  <a:outerShdw blurRad="60007" dir="1500000" sy="-30000" kx="800400" algn="bl" rotWithShape="0">
                    <a:prstClr val="black">
                      <a:alpha val="20000"/>
                    </a:prstClr>
                  </a:outerShdw>
                </a:effectLst>
                <a:latin typeface="Courier New" panose="02070309020205020404" pitchFamily="49" charset="0"/>
                <a:cs typeface="Courier New" panose="02070309020205020404" pitchFamily="49" charset="0"/>
              </a:rPr>
              <a:t>الإبل للأصمعي</a:t>
            </a:r>
            <a:endParaRPr lang="en-US" sz="6000" b="1" dirty="0">
              <a:ln w="0">
                <a:solidFill>
                  <a:schemeClr val="bg1"/>
                </a:solidFill>
              </a:ln>
              <a:solidFill>
                <a:schemeClr val="bg1"/>
              </a:solidFill>
              <a:effectLst>
                <a:outerShdw blurRad="60007" dir="1500000" sy="-30000" kx="800400" algn="bl" rotWithShape="0">
                  <a:prstClr val="black">
                    <a:alpha val="20000"/>
                  </a:prstClr>
                </a:outerShdw>
              </a:effectLst>
              <a:latin typeface="Courier New" panose="02070309020205020404" pitchFamily="49" charset="0"/>
              <a:cs typeface="Courier New" panose="02070309020205020404" pitchFamily="49" charset="0"/>
            </a:endParaRPr>
          </a:p>
        </p:txBody>
      </p:sp>
      <p:sp>
        <p:nvSpPr>
          <p:cNvPr id="5" name="Rectangle 4">
            <a:extLst>
              <a:ext uri="{FF2B5EF4-FFF2-40B4-BE49-F238E27FC236}">
                <a16:creationId xmlns:a16="http://schemas.microsoft.com/office/drawing/2014/main" id="{4189DAF5-B334-4D31-ACCE-F7DB98414F7A}"/>
              </a:ext>
            </a:extLst>
          </p:cNvPr>
          <p:cNvSpPr/>
          <p:nvPr/>
        </p:nvSpPr>
        <p:spPr>
          <a:xfrm>
            <a:off x="7667625" y="3656678"/>
            <a:ext cx="4257675" cy="19716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DZ" sz="2400" dirty="0">
                <a:latin typeface="Calibri" panose="020F0502020204030204" pitchFamily="34" charset="0"/>
                <a:cs typeface="Calibri" panose="020F0502020204030204" pitchFamily="34" charset="0"/>
              </a:rPr>
              <a:t>من إعداد الطالبة: لعمارة شيماء.</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9937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dirty="0">
                <a:latin typeface="Andalus" panose="02020603050405020304" pitchFamily="18" charset="-78"/>
                <a:cs typeface="Andalus" panose="02020603050405020304" pitchFamily="18" charset="-78"/>
              </a:rPr>
              <a:t>مقدمة</a:t>
            </a:r>
            <a:endParaRPr lang="fr-FR" dirty="0">
              <a:latin typeface="Andalus" panose="02020603050405020304" pitchFamily="18" charset="-78"/>
              <a:cs typeface="Andalus" panose="02020603050405020304" pitchFamily="18" charset="-78"/>
            </a:endParaRPr>
          </a:p>
        </p:txBody>
      </p:sp>
      <p:sp>
        <p:nvSpPr>
          <p:cNvPr id="3" name="Espace réservé du contenu 2"/>
          <p:cNvSpPr>
            <a:spLocks noGrp="1"/>
          </p:cNvSpPr>
          <p:nvPr>
            <p:ph idx="1"/>
          </p:nvPr>
        </p:nvSpPr>
        <p:spPr/>
        <p:txBody>
          <a:bodyPr>
            <a:noAutofit/>
          </a:bodyPr>
          <a:lstStyle/>
          <a:p>
            <a:pPr marL="0" indent="0" algn="just" rtl="1">
              <a:lnSpc>
                <a:spcPct val="105000"/>
              </a:lnSpc>
              <a:buNone/>
            </a:pPr>
            <a:r>
              <a:rPr lang="ar-DZ" sz="2800" b="1" dirty="0">
                <a:latin typeface="Traditional Arabic" panose="02020603050405020304" pitchFamily="18" charset="-78"/>
                <a:cs typeface="Traditional Arabic" panose="02020603050405020304" pitchFamily="18" charset="-78"/>
              </a:rPr>
              <a:t>يعد العمل المعجمي من أهم مباحث اللغة العربية و أدقها على الإطلاق، إذ شغل الإنسان ولا يزال يشغله حتى عصرنا الحالي، كونه يكتسي قيمة علمية و تعليمية، لذا وجد من العناية والرعاية الشيء الكثير مما جعله يستمرو يتطور بغية الحفاظ على مصطلحات اللغة وحمايتها مع تولي توضيحها و تفسيرها وبيان صور استعمالاتها، لتزويد الإنسان بما يحتاجه من ألفاظ يعبر بها عما يخطر له من أفكار، أو مما عنده من معاني دقيقة ويبحث لها عن ألفاظ مواتية، وهذا هو شأن الشق الثاني من المعاجم الذي عرف في تراثنا اللغوي وهو ما يطلق عليه "معاني المعاجم"</a:t>
            </a:r>
          </a:p>
          <a:p>
            <a:pPr marL="0" indent="0" algn="just" rtl="1">
              <a:lnSpc>
                <a:spcPct val="105000"/>
              </a:lnSpc>
              <a:buNone/>
            </a:pPr>
            <a:r>
              <a:rPr lang="ar-DZ" sz="2800" b="1" dirty="0">
                <a:latin typeface="Traditional Arabic" panose="02020603050405020304" pitchFamily="18" charset="-78"/>
                <a:cs typeface="Traditional Arabic" panose="02020603050405020304" pitchFamily="18" charset="-78"/>
              </a:rPr>
              <a:t> وقد كانت بذرته الأولى متمثلة في كتيبات سميت "بالرسائل اللغوية" وكانت عبارة عن جمع للكلمات المتعلقة بموضوع واحد ككتاب الإبل للأصمعي الذي جاءت به دراستي هذه وارتأيت ان أتناول معجما من معاجم المعاني. </a:t>
            </a:r>
            <a:endParaRPr lang="fr-FR" sz="28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5648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dirty="0">
                <a:latin typeface="Andalus" panose="02020603050405020304" pitchFamily="18" charset="-78"/>
                <a:cs typeface="Andalus" panose="02020603050405020304" pitchFamily="18" charset="-78"/>
              </a:rPr>
              <a:t>الاشكالية</a:t>
            </a:r>
            <a:endParaRPr lang="fr-FR" dirty="0">
              <a:latin typeface="Andalus" panose="02020603050405020304" pitchFamily="18" charset="-78"/>
              <a:cs typeface="Andalus" panose="02020603050405020304" pitchFamily="18" charset="-78"/>
            </a:endParaRPr>
          </a:p>
        </p:txBody>
      </p:sp>
      <p:sp>
        <p:nvSpPr>
          <p:cNvPr id="3" name="Espace réservé du contenu 2"/>
          <p:cNvSpPr>
            <a:spLocks noGrp="1"/>
          </p:cNvSpPr>
          <p:nvPr>
            <p:ph idx="1"/>
          </p:nvPr>
        </p:nvSpPr>
        <p:spPr/>
        <p:txBody>
          <a:bodyPr>
            <a:normAutofit/>
          </a:bodyPr>
          <a:lstStyle/>
          <a:p>
            <a:pPr algn="ctr" rtl="1">
              <a:buFont typeface="Wingdings" panose="05000000000000000000" pitchFamily="2" charset="2"/>
              <a:buChar char="§"/>
            </a:pPr>
            <a:r>
              <a:rPr lang="ar-DZ" sz="3200" b="1" dirty="0">
                <a:latin typeface="Traditional Arabic" panose="02020603050405020304" pitchFamily="18" charset="-78"/>
                <a:cs typeface="Traditional Arabic" panose="02020603050405020304" pitchFamily="18" charset="-78"/>
              </a:rPr>
              <a:t> ماذا تضمن كتاب الإبل للأصمعي؟</a:t>
            </a:r>
          </a:p>
          <a:p>
            <a:pPr marL="0" indent="0" algn="r" rtl="1">
              <a:buNone/>
            </a:pPr>
            <a:r>
              <a:rPr lang="ar-DZ" sz="3200" b="1" dirty="0">
                <a:latin typeface="Traditional Arabic" panose="02020603050405020304" pitchFamily="18" charset="-78"/>
                <a:cs typeface="Traditional Arabic" panose="02020603050405020304" pitchFamily="18" charset="-78"/>
              </a:rPr>
              <a:t>التساؤلات: </a:t>
            </a:r>
          </a:p>
          <a:p>
            <a:pPr algn="ctr" rtl="1">
              <a:buFont typeface="Wingdings" panose="05000000000000000000" pitchFamily="2" charset="2"/>
              <a:buChar char="§"/>
            </a:pPr>
            <a:r>
              <a:rPr lang="ar-DZ" sz="3200" b="1" dirty="0">
                <a:latin typeface="Traditional Arabic" panose="02020603050405020304" pitchFamily="18" charset="-78"/>
                <a:cs typeface="Traditional Arabic" panose="02020603050405020304" pitchFamily="18" charset="-78"/>
              </a:rPr>
              <a:t> ماهي الحقول الدلالية التي تضمنها كتاب الإبل؟</a:t>
            </a:r>
          </a:p>
          <a:p>
            <a:pPr algn="ctr" rtl="1">
              <a:buFont typeface="Wingdings" panose="05000000000000000000" pitchFamily="2" charset="2"/>
              <a:buChar char="§"/>
            </a:pPr>
            <a:r>
              <a:rPr lang="ar-DZ" sz="3200" b="1" dirty="0">
                <a:latin typeface="Traditional Arabic" panose="02020603050405020304" pitchFamily="18" charset="-78"/>
                <a:cs typeface="Traditional Arabic" panose="02020603050405020304" pitchFamily="18" charset="-78"/>
              </a:rPr>
              <a:t> ماهي أسماء الإبل، أمراضها، أوصافها، ألوانها، أصواتها؟  </a:t>
            </a:r>
          </a:p>
          <a:p>
            <a:pPr algn="ctr" rtl="1">
              <a:buFont typeface="Wingdings" panose="05000000000000000000" pitchFamily="2" charset="2"/>
              <a:buChar char="q"/>
            </a:pPr>
            <a:endParaRPr lang="fr-FR" sz="3200" b="1" dirty="0">
              <a:latin typeface="Traditional Arabic" panose="02020603050405020304" pitchFamily="18" charset="-78"/>
              <a:cs typeface="Traditional Arabic" panose="02020603050405020304" pitchFamily="18" charset="-78"/>
            </a:endParaRPr>
          </a:p>
        </p:txBody>
      </p:sp>
      <p:pic>
        <p:nvPicPr>
          <p:cNvPr id="4098" name="Picture 2" descr="تساؤلات علمية (@ebda37) / X">
            <a:extLst>
              <a:ext uri="{FF2B5EF4-FFF2-40B4-BE49-F238E27FC236}">
                <a16:creationId xmlns:a16="http://schemas.microsoft.com/office/drawing/2014/main" id="{D5D1B23B-7F79-4401-8A2E-14CDDC2FF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75" y="667858"/>
            <a:ext cx="2778863" cy="260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78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953329" y="165305"/>
            <a:ext cx="10894142" cy="5878513"/>
          </a:xfrm>
        </p:spPr>
        <p:txBody>
          <a:bodyPr/>
          <a:lstStyle/>
          <a:p>
            <a:pPr algn="ctr"/>
            <a:r>
              <a:rPr lang="ar-DZ" sz="4400" b="1" dirty="0">
                <a:latin typeface="Andalus" panose="02020603050405020304" pitchFamily="18" charset="-78"/>
                <a:cs typeface="Andalus" panose="02020603050405020304" pitchFamily="18" charset="-78"/>
              </a:rPr>
              <a:t> </a:t>
            </a:r>
            <a:r>
              <a:rPr lang="ar-DZ" sz="4800" b="1" dirty="0">
                <a:latin typeface="Andalus" panose="02020603050405020304" pitchFamily="18" charset="-78"/>
                <a:cs typeface="Andalus" panose="02020603050405020304" pitchFamily="18" charset="-78"/>
              </a:rPr>
              <a:t>الدراسة الظاهرية للكتاب:</a:t>
            </a:r>
            <a:endParaRPr lang="en-GB" sz="4400" b="1" dirty="0">
              <a:latin typeface="Andalus" panose="02020603050405020304" pitchFamily="18" charset="-78"/>
              <a:cs typeface="Andalus" panose="02020603050405020304" pitchFamily="18" charset="-78"/>
            </a:endParaRPr>
          </a:p>
          <a:p>
            <a:pPr algn="r"/>
            <a:endParaRPr lang="ar-DZ" dirty="0"/>
          </a:p>
          <a:p>
            <a:pPr algn="r"/>
            <a:r>
              <a:rPr lang="ar-DZ" sz="3600" b="1" dirty="0">
                <a:solidFill>
                  <a:srgbClr val="B71E42"/>
                </a:solidFill>
                <a:latin typeface="Traditional Arabic" panose="02020603050405020304" pitchFamily="18" charset="-78"/>
                <a:cs typeface="Traditional Arabic" panose="02020603050405020304" pitchFamily="18" charset="-78"/>
              </a:rPr>
              <a:t>1- وصف الكتاب شكلا</a:t>
            </a:r>
            <a:r>
              <a:rPr lang="ar-DZ" sz="3200" b="1" dirty="0">
                <a:solidFill>
                  <a:srgbClr val="B71E42"/>
                </a:solidFill>
              </a:rPr>
              <a:t>:</a:t>
            </a:r>
          </a:p>
          <a:p>
            <a:pPr algn="r"/>
            <a:endParaRPr lang="ar-DZ" dirty="0"/>
          </a:p>
        </p:txBody>
      </p:sp>
      <p:graphicFrame>
        <p:nvGraphicFramePr>
          <p:cNvPr id="4" name="Tableau 3"/>
          <p:cNvGraphicFramePr>
            <a:graphicFrameLocks noGrp="1"/>
          </p:cNvGraphicFramePr>
          <p:nvPr>
            <p:extLst>
              <p:ext uri="{D42A27DB-BD31-4B8C-83A1-F6EECF244321}">
                <p14:modId xmlns:p14="http://schemas.microsoft.com/office/powerpoint/2010/main" val="2125886078"/>
              </p:ext>
            </p:extLst>
          </p:nvPr>
        </p:nvGraphicFramePr>
        <p:xfrm>
          <a:off x="3208568" y="2515496"/>
          <a:ext cx="8638903" cy="3208142"/>
        </p:xfrm>
        <a:graphic>
          <a:graphicData uri="http://schemas.openxmlformats.org/drawingml/2006/table">
            <a:tbl>
              <a:tblPr firstRow="1" firstCol="1" lastCol="1" bandRow="1" bandCol="1">
                <a:tableStyleId>{BC89EF96-8CEA-46FF-86C4-4CE0E7609802}</a:tableStyleId>
              </a:tblPr>
              <a:tblGrid>
                <a:gridCol w="6540138">
                  <a:extLst>
                    <a:ext uri="{9D8B030D-6E8A-4147-A177-3AD203B41FA5}">
                      <a16:colId xmlns:a16="http://schemas.microsoft.com/office/drawing/2014/main" val="4241734095"/>
                    </a:ext>
                  </a:extLst>
                </a:gridCol>
                <a:gridCol w="2098765">
                  <a:extLst>
                    <a:ext uri="{9D8B030D-6E8A-4147-A177-3AD203B41FA5}">
                      <a16:colId xmlns:a16="http://schemas.microsoft.com/office/drawing/2014/main" val="3592829365"/>
                    </a:ext>
                  </a:extLst>
                </a:gridCol>
              </a:tblGrid>
              <a:tr h="647822">
                <a:tc>
                  <a:txBody>
                    <a:bodyPr/>
                    <a:lstStyle/>
                    <a:p>
                      <a:pPr algn="r"/>
                      <a:r>
                        <a:rPr lang="ar-DZ" sz="3600" b="1" dirty="0">
                          <a:latin typeface="Traditional Arabic" panose="02020603050405020304" pitchFamily="18" charset="-78"/>
                          <a:cs typeface="Traditional Arabic" panose="02020603050405020304" pitchFamily="18" charset="-78"/>
                        </a:rPr>
                        <a:t>20سم-15سم</a:t>
                      </a:r>
                      <a:endParaRPr lang="fr-FR" sz="3600" b="1" dirty="0">
                        <a:latin typeface="Traditional Arabic" panose="02020603050405020304" pitchFamily="18" charset="-78"/>
                        <a:cs typeface="Traditional Arabic" panose="02020603050405020304" pitchFamily="18" charset="-78"/>
                      </a:endParaRPr>
                    </a:p>
                  </a:txBody>
                  <a:tcPr/>
                </a:tc>
                <a:tc>
                  <a:txBody>
                    <a:bodyPr/>
                    <a:lstStyle/>
                    <a:p>
                      <a:pPr algn="r"/>
                      <a:r>
                        <a:rPr lang="ar-DZ" sz="3600" b="1" dirty="0">
                          <a:latin typeface="Traditional Arabic" panose="02020603050405020304" pitchFamily="18" charset="-78"/>
                          <a:cs typeface="Traditional Arabic" panose="02020603050405020304" pitchFamily="18" charset="-78"/>
                        </a:rPr>
                        <a:t>حجمه</a:t>
                      </a:r>
                      <a:endParaRPr lang="fr-FR" sz="36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1453202008"/>
                  </a:ext>
                </a:extLst>
              </a:tr>
              <a:tr h="465909">
                <a:tc>
                  <a:txBody>
                    <a:bodyPr/>
                    <a:lstStyle/>
                    <a:p>
                      <a:pPr algn="r"/>
                      <a:r>
                        <a:rPr lang="ar-DZ" sz="3600" b="1" dirty="0">
                          <a:latin typeface="Traditional Arabic" panose="02020603050405020304" pitchFamily="18" charset="-78"/>
                          <a:cs typeface="Traditional Arabic" panose="02020603050405020304" pitchFamily="18" charset="-78"/>
                        </a:rPr>
                        <a:t>ورقي</a:t>
                      </a:r>
                      <a:r>
                        <a:rPr lang="ar-DZ" sz="3600" b="1" baseline="0" dirty="0">
                          <a:latin typeface="Traditional Arabic" panose="02020603050405020304" pitchFamily="18" charset="-78"/>
                          <a:cs typeface="Traditional Arabic" panose="02020603050405020304" pitchFamily="18" charset="-78"/>
                        </a:rPr>
                        <a:t> غلاف أملس</a:t>
                      </a:r>
                      <a:endParaRPr lang="fr-FR" sz="3600" b="1" dirty="0">
                        <a:latin typeface="Traditional Arabic" panose="02020603050405020304" pitchFamily="18" charset="-78"/>
                        <a:cs typeface="Traditional Arabic" panose="02020603050405020304" pitchFamily="18" charset="-78"/>
                      </a:endParaRPr>
                    </a:p>
                  </a:txBody>
                  <a:tcPr/>
                </a:tc>
                <a:tc>
                  <a:txBody>
                    <a:bodyPr/>
                    <a:lstStyle/>
                    <a:p>
                      <a:pPr algn="r"/>
                      <a:r>
                        <a:rPr lang="ar-DZ" sz="3600" b="1" dirty="0">
                          <a:latin typeface="Traditional Arabic" panose="02020603050405020304" pitchFamily="18" charset="-78"/>
                          <a:cs typeface="Traditional Arabic" panose="02020603050405020304" pitchFamily="18" charset="-78"/>
                        </a:rPr>
                        <a:t>نوعيته</a:t>
                      </a:r>
                      <a:endParaRPr lang="fr-FR" sz="36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12196216"/>
                  </a:ext>
                </a:extLst>
              </a:tr>
              <a:tr h="465909">
                <a:tc>
                  <a:txBody>
                    <a:bodyPr/>
                    <a:lstStyle/>
                    <a:p>
                      <a:pPr algn="r"/>
                      <a:r>
                        <a:rPr lang="ar-DZ" sz="3600" b="1" dirty="0">
                          <a:latin typeface="Traditional Arabic" panose="02020603050405020304" pitchFamily="18" charset="-78"/>
                          <a:cs typeface="Traditional Arabic" panose="02020603050405020304" pitchFamily="18" charset="-78"/>
                        </a:rPr>
                        <a:t>أزرق</a:t>
                      </a:r>
                      <a:r>
                        <a:rPr lang="ar-DZ" sz="3600" b="1" baseline="0" dirty="0">
                          <a:latin typeface="Traditional Arabic" panose="02020603050405020304" pitchFamily="18" charset="-78"/>
                          <a:cs typeface="Traditional Arabic" panose="02020603050405020304" pitchFamily="18" charset="-78"/>
                        </a:rPr>
                        <a:t> سماوي ،وبرتقالي</a:t>
                      </a:r>
                      <a:endParaRPr lang="fr-FR" sz="3600" b="1" dirty="0">
                        <a:latin typeface="Traditional Arabic" panose="02020603050405020304" pitchFamily="18" charset="-78"/>
                        <a:cs typeface="Traditional Arabic" panose="02020603050405020304" pitchFamily="18" charset="-78"/>
                      </a:endParaRPr>
                    </a:p>
                  </a:txBody>
                  <a:tcPr/>
                </a:tc>
                <a:tc>
                  <a:txBody>
                    <a:bodyPr/>
                    <a:lstStyle/>
                    <a:p>
                      <a:pPr algn="r"/>
                      <a:r>
                        <a:rPr lang="ar-DZ" sz="3600" b="1" dirty="0">
                          <a:latin typeface="Traditional Arabic" panose="02020603050405020304" pitchFamily="18" charset="-78"/>
                          <a:cs typeface="Traditional Arabic" panose="02020603050405020304" pitchFamily="18" charset="-78"/>
                        </a:rPr>
                        <a:t>لونه</a:t>
                      </a:r>
                      <a:endParaRPr lang="fr-FR" sz="36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3253128568"/>
                  </a:ext>
                </a:extLst>
              </a:tr>
              <a:tr h="465909">
                <a:tc>
                  <a:txBody>
                    <a:bodyPr/>
                    <a:lstStyle/>
                    <a:p>
                      <a:pPr algn="r"/>
                      <a:r>
                        <a:rPr lang="ar-DZ" sz="3600" b="1" dirty="0">
                          <a:latin typeface="Traditional Arabic" panose="02020603050405020304" pitchFamily="18" charset="-78"/>
                          <a:cs typeface="Traditional Arabic" panose="02020603050405020304" pitchFamily="18" charset="-78"/>
                        </a:rPr>
                        <a:t>جزء واحد</a:t>
                      </a:r>
                      <a:endParaRPr lang="fr-FR" sz="3600" b="1" dirty="0">
                        <a:latin typeface="Traditional Arabic" panose="02020603050405020304" pitchFamily="18" charset="-78"/>
                        <a:cs typeface="Traditional Arabic" panose="02020603050405020304" pitchFamily="18" charset="-78"/>
                      </a:endParaRPr>
                    </a:p>
                  </a:txBody>
                  <a:tcPr/>
                </a:tc>
                <a:tc>
                  <a:txBody>
                    <a:bodyPr/>
                    <a:lstStyle/>
                    <a:p>
                      <a:pPr algn="r"/>
                      <a:r>
                        <a:rPr lang="ar-DZ" sz="3600" b="1" dirty="0">
                          <a:latin typeface="Traditional Arabic" panose="02020603050405020304" pitchFamily="18" charset="-78"/>
                          <a:cs typeface="Traditional Arabic" panose="02020603050405020304" pitchFamily="18" charset="-78"/>
                        </a:rPr>
                        <a:t>عدد أجزاءه</a:t>
                      </a:r>
                      <a:endParaRPr lang="fr-FR" sz="36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2454473901"/>
                  </a:ext>
                </a:extLst>
              </a:tr>
              <a:tr h="465909">
                <a:tc>
                  <a:txBody>
                    <a:bodyPr/>
                    <a:lstStyle/>
                    <a:p>
                      <a:pPr algn="r"/>
                      <a:r>
                        <a:rPr lang="ar-DZ" sz="3600" b="1" dirty="0">
                          <a:latin typeface="Traditional Arabic" panose="02020603050405020304" pitchFamily="18" charset="-78"/>
                          <a:cs typeface="Traditional Arabic" panose="02020603050405020304" pitchFamily="18" charset="-78"/>
                        </a:rPr>
                        <a:t>208</a:t>
                      </a:r>
                      <a:endParaRPr lang="fr-FR" sz="3600" b="1" dirty="0">
                        <a:latin typeface="Traditional Arabic" panose="02020603050405020304" pitchFamily="18" charset="-78"/>
                        <a:cs typeface="Traditional Arabic" panose="02020603050405020304" pitchFamily="18" charset="-78"/>
                      </a:endParaRPr>
                    </a:p>
                  </a:txBody>
                  <a:tcPr/>
                </a:tc>
                <a:tc>
                  <a:txBody>
                    <a:bodyPr/>
                    <a:lstStyle/>
                    <a:p>
                      <a:pPr algn="r"/>
                      <a:r>
                        <a:rPr lang="ar-DZ" sz="3600" b="1" dirty="0">
                          <a:latin typeface="Traditional Arabic" panose="02020603050405020304" pitchFamily="18" charset="-78"/>
                          <a:cs typeface="Traditional Arabic" panose="02020603050405020304" pitchFamily="18" charset="-78"/>
                        </a:rPr>
                        <a:t>عدد صفحاته</a:t>
                      </a:r>
                      <a:endParaRPr lang="fr-FR" sz="36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1918403436"/>
                  </a:ext>
                </a:extLst>
              </a:tr>
            </a:tbl>
          </a:graphicData>
        </a:graphic>
      </p:graphicFrame>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53" y="2515496"/>
            <a:ext cx="2196584" cy="3200400"/>
          </a:xfrm>
          <a:prstGeom prst="rect">
            <a:avLst/>
          </a:prstGeom>
        </p:spPr>
      </p:pic>
    </p:spTree>
    <p:extLst>
      <p:ext uri="{BB962C8B-B14F-4D97-AF65-F5344CB8AC3E}">
        <p14:creationId xmlns:p14="http://schemas.microsoft.com/office/powerpoint/2010/main" val="308985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853380" y="718235"/>
            <a:ext cx="10058400" cy="5311775"/>
          </a:xfrm>
        </p:spPr>
        <p:txBody>
          <a:bodyPr>
            <a:normAutofit/>
          </a:bodyPr>
          <a:lstStyle/>
          <a:p>
            <a:pPr algn="r"/>
            <a:r>
              <a:rPr lang="ar-DZ" sz="4000" b="1" dirty="0">
                <a:solidFill>
                  <a:srgbClr val="B71E42"/>
                </a:solidFill>
                <a:latin typeface="Traditional Arabic" panose="02020603050405020304" pitchFamily="18" charset="-78"/>
                <a:cs typeface="Traditional Arabic" panose="02020603050405020304" pitchFamily="18" charset="-78"/>
              </a:rPr>
              <a:t>2- البيانات التوثيقية</a:t>
            </a:r>
            <a:r>
              <a:rPr lang="ar-DZ" sz="3600" b="1" dirty="0">
                <a:solidFill>
                  <a:srgbClr val="B71E42"/>
                </a:solidFill>
                <a:latin typeface="Traditional Arabic" panose="02020603050405020304" pitchFamily="18" charset="-78"/>
                <a:cs typeface="Traditional Arabic" panose="02020603050405020304" pitchFamily="18" charset="-78"/>
              </a:rPr>
              <a:t>:</a:t>
            </a:r>
            <a:endParaRPr lang="fr-FR" sz="3600" b="1" dirty="0">
              <a:solidFill>
                <a:srgbClr val="B71E42"/>
              </a:solidFill>
              <a:latin typeface="Traditional Arabic" panose="02020603050405020304" pitchFamily="18" charset="-78"/>
              <a:cs typeface="Traditional Arabic" panose="02020603050405020304" pitchFamily="18" charset="-78"/>
            </a:endParaRPr>
          </a:p>
        </p:txBody>
      </p:sp>
      <p:graphicFrame>
        <p:nvGraphicFramePr>
          <p:cNvPr id="5" name="Tableau 4"/>
          <p:cNvGraphicFramePr>
            <a:graphicFrameLocks noGrp="1"/>
          </p:cNvGraphicFramePr>
          <p:nvPr>
            <p:extLst>
              <p:ext uri="{D42A27DB-BD31-4B8C-83A1-F6EECF244321}">
                <p14:modId xmlns:p14="http://schemas.microsoft.com/office/powerpoint/2010/main" val="1843452077"/>
              </p:ext>
            </p:extLst>
          </p:nvPr>
        </p:nvGraphicFramePr>
        <p:xfrm>
          <a:off x="1297860" y="1549450"/>
          <a:ext cx="9925664" cy="4480560"/>
        </p:xfrm>
        <a:graphic>
          <a:graphicData uri="http://schemas.openxmlformats.org/drawingml/2006/table">
            <a:tbl>
              <a:tblPr firstRow="1" bandRow="1">
                <a:tableStyleId>{BC89EF96-8CEA-46FF-86C4-4CE0E7609802}</a:tableStyleId>
              </a:tblPr>
              <a:tblGrid>
                <a:gridCol w="7726269">
                  <a:extLst>
                    <a:ext uri="{9D8B030D-6E8A-4147-A177-3AD203B41FA5}">
                      <a16:colId xmlns:a16="http://schemas.microsoft.com/office/drawing/2014/main" val="780389508"/>
                    </a:ext>
                  </a:extLst>
                </a:gridCol>
                <a:gridCol w="2199395">
                  <a:extLst>
                    <a:ext uri="{9D8B030D-6E8A-4147-A177-3AD203B41FA5}">
                      <a16:colId xmlns:a16="http://schemas.microsoft.com/office/drawing/2014/main" val="1324886556"/>
                    </a:ext>
                  </a:extLst>
                </a:gridCol>
              </a:tblGrid>
              <a:tr h="539931">
                <a:tc>
                  <a:txBody>
                    <a:bodyPr/>
                    <a:lstStyle/>
                    <a:p>
                      <a:pPr algn="r"/>
                      <a:r>
                        <a:rPr lang="ar-DZ" sz="3600" b="1" dirty="0">
                          <a:latin typeface="Traditional Arabic" panose="02020603050405020304" pitchFamily="18" charset="-78"/>
                          <a:cs typeface="Traditional Arabic" panose="02020603050405020304" pitchFamily="18" charset="-78"/>
                        </a:rPr>
                        <a:t>كتاب الإبل</a:t>
                      </a:r>
                      <a:endParaRPr lang="fr-FR" sz="3600" b="1" dirty="0">
                        <a:latin typeface="Traditional Arabic" panose="02020603050405020304" pitchFamily="18" charset="-78"/>
                        <a:cs typeface="Traditional Arabic" panose="02020603050405020304" pitchFamily="18" charset="-78"/>
                      </a:endParaRPr>
                    </a:p>
                  </a:txBody>
                  <a:tcPr/>
                </a:tc>
                <a:tc>
                  <a:txBody>
                    <a:bodyPr/>
                    <a:lstStyle/>
                    <a:p>
                      <a:pPr algn="r"/>
                      <a:r>
                        <a:rPr lang="ar-DZ" sz="3600" b="1" dirty="0">
                          <a:latin typeface="Traditional Arabic" panose="02020603050405020304" pitchFamily="18" charset="-78"/>
                          <a:cs typeface="Traditional Arabic" panose="02020603050405020304" pitchFamily="18" charset="-78"/>
                        </a:rPr>
                        <a:t>عنوان الكتاب</a:t>
                      </a:r>
                      <a:endParaRPr lang="fr-FR" sz="36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960181966"/>
                  </a:ext>
                </a:extLst>
              </a:tr>
              <a:tr h="461554">
                <a:tc>
                  <a:txBody>
                    <a:bodyPr/>
                    <a:lstStyle/>
                    <a:p>
                      <a:pPr algn="r"/>
                      <a:r>
                        <a:rPr lang="ar-DZ" sz="3600" b="1" dirty="0">
                          <a:latin typeface="Traditional Arabic" panose="02020603050405020304" pitchFamily="18" charset="-78"/>
                          <a:cs typeface="Traditional Arabic" panose="02020603050405020304" pitchFamily="18" charset="-78"/>
                        </a:rPr>
                        <a:t>أبي سعيد عبد الملك بن قريب الأصمعي </a:t>
                      </a:r>
                      <a:endParaRPr lang="fr-FR" sz="3600" b="1" dirty="0">
                        <a:latin typeface="Traditional Arabic" panose="02020603050405020304" pitchFamily="18" charset="-78"/>
                        <a:cs typeface="Traditional Arabic" panose="02020603050405020304" pitchFamily="18" charset="-78"/>
                      </a:endParaRPr>
                    </a:p>
                  </a:txBody>
                  <a:tcPr/>
                </a:tc>
                <a:tc>
                  <a:txBody>
                    <a:bodyPr/>
                    <a:lstStyle/>
                    <a:p>
                      <a:pPr algn="r"/>
                      <a:r>
                        <a:rPr lang="ar-DZ" sz="3600" b="1" dirty="0">
                          <a:latin typeface="Traditional Arabic" panose="02020603050405020304" pitchFamily="18" charset="-78"/>
                          <a:cs typeface="Traditional Arabic" panose="02020603050405020304" pitchFamily="18" charset="-78"/>
                        </a:rPr>
                        <a:t>المؤلف</a:t>
                      </a:r>
                      <a:endParaRPr lang="fr-FR" sz="36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1467475980"/>
                  </a:ext>
                </a:extLst>
              </a:tr>
              <a:tr h="452846">
                <a:tc>
                  <a:txBody>
                    <a:bodyPr/>
                    <a:lstStyle/>
                    <a:p>
                      <a:pPr algn="r"/>
                      <a:r>
                        <a:rPr lang="ar-DZ" sz="3600" b="1" dirty="0">
                          <a:latin typeface="Traditional Arabic" panose="02020603050405020304" pitchFamily="18" charset="-78"/>
                          <a:cs typeface="Traditional Arabic" panose="02020603050405020304" pitchFamily="18" charset="-78"/>
                        </a:rPr>
                        <a:t>حاتم</a:t>
                      </a:r>
                      <a:r>
                        <a:rPr lang="ar-DZ" sz="3600" b="1" baseline="0" dirty="0">
                          <a:latin typeface="Traditional Arabic" panose="02020603050405020304" pitchFamily="18" charset="-78"/>
                          <a:cs typeface="Traditional Arabic" panose="02020603050405020304" pitchFamily="18" charset="-78"/>
                        </a:rPr>
                        <a:t> صالح الضامن</a:t>
                      </a:r>
                      <a:endParaRPr lang="fr-FR" sz="3600" b="1" dirty="0">
                        <a:latin typeface="Traditional Arabic" panose="02020603050405020304" pitchFamily="18" charset="-78"/>
                        <a:cs typeface="Traditional Arabic" panose="02020603050405020304" pitchFamily="18" charset="-78"/>
                      </a:endParaRPr>
                    </a:p>
                  </a:txBody>
                  <a:tcPr/>
                </a:tc>
                <a:tc>
                  <a:txBody>
                    <a:bodyPr/>
                    <a:lstStyle/>
                    <a:p>
                      <a:pPr algn="r"/>
                      <a:r>
                        <a:rPr lang="ar-DZ" sz="3600" b="1" dirty="0">
                          <a:latin typeface="Traditional Arabic" panose="02020603050405020304" pitchFamily="18" charset="-78"/>
                          <a:cs typeface="Traditional Arabic" panose="02020603050405020304" pitchFamily="18" charset="-78"/>
                        </a:rPr>
                        <a:t>تحقيق</a:t>
                      </a:r>
                      <a:endParaRPr lang="fr-FR" sz="36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3844594393"/>
                  </a:ext>
                </a:extLst>
              </a:tr>
              <a:tr h="461554">
                <a:tc>
                  <a:txBody>
                    <a:bodyPr/>
                    <a:lstStyle/>
                    <a:p>
                      <a:pPr algn="r"/>
                      <a:r>
                        <a:rPr lang="ar-DZ" sz="3600" b="1" dirty="0">
                          <a:latin typeface="Traditional Arabic" panose="02020603050405020304" pitchFamily="18" charset="-78"/>
                          <a:cs typeface="Traditional Arabic" panose="02020603050405020304" pitchFamily="18" charset="-78"/>
                        </a:rPr>
                        <a:t>دار البشائر </a:t>
                      </a:r>
                      <a:endParaRPr lang="fr-FR" sz="3600" b="1" dirty="0">
                        <a:latin typeface="Traditional Arabic" panose="02020603050405020304" pitchFamily="18" charset="-78"/>
                        <a:cs typeface="Traditional Arabic" panose="02020603050405020304" pitchFamily="18" charset="-78"/>
                      </a:endParaRPr>
                    </a:p>
                  </a:txBody>
                  <a:tcPr/>
                </a:tc>
                <a:tc>
                  <a:txBody>
                    <a:bodyPr/>
                    <a:lstStyle/>
                    <a:p>
                      <a:pPr algn="r"/>
                      <a:r>
                        <a:rPr lang="ar-DZ" sz="3600" b="1" dirty="0">
                          <a:latin typeface="Traditional Arabic" panose="02020603050405020304" pitchFamily="18" charset="-78"/>
                          <a:cs typeface="Traditional Arabic" panose="02020603050405020304" pitchFamily="18" charset="-78"/>
                        </a:rPr>
                        <a:t>دار النشر</a:t>
                      </a:r>
                      <a:endParaRPr lang="fr-FR" sz="36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1811503306"/>
                  </a:ext>
                </a:extLst>
              </a:tr>
              <a:tr h="470263">
                <a:tc>
                  <a:txBody>
                    <a:bodyPr/>
                    <a:lstStyle/>
                    <a:p>
                      <a:pPr algn="r"/>
                      <a:r>
                        <a:rPr lang="ar-DZ" sz="3600" b="1" dirty="0">
                          <a:latin typeface="Traditional Arabic" panose="02020603050405020304" pitchFamily="18" charset="-78"/>
                          <a:cs typeface="Traditional Arabic" panose="02020603050405020304" pitchFamily="18" charset="-78"/>
                        </a:rPr>
                        <a:t>دمشق </a:t>
                      </a:r>
                      <a:endParaRPr lang="fr-FR" sz="3600" b="1" dirty="0">
                        <a:latin typeface="Traditional Arabic" panose="02020603050405020304" pitchFamily="18" charset="-78"/>
                        <a:cs typeface="Traditional Arabic" panose="02020603050405020304" pitchFamily="18" charset="-78"/>
                      </a:endParaRPr>
                    </a:p>
                  </a:txBody>
                  <a:tcPr/>
                </a:tc>
                <a:tc>
                  <a:txBody>
                    <a:bodyPr/>
                    <a:lstStyle/>
                    <a:p>
                      <a:pPr algn="r"/>
                      <a:r>
                        <a:rPr lang="ar-DZ" sz="3600" b="1" dirty="0">
                          <a:latin typeface="Traditional Arabic" panose="02020603050405020304" pitchFamily="18" charset="-78"/>
                          <a:cs typeface="Traditional Arabic" panose="02020603050405020304" pitchFamily="18" charset="-78"/>
                        </a:rPr>
                        <a:t>بلد النشر</a:t>
                      </a:r>
                      <a:endParaRPr lang="fr-FR" sz="36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415414399"/>
                  </a:ext>
                </a:extLst>
              </a:tr>
              <a:tr h="478971">
                <a:tc>
                  <a:txBody>
                    <a:bodyPr/>
                    <a:lstStyle/>
                    <a:p>
                      <a:pPr algn="r"/>
                      <a:r>
                        <a:rPr lang="ar-DZ" sz="3600" b="1" dirty="0">
                          <a:latin typeface="Traditional Arabic" panose="02020603050405020304" pitchFamily="18" charset="-78"/>
                          <a:cs typeface="Traditional Arabic" panose="02020603050405020304" pitchFamily="18" charset="-78"/>
                        </a:rPr>
                        <a:t>2003</a:t>
                      </a:r>
                      <a:endParaRPr lang="fr-FR" sz="3600" b="1" dirty="0">
                        <a:latin typeface="Traditional Arabic" panose="02020603050405020304" pitchFamily="18" charset="-78"/>
                        <a:cs typeface="Traditional Arabic" panose="02020603050405020304" pitchFamily="18" charset="-78"/>
                      </a:endParaRPr>
                    </a:p>
                  </a:txBody>
                  <a:tcPr/>
                </a:tc>
                <a:tc>
                  <a:txBody>
                    <a:bodyPr/>
                    <a:lstStyle/>
                    <a:p>
                      <a:pPr algn="r"/>
                      <a:r>
                        <a:rPr lang="ar-DZ" sz="3600" b="1" dirty="0">
                          <a:latin typeface="Traditional Arabic" panose="02020603050405020304" pitchFamily="18" charset="-78"/>
                          <a:cs typeface="Traditional Arabic" panose="02020603050405020304" pitchFamily="18" charset="-78"/>
                        </a:rPr>
                        <a:t>تاريخ النشر</a:t>
                      </a:r>
                      <a:endParaRPr lang="fr-FR" sz="36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4194205887"/>
                  </a:ext>
                </a:extLst>
              </a:tr>
              <a:tr h="531224">
                <a:tc>
                  <a:txBody>
                    <a:bodyPr/>
                    <a:lstStyle/>
                    <a:p>
                      <a:pPr algn="r"/>
                      <a:r>
                        <a:rPr lang="ar-DZ" sz="3600" b="1" dirty="0">
                          <a:latin typeface="Traditional Arabic" panose="02020603050405020304" pitchFamily="18" charset="-78"/>
                          <a:cs typeface="Traditional Arabic" panose="02020603050405020304" pitchFamily="18" charset="-78"/>
                        </a:rPr>
                        <a:t>الأولى</a:t>
                      </a:r>
                      <a:endParaRPr lang="fr-FR" sz="3600" b="1" dirty="0">
                        <a:latin typeface="Traditional Arabic" panose="02020603050405020304" pitchFamily="18" charset="-78"/>
                        <a:cs typeface="Traditional Arabic" panose="02020603050405020304" pitchFamily="18" charset="-78"/>
                      </a:endParaRPr>
                    </a:p>
                  </a:txBody>
                  <a:tcPr/>
                </a:tc>
                <a:tc>
                  <a:txBody>
                    <a:bodyPr/>
                    <a:lstStyle/>
                    <a:p>
                      <a:pPr algn="r"/>
                      <a:r>
                        <a:rPr lang="ar-DZ" sz="3600" b="1" dirty="0">
                          <a:latin typeface="Traditional Arabic" panose="02020603050405020304" pitchFamily="18" charset="-78"/>
                          <a:cs typeface="Traditional Arabic" panose="02020603050405020304" pitchFamily="18" charset="-78"/>
                        </a:rPr>
                        <a:t>رقم الطبعة</a:t>
                      </a:r>
                      <a:endParaRPr lang="fr-FR" sz="36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3443320517"/>
                  </a:ext>
                </a:extLst>
              </a:tr>
            </a:tbl>
          </a:graphicData>
        </a:graphic>
      </p:graphicFrame>
    </p:spTree>
    <p:extLst>
      <p:ext uri="{BB962C8B-B14F-4D97-AF65-F5344CB8AC3E}">
        <p14:creationId xmlns:p14="http://schemas.microsoft.com/office/powerpoint/2010/main" val="3455621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96389"/>
            <a:ext cx="10058400" cy="1240971"/>
          </a:xfrm>
        </p:spPr>
        <p:txBody>
          <a:bodyPr>
            <a:normAutofit/>
          </a:bodyPr>
          <a:lstStyle/>
          <a:p>
            <a:pPr algn="r"/>
            <a:r>
              <a:rPr lang="ar-DZ" sz="2800" b="1" dirty="0">
                <a:latin typeface="Andalus" panose="02020603050405020304" pitchFamily="18" charset="-78"/>
                <a:cs typeface="Andalus" panose="02020603050405020304" pitchFamily="18" charset="-78"/>
              </a:rPr>
              <a:t>3- نبذة عن حياة المؤلف</a:t>
            </a:r>
            <a:endParaRPr lang="fr-FR" sz="2800" b="1" dirty="0">
              <a:latin typeface="Andalus" panose="02020603050405020304" pitchFamily="18" charset="-78"/>
              <a:cs typeface="Andalus" panose="02020603050405020304" pitchFamily="18" charset="-78"/>
            </a:endParaRPr>
          </a:p>
        </p:txBody>
      </p:sp>
      <p:sp>
        <p:nvSpPr>
          <p:cNvPr id="3" name="Espace réservé du contenu 2"/>
          <p:cNvSpPr>
            <a:spLocks noGrp="1"/>
          </p:cNvSpPr>
          <p:nvPr>
            <p:ph idx="1"/>
          </p:nvPr>
        </p:nvSpPr>
        <p:spPr>
          <a:xfrm>
            <a:off x="147483" y="1845734"/>
            <a:ext cx="11916697" cy="4319092"/>
          </a:xfrm>
        </p:spPr>
        <p:txBody>
          <a:bodyPr>
            <a:noAutofit/>
          </a:bodyPr>
          <a:lstStyle/>
          <a:p>
            <a:pPr marL="0" indent="0" algn="just" rtl="1">
              <a:buNone/>
            </a:pPr>
            <a:r>
              <a:rPr lang="ar-DZ" sz="3000" b="1" dirty="0">
                <a:solidFill>
                  <a:schemeClr val="tx1"/>
                </a:solidFill>
                <a:latin typeface="Traditional Arabic" panose="02020603050405020304" pitchFamily="18" charset="-78"/>
                <a:cs typeface="Traditional Arabic" panose="02020603050405020304" pitchFamily="18" charset="-78"/>
              </a:rPr>
              <a:t>هو أَبُو سَعِيدْ عَبْدِ اَلْمَلِكْ بْنْ قَرِيبٍ بْنْ عَبْدِ اَلْمَلِكْ بْنْ عَلِي بْنْ أَصْمَعْ </a:t>
            </a:r>
            <a:r>
              <a:rPr lang="ar-DZ" sz="3000" b="1" dirty="0">
                <a:solidFill>
                  <a:schemeClr val="tx1"/>
                </a:solidFill>
                <a:latin typeface="Traditional Arabic" panose="02020603050405020304" pitchFamily="18" charset="-78"/>
                <a:cs typeface="Traditional Arabic" panose="02020603050405020304" pitchFamily="18" charset="-78"/>
                <a:hlinkClick r:id="rId2" tooltip="باهلة"/>
              </a:rPr>
              <a:t>اَلْبَاهِلِي</a:t>
            </a:r>
            <a:r>
              <a:rPr lang="ar-DZ" sz="3000" b="1" dirty="0">
                <a:solidFill>
                  <a:schemeClr val="tx1"/>
                </a:solidFill>
                <a:latin typeface="Traditional Arabic" panose="02020603050405020304" pitchFamily="18" charset="-78"/>
                <a:cs typeface="Traditional Arabic" panose="02020603050405020304" pitchFamily="18" charset="-78"/>
              </a:rPr>
              <a:t> اَلْبَصَرِيَّ المَعروف بَالْأَصَمَعِي، ولد 123ه\741م ، وتوفي 216ه\831م.</a:t>
            </a:r>
          </a:p>
          <a:p>
            <a:pPr marL="0" indent="0" algn="just" rtl="1">
              <a:buNone/>
            </a:pPr>
            <a:r>
              <a:rPr lang="ar-DZ" sz="3000" b="1" dirty="0">
                <a:latin typeface="Traditional Arabic" panose="02020603050405020304" pitchFamily="18" charset="-78"/>
                <a:cs typeface="Traditional Arabic" panose="02020603050405020304" pitchFamily="18" charset="-78"/>
              </a:rPr>
              <a:t>كان كثير التطواف في البوادي، يقتبس علومها ويتلقى أخبارها، ويتحف بها الخلفاء، فيكافأ عليها بالعطايا الوافرة. أخباره كثيرة جداً.</a:t>
            </a:r>
          </a:p>
          <a:p>
            <a:pPr marL="0" indent="0" algn="just" rtl="1">
              <a:buNone/>
            </a:pPr>
            <a:r>
              <a:rPr lang="ar-DZ" sz="3000" b="1" dirty="0">
                <a:latin typeface="Traditional Arabic" panose="02020603050405020304" pitchFamily="18" charset="-78"/>
                <a:cs typeface="Traditional Arabic" panose="02020603050405020304" pitchFamily="18" charset="-78"/>
              </a:rPr>
              <a:t>كما كان الأصمعي رائداً في العلوم الطبيعية وعلم الحيوان، وخاصة تصنيف الحيوان وتشريحها، وذلك بسبب معرفته بالمفردات العربية والبحث عن المصطلحات الأصلية التي يستخدمها العرب للحيوانات. و من بين مؤلفاته في هذا المجال نجد كتاب الخيل، كتاب الإبل، كتاب خلق الإنسان غريب القرآن و غيرها </a:t>
            </a:r>
          </a:p>
          <a:p>
            <a:pPr marL="0" indent="0" algn="just" rtl="1">
              <a:buNone/>
            </a:pPr>
            <a:r>
              <a:rPr lang="ar-DZ" sz="3000" b="1" dirty="0">
                <a:latin typeface="Traditional Arabic" panose="02020603050405020304" pitchFamily="18" charset="-78"/>
                <a:cs typeface="Traditional Arabic" panose="02020603050405020304" pitchFamily="18" charset="-78"/>
              </a:rPr>
              <a:t>وله في مجالات اللغة بشكل عام مثل: </a:t>
            </a:r>
          </a:p>
          <a:p>
            <a:pPr marL="0" indent="0" algn="just" rtl="1">
              <a:buNone/>
            </a:pPr>
            <a:r>
              <a:rPr lang="ar-DZ" sz="3000" b="1" dirty="0">
                <a:latin typeface="Traditional Arabic" panose="02020603050405020304" pitchFamily="18" charset="-78"/>
                <a:cs typeface="Traditional Arabic" panose="02020603050405020304" pitchFamily="18" charset="-78"/>
              </a:rPr>
              <a:t> أبيات المعاني ،الأجناس ،أصول الكلام، الأضداد، الألفاظ، الأمثال، الأنواء، الأوقاف، تأريخ الملوك، جزيرة العرب.</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09" y="148046"/>
            <a:ext cx="2792322" cy="1589314"/>
          </a:xfrm>
          <a:prstGeom prst="rect">
            <a:avLst/>
          </a:prstGeom>
        </p:spPr>
      </p:pic>
    </p:spTree>
    <p:extLst>
      <p:ext uri="{BB962C8B-B14F-4D97-AF65-F5344CB8AC3E}">
        <p14:creationId xmlns:p14="http://schemas.microsoft.com/office/powerpoint/2010/main" val="295183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ar-DZ" sz="4400" dirty="0">
                <a:latin typeface="Andalus" panose="02020603050405020304" pitchFamily="18" charset="-78"/>
                <a:cs typeface="Andalus" panose="02020603050405020304" pitchFamily="18" charset="-78"/>
              </a:rPr>
              <a:t>الدراسة الباطنية للكتاب</a:t>
            </a:r>
            <a:endParaRPr lang="fr-FR" sz="4400" dirty="0">
              <a:latin typeface="Andalus" panose="02020603050405020304" pitchFamily="18" charset="-78"/>
              <a:cs typeface="Andalus" panose="02020603050405020304" pitchFamily="18" charset="-78"/>
            </a:endParaRPr>
          </a:p>
        </p:txBody>
      </p:sp>
      <p:sp>
        <p:nvSpPr>
          <p:cNvPr id="3" name="Espace réservé du contenu 2"/>
          <p:cNvSpPr>
            <a:spLocks noGrp="1"/>
          </p:cNvSpPr>
          <p:nvPr>
            <p:ph idx="1"/>
          </p:nvPr>
        </p:nvSpPr>
        <p:spPr>
          <a:xfrm>
            <a:off x="162232" y="1737359"/>
            <a:ext cx="11916697" cy="4560201"/>
          </a:xfrm>
        </p:spPr>
        <p:txBody>
          <a:bodyPr>
            <a:noAutofit/>
          </a:bodyPr>
          <a:lstStyle/>
          <a:p>
            <a:pPr marL="0" indent="0" algn="r">
              <a:buNone/>
            </a:pPr>
            <a:r>
              <a:rPr lang="ar-DZ" sz="3000" b="1" dirty="0">
                <a:latin typeface="Traditional Arabic" panose="02020603050405020304" pitchFamily="18" charset="-78"/>
                <a:cs typeface="Traditional Arabic" panose="02020603050405020304" pitchFamily="18" charset="-78"/>
              </a:rPr>
              <a:t>بدأ الأصمعي كتابه من غير مقدمة، وتناول فيه الحديث عن كل ما يتعلق بالإبل، ويمكن حصرها كالتالي: </a:t>
            </a:r>
          </a:p>
          <a:p>
            <a:pPr marL="0" indent="0" algn="just" rtl="1">
              <a:buNone/>
            </a:pPr>
            <a:r>
              <a:rPr lang="ar-DZ" sz="3000" b="1" dirty="0">
                <a:latin typeface="Traditional Arabic" panose="02020603050405020304" pitchFamily="18" charset="-78"/>
                <a:cs typeface="Traditional Arabic" panose="02020603050405020304" pitchFamily="18" charset="-78"/>
              </a:rPr>
              <a:t>حمل الإبل ونتاجها، غزارة الإبل، أسماء الإبل (في أعدادها المختلفة)، أدواء الإبل،  سير الإبل، ألوان الإبل، أظماء الإبل،  المواسم </a:t>
            </a:r>
            <a:r>
              <a:rPr lang="ar-DZ" sz="3000" b="1" dirty="0" err="1">
                <a:latin typeface="Traditional Arabic" panose="02020603050405020304" pitchFamily="18" charset="-78"/>
                <a:cs typeface="Traditional Arabic" panose="02020603050405020304" pitchFamily="18" charset="-78"/>
              </a:rPr>
              <a:t>والتزنيم</a:t>
            </a:r>
            <a:r>
              <a:rPr lang="ar-DZ" sz="3000" b="1" dirty="0">
                <a:latin typeface="Traditional Arabic" panose="02020603050405020304" pitchFamily="18" charset="-78"/>
                <a:cs typeface="Traditional Arabic" panose="02020603050405020304" pitchFamily="18" charset="-78"/>
              </a:rPr>
              <a:t>، أصوات الإبل، سرعة الإبل. واستشهد الأصمعي بشواهد معدودة من الحديث والأثر، والأمثال. أما شواهد الأشعار والأرجاز فكثيرة.</a:t>
            </a:r>
          </a:p>
          <a:p>
            <a:pPr marL="0" indent="0" algn="r">
              <a:buNone/>
            </a:pPr>
            <a:r>
              <a:rPr lang="ar-DZ" sz="3000" b="1" dirty="0">
                <a:latin typeface="Traditional Arabic" panose="02020603050405020304" pitchFamily="18" charset="-78"/>
                <a:cs typeface="Traditional Arabic" panose="02020603050405020304" pitchFamily="18" charset="-78"/>
              </a:rPr>
              <a:t> وأهمية الكتاب تكمن في كونه الكتاب الوحيد الذي وصل إلينا عن الإبل، وكان منهلا للمؤلفين بعده، وقد أكثرو من النقل عنه من بينهم:</a:t>
            </a:r>
          </a:p>
          <a:p>
            <a:pPr algn="just" rtl="1">
              <a:buFont typeface="Wingdings" panose="05000000000000000000" pitchFamily="2" charset="2"/>
              <a:buChar char="§"/>
            </a:pPr>
            <a:r>
              <a:rPr lang="ar-DZ" sz="3000" b="1" dirty="0">
                <a:latin typeface="Traditional Arabic" panose="02020603050405020304" pitchFamily="18" charset="-78"/>
                <a:cs typeface="Traditional Arabic" panose="02020603050405020304" pitchFamily="18" charset="-78"/>
              </a:rPr>
              <a:t> أبو عبيد القاسم بن سلام في كتابه الغريب المصنف.</a:t>
            </a:r>
          </a:p>
          <a:p>
            <a:pPr algn="just" rtl="1">
              <a:buFont typeface="Wingdings" panose="05000000000000000000" pitchFamily="2" charset="2"/>
              <a:buChar char="§"/>
            </a:pPr>
            <a:r>
              <a:rPr lang="ar-DZ" sz="3000" b="1" dirty="0">
                <a:latin typeface="Traditional Arabic" panose="02020603050405020304" pitchFamily="18" charset="-78"/>
                <a:cs typeface="Traditional Arabic" panose="02020603050405020304" pitchFamily="18" charset="-78"/>
              </a:rPr>
              <a:t> أبو هلال العسكري في كتابه التلخيص أسماء الأشياء.</a:t>
            </a:r>
          </a:p>
          <a:p>
            <a:pPr algn="just" rtl="1">
              <a:buFont typeface="Wingdings" panose="05000000000000000000" pitchFamily="2" charset="2"/>
              <a:buChar char="§"/>
            </a:pPr>
            <a:r>
              <a:rPr lang="ar-DZ" sz="3000" b="1" dirty="0">
                <a:latin typeface="Traditional Arabic" panose="02020603050405020304" pitchFamily="18" charset="-78"/>
                <a:cs typeface="Traditional Arabic" panose="02020603050405020304" pitchFamily="18" charset="-78"/>
              </a:rPr>
              <a:t> ابن سيده في كتابه المخصص، وقد اعتمد على هذه الكتب كثيرا في تحقيق لكتاب الإبل.</a:t>
            </a:r>
          </a:p>
          <a:p>
            <a:pPr marL="0" indent="0" algn="r">
              <a:buNone/>
            </a:pPr>
            <a:endParaRPr lang="fr-FR" sz="3000" b="1" dirty="0">
              <a:latin typeface="Traditional Arabic" panose="02020603050405020304" pitchFamily="18" charset="-78"/>
              <a:cs typeface="Traditional Arabic" panose="02020603050405020304" pitchFamily="18" charset="-78"/>
            </a:endParaRP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35319"/>
          <a:stretch/>
        </p:blipFill>
        <p:spPr>
          <a:xfrm>
            <a:off x="766353" y="158013"/>
            <a:ext cx="4004961" cy="1450757"/>
          </a:xfrm>
          <a:prstGeom prst="rect">
            <a:avLst/>
          </a:prstGeom>
        </p:spPr>
      </p:pic>
    </p:spTree>
    <p:extLst>
      <p:ext uri="{BB962C8B-B14F-4D97-AF65-F5344CB8AC3E}">
        <p14:creationId xmlns:p14="http://schemas.microsoft.com/office/powerpoint/2010/main" val="45373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4033929" y="88458"/>
            <a:ext cx="4124142" cy="898693"/>
          </a:xfrm>
          <a:prstGeom prst="ellipse">
            <a:avLst/>
          </a:prstGeom>
          <a:solidFill>
            <a:srgbClr val="BD582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b="1" dirty="0">
                <a:latin typeface="Traditional Arabic" panose="02020603050405020304" pitchFamily="18" charset="-78"/>
                <a:cs typeface="Traditional Arabic" panose="02020603050405020304" pitchFamily="18" charset="-78"/>
              </a:rPr>
              <a:t>حمل الإبل ونتاجها</a:t>
            </a:r>
            <a:endParaRPr lang="fr-FR" sz="4400" b="1" dirty="0">
              <a:latin typeface="Traditional Arabic" panose="02020603050405020304" pitchFamily="18" charset="-78"/>
              <a:cs typeface="Traditional Arabic" panose="02020603050405020304" pitchFamily="18" charset="-78"/>
            </a:endParaRPr>
          </a:p>
        </p:txBody>
      </p:sp>
      <p:cxnSp>
        <p:nvCxnSpPr>
          <p:cNvPr id="16" name="Connecteur droit avec flèche 15"/>
          <p:cNvCxnSpPr>
            <a:cxnSpLocks/>
            <a:stCxn id="4" idx="4"/>
            <a:endCxn id="2" idx="0"/>
          </p:cNvCxnSpPr>
          <p:nvPr/>
        </p:nvCxnSpPr>
        <p:spPr>
          <a:xfrm>
            <a:off x="6096000" y="987151"/>
            <a:ext cx="0" cy="177326"/>
          </a:xfrm>
          <a:prstGeom prst="straightConnector1">
            <a:avLst/>
          </a:prstGeom>
          <a:ln w="76200">
            <a:solidFill>
              <a:srgbClr val="BD582C"/>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8182382-9D48-4FA3-89DD-81D38C22132B}"/>
              </a:ext>
            </a:extLst>
          </p:cNvPr>
          <p:cNvSpPr/>
          <p:nvPr/>
        </p:nvSpPr>
        <p:spPr>
          <a:xfrm>
            <a:off x="196695" y="1164477"/>
            <a:ext cx="11798610" cy="5008986"/>
          </a:xfrm>
          <a:prstGeom prst="rect">
            <a:avLst/>
          </a:prstGeom>
          <a:solidFill>
            <a:schemeClr val="accent5">
              <a:lumMod val="40000"/>
              <a:lumOff val="60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r" rtl="1">
              <a:lnSpc>
                <a:spcPct val="102000"/>
              </a:lnSpc>
            </a:pPr>
            <a:r>
              <a:rPr lang="ar-DZ" sz="3200" b="1" dirty="0">
                <a:ln w="0"/>
                <a:solidFill>
                  <a:srgbClr val="BD582C"/>
                </a:solidFill>
                <a:latin typeface="Traditional Arabic" panose="02020603050405020304" pitchFamily="18" charset="-78"/>
                <a:cs typeface="Traditional Arabic" panose="02020603050405020304" pitchFamily="18" charset="-78"/>
              </a:rPr>
              <a:t>الفَحل</a:t>
            </a:r>
            <a:r>
              <a:rPr lang="ar-DZ" sz="3200" b="1" dirty="0">
                <a:ln w="0"/>
                <a:solidFill>
                  <a:schemeClr val="tx1"/>
                </a:solidFill>
                <a:latin typeface="Traditional Arabic" panose="02020603050405020304" pitchFamily="18" charset="-78"/>
                <a:cs typeface="Traditional Arabic" panose="02020603050405020304" pitchFamily="18" charset="-78"/>
              </a:rPr>
              <a:t>: الجمل المسن.</a:t>
            </a:r>
          </a:p>
          <a:p>
            <a:pPr algn="r" rtl="1">
              <a:lnSpc>
                <a:spcPct val="102000"/>
              </a:lnSpc>
            </a:pPr>
            <a:r>
              <a:rPr lang="ar-DZ" sz="3200" b="1" dirty="0">
                <a:ln w="0"/>
                <a:solidFill>
                  <a:srgbClr val="BD582C"/>
                </a:solidFill>
                <a:latin typeface="Traditional Arabic" panose="02020603050405020304" pitchFamily="18" charset="-78"/>
                <a:cs typeface="Traditional Arabic" panose="02020603050405020304" pitchFamily="18" charset="-78"/>
              </a:rPr>
              <a:t>الكِشاف</a:t>
            </a:r>
            <a:r>
              <a:rPr lang="ar-DZ" sz="3200" b="1" dirty="0">
                <a:ln w="0"/>
                <a:solidFill>
                  <a:schemeClr val="tx1"/>
                </a:solidFill>
                <a:latin typeface="Traditional Arabic" panose="02020603050405020304" pitchFamily="18" charset="-78"/>
                <a:cs typeface="Traditional Arabic" panose="02020603050405020304" pitchFamily="18" charset="-78"/>
              </a:rPr>
              <a:t>:</a:t>
            </a:r>
            <a:r>
              <a:rPr lang="ar-DZ" sz="3200" b="1" dirty="0">
                <a:ln w="22225">
                  <a:solidFill>
                    <a:schemeClr val="accent2"/>
                  </a:solidFill>
                  <a:prstDash val="solid"/>
                </a:ln>
                <a:solidFill>
                  <a:schemeClr val="accent2">
                    <a:lumMod val="40000"/>
                    <a:lumOff val="60000"/>
                  </a:schemeClr>
                </a:solidFill>
                <a:latin typeface="Traditional Arabic" panose="02020603050405020304" pitchFamily="18" charset="-78"/>
                <a:cs typeface="Traditional Arabic" panose="02020603050405020304" pitchFamily="18" charset="-78"/>
              </a:rPr>
              <a:t> </a:t>
            </a:r>
            <a:r>
              <a:rPr lang="ar-DZ" sz="3200" b="1" dirty="0">
                <a:ln w="0"/>
                <a:solidFill>
                  <a:schemeClr val="tx1"/>
                </a:solidFill>
                <a:latin typeface="Traditional Arabic" panose="02020603050405020304" pitchFamily="18" charset="-78"/>
                <a:cs typeface="Traditional Arabic" panose="02020603050405020304" pitchFamily="18" charset="-78"/>
              </a:rPr>
              <a:t>إذا حمل عليها في كل عامٍ</a:t>
            </a:r>
            <a:r>
              <a:rPr lang="ar-DZ" sz="3200" b="1" dirty="0">
                <a:ln w="22225">
                  <a:solidFill>
                    <a:schemeClr val="accent2"/>
                  </a:solidFill>
                  <a:prstDash val="solid"/>
                </a:ln>
                <a:solidFill>
                  <a:schemeClr val="accent2">
                    <a:lumMod val="40000"/>
                    <a:lumOff val="60000"/>
                  </a:schemeClr>
                </a:solidFill>
                <a:latin typeface="Traditional Arabic" panose="02020603050405020304" pitchFamily="18" charset="-78"/>
                <a:cs typeface="Traditional Arabic" panose="02020603050405020304" pitchFamily="18" charset="-78"/>
              </a:rPr>
              <a:t> </a:t>
            </a:r>
            <a:endParaRPr lang="ar-DZ" sz="3200" b="1" dirty="0">
              <a:ln w="0"/>
              <a:solidFill>
                <a:schemeClr val="tx1"/>
              </a:solidFill>
              <a:latin typeface="Traditional Arabic" panose="02020603050405020304" pitchFamily="18" charset="-78"/>
              <a:cs typeface="Traditional Arabic" panose="02020603050405020304" pitchFamily="18" charset="-78"/>
            </a:endParaRPr>
          </a:p>
          <a:p>
            <a:pPr algn="r" rtl="1">
              <a:lnSpc>
                <a:spcPct val="102000"/>
              </a:lnSpc>
            </a:pPr>
            <a:r>
              <a:rPr lang="ar-DZ" sz="3200" b="1" dirty="0" err="1">
                <a:ln w="0"/>
                <a:solidFill>
                  <a:srgbClr val="BD582C"/>
                </a:solidFill>
                <a:latin typeface="Traditional Arabic" panose="02020603050405020304" pitchFamily="18" charset="-78"/>
                <a:cs typeface="Traditional Arabic" panose="02020603050405020304" pitchFamily="18" charset="-78"/>
              </a:rPr>
              <a:t>الإعثار</a:t>
            </a:r>
            <a:r>
              <a:rPr lang="ar-DZ" sz="3200" b="1" dirty="0">
                <a:ln w="0"/>
                <a:solidFill>
                  <a:schemeClr val="tx1"/>
                </a:solidFill>
                <a:latin typeface="Traditional Arabic" panose="02020603050405020304" pitchFamily="18" charset="-78"/>
                <a:cs typeface="Traditional Arabic" panose="02020603050405020304" pitchFamily="18" charset="-78"/>
              </a:rPr>
              <a:t>: هو العثور على الناقة. </a:t>
            </a:r>
          </a:p>
          <a:p>
            <a:pPr algn="r" rtl="1">
              <a:lnSpc>
                <a:spcPct val="102000"/>
              </a:lnSpc>
            </a:pPr>
            <a:r>
              <a:rPr lang="ar-DZ" sz="3200" b="1" dirty="0">
                <a:ln w="0"/>
                <a:solidFill>
                  <a:srgbClr val="BD582C"/>
                </a:solidFill>
                <a:latin typeface="Traditional Arabic" panose="02020603050405020304" pitchFamily="18" charset="-78"/>
                <a:cs typeface="Traditional Arabic" panose="02020603050405020304" pitchFamily="18" charset="-78"/>
              </a:rPr>
              <a:t>أمارت</a:t>
            </a:r>
            <a:r>
              <a:rPr lang="ar-DZ" sz="3200" b="1" dirty="0">
                <a:ln w="0"/>
                <a:solidFill>
                  <a:schemeClr val="tx1"/>
                </a:solidFill>
                <a:latin typeface="Traditional Arabic" panose="02020603050405020304" pitchFamily="18" charset="-78"/>
                <a:cs typeface="Traditional Arabic" panose="02020603050405020304" pitchFamily="18" charset="-78"/>
              </a:rPr>
              <a:t>: أجالت.</a:t>
            </a:r>
          </a:p>
          <a:p>
            <a:pPr algn="r" rtl="1">
              <a:lnSpc>
                <a:spcPct val="102000"/>
              </a:lnSpc>
            </a:pPr>
            <a:r>
              <a:rPr lang="ar-DZ" sz="3200" b="1" dirty="0" err="1">
                <a:ln w="0"/>
                <a:solidFill>
                  <a:srgbClr val="BD582C"/>
                </a:solidFill>
                <a:latin typeface="Traditional Arabic" panose="02020603050405020304" pitchFamily="18" charset="-78"/>
                <a:cs typeface="Traditional Arabic" panose="02020603050405020304" pitchFamily="18" charset="-78"/>
              </a:rPr>
              <a:t>الكِراض</a:t>
            </a:r>
            <a:r>
              <a:rPr lang="ar-DZ" sz="3200" b="1" dirty="0">
                <a:ln w="0"/>
                <a:solidFill>
                  <a:schemeClr val="tx1"/>
                </a:solidFill>
                <a:latin typeface="Traditional Arabic" panose="02020603050405020304" pitchFamily="18" charset="-78"/>
                <a:cs typeface="Traditional Arabic" panose="02020603050405020304" pitchFamily="18" charset="-78"/>
              </a:rPr>
              <a:t>: حلق الرحم.</a:t>
            </a:r>
          </a:p>
          <a:p>
            <a:pPr algn="r" rtl="1">
              <a:lnSpc>
                <a:spcPct val="102000"/>
              </a:lnSpc>
            </a:pPr>
            <a:r>
              <a:rPr lang="ar-DZ" sz="3200" b="1" dirty="0" err="1">
                <a:ln w="0"/>
                <a:solidFill>
                  <a:srgbClr val="BD582C"/>
                </a:solidFill>
                <a:latin typeface="Traditional Arabic" panose="02020603050405020304" pitchFamily="18" charset="-78"/>
                <a:cs typeface="Traditional Arabic" panose="02020603050405020304" pitchFamily="18" charset="-78"/>
              </a:rPr>
              <a:t>القِياع</a:t>
            </a:r>
            <a:r>
              <a:rPr lang="ar-DZ" sz="3200" b="1" dirty="0">
                <a:ln w="0"/>
                <a:solidFill>
                  <a:schemeClr val="tx1"/>
                </a:solidFill>
                <a:latin typeface="Traditional Arabic" panose="02020603050405020304" pitchFamily="18" charset="-78"/>
                <a:cs typeface="Traditional Arabic" panose="02020603050405020304" pitchFamily="18" charset="-78"/>
              </a:rPr>
              <a:t>: إذا ضربها الفحل. </a:t>
            </a:r>
          </a:p>
          <a:p>
            <a:pPr algn="r" rtl="1">
              <a:lnSpc>
                <a:spcPct val="102000"/>
              </a:lnSpc>
            </a:pPr>
            <a:r>
              <a:rPr lang="ar-DZ" sz="3200" b="1" dirty="0">
                <a:ln w="0"/>
                <a:solidFill>
                  <a:srgbClr val="BD582C"/>
                </a:solidFill>
                <a:latin typeface="Traditional Arabic" panose="02020603050405020304" pitchFamily="18" charset="-78"/>
                <a:cs typeface="Traditional Arabic" panose="02020603050405020304" pitchFamily="18" charset="-78"/>
              </a:rPr>
              <a:t>البَسْرُ</a:t>
            </a:r>
            <a:r>
              <a:rPr lang="ar-DZ" sz="3200" b="1" dirty="0">
                <a:ln w="0"/>
                <a:solidFill>
                  <a:schemeClr val="tx1"/>
                </a:solidFill>
                <a:latin typeface="Traditional Arabic" panose="02020603050405020304" pitchFamily="18" charset="-78"/>
                <a:cs typeface="Traditional Arabic" panose="02020603050405020304" pitchFamily="18" charset="-78"/>
              </a:rPr>
              <a:t>: إذا ضربها الفحل من غير ضبعة.</a:t>
            </a:r>
          </a:p>
          <a:p>
            <a:pPr algn="r" rtl="1">
              <a:lnSpc>
                <a:spcPct val="102000"/>
              </a:lnSpc>
            </a:pPr>
            <a:r>
              <a:rPr lang="ar-DZ" sz="3200" b="1" dirty="0">
                <a:ln w="0"/>
                <a:solidFill>
                  <a:srgbClr val="BD582C"/>
                </a:solidFill>
                <a:latin typeface="Traditional Arabic" panose="02020603050405020304" pitchFamily="18" charset="-78"/>
                <a:cs typeface="Traditional Arabic" panose="02020603050405020304" pitchFamily="18" charset="-78"/>
              </a:rPr>
              <a:t>العمم</a:t>
            </a:r>
            <a:r>
              <a:rPr lang="ar-DZ" sz="3200" b="1" dirty="0">
                <a:ln w="0"/>
                <a:solidFill>
                  <a:schemeClr val="tx1"/>
                </a:solidFill>
                <a:latin typeface="Traditional Arabic" panose="02020603050405020304" pitchFamily="18" charset="-78"/>
                <a:cs typeface="Traditional Arabic" panose="02020603050405020304" pitchFamily="18" charset="-78"/>
              </a:rPr>
              <a:t> </a:t>
            </a:r>
            <a:r>
              <a:rPr lang="ar-DZ" sz="3200" b="1" dirty="0">
                <a:ln w="0"/>
                <a:solidFill>
                  <a:srgbClr val="BD582C"/>
                </a:solidFill>
                <a:latin typeface="Traditional Arabic" panose="02020603050405020304" pitchFamily="18" charset="-78"/>
                <a:cs typeface="Traditional Arabic" panose="02020603050405020304" pitchFamily="18" charset="-78"/>
              </a:rPr>
              <a:t>والعميم</a:t>
            </a:r>
            <a:r>
              <a:rPr lang="ar-DZ" sz="3200" b="1" dirty="0">
                <a:ln w="0"/>
                <a:solidFill>
                  <a:schemeClr val="tx1"/>
                </a:solidFill>
                <a:latin typeface="Traditional Arabic" panose="02020603050405020304" pitchFamily="18" charset="-78"/>
                <a:cs typeface="Traditional Arabic" panose="02020603050405020304" pitchFamily="18" charset="-78"/>
              </a:rPr>
              <a:t>:</a:t>
            </a:r>
            <a:r>
              <a:rPr lang="en-GB" sz="3200" b="1" dirty="0">
                <a:ln w="0"/>
                <a:solidFill>
                  <a:schemeClr val="tx1"/>
                </a:solidFill>
                <a:latin typeface="Traditional Arabic" panose="02020603050405020304" pitchFamily="18" charset="-78"/>
                <a:cs typeface="Traditional Arabic" panose="02020603050405020304" pitchFamily="18" charset="-78"/>
              </a:rPr>
              <a:t> </a:t>
            </a:r>
            <a:r>
              <a:rPr lang="ar-DZ" sz="3200" b="1" dirty="0">
                <a:ln w="0"/>
                <a:solidFill>
                  <a:schemeClr val="tx1"/>
                </a:solidFill>
                <a:latin typeface="Traditional Arabic" panose="02020603050405020304" pitchFamily="18" charset="-78"/>
                <a:cs typeface="Traditional Arabic" panose="02020603050405020304" pitchFamily="18" charset="-78"/>
              </a:rPr>
              <a:t>أي الطويل.</a:t>
            </a:r>
          </a:p>
          <a:p>
            <a:pPr algn="r" rtl="1">
              <a:lnSpc>
                <a:spcPct val="102000"/>
              </a:lnSpc>
            </a:pPr>
            <a:r>
              <a:rPr lang="ar-DZ" sz="3200" b="1" dirty="0">
                <a:ln w="0"/>
                <a:solidFill>
                  <a:srgbClr val="BD582C"/>
                </a:solidFill>
                <a:latin typeface="Traditional Arabic" panose="02020603050405020304" pitchFamily="18" charset="-78"/>
                <a:cs typeface="Traditional Arabic" panose="02020603050405020304" pitchFamily="18" charset="-78"/>
              </a:rPr>
              <a:t>ناهضها</a:t>
            </a:r>
            <a:r>
              <a:rPr lang="ar-DZ" sz="3200" b="1" dirty="0">
                <a:ln w="0"/>
                <a:solidFill>
                  <a:schemeClr val="tx1"/>
                </a:solidFill>
                <a:latin typeface="Traditional Arabic" panose="02020603050405020304" pitchFamily="18" charset="-78"/>
                <a:cs typeface="Traditional Arabic" panose="02020603050405020304" pitchFamily="18" charset="-78"/>
              </a:rPr>
              <a:t>: إذا غلبت الفحل.</a:t>
            </a:r>
          </a:p>
          <a:p>
            <a:pPr algn="r" rtl="1">
              <a:lnSpc>
                <a:spcPct val="102000"/>
              </a:lnSpc>
            </a:pPr>
            <a:r>
              <a:rPr lang="ar-DZ" sz="3200" b="1" dirty="0">
                <a:ln w="0"/>
                <a:solidFill>
                  <a:srgbClr val="BD582C"/>
                </a:solidFill>
                <a:latin typeface="Traditional Arabic" panose="02020603050405020304" pitchFamily="18" charset="-78"/>
                <a:cs typeface="Traditional Arabic" panose="02020603050405020304" pitchFamily="18" charset="-78"/>
              </a:rPr>
              <a:t>الضَبَعَة</a:t>
            </a:r>
            <a:r>
              <a:rPr lang="ar-DZ" sz="3200" b="1" dirty="0">
                <a:ln w="0"/>
                <a:solidFill>
                  <a:schemeClr val="tx1"/>
                </a:solidFill>
                <a:latin typeface="Traditional Arabic" panose="02020603050405020304" pitchFamily="18" charset="-78"/>
                <a:cs typeface="Traditional Arabic" panose="02020603050405020304" pitchFamily="18" charset="-78"/>
              </a:rPr>
              <a:t>: إرادة الناقة للفحل.</a:t>
            </a:r>
          </a:p>
        </p:txBody>
      </p:sp>
      <p:sp>
        <p:nvSpPr>
          <p:cNvPr id="30" name="Accolade ouvrante 29">
            <a:extLst>
              <a:ext uri="{FF2B5EF4-FFF2-40B4-BE49-F238E27FC236}">
                <a16:creationId xmlns:a16="http://schemas.microsoft.com/office/drawing/2014/main" id="{0EF627C1-CCEF-4F25-9FD1-4052C03819F0}"/>
              </a:ext>
            </a:extLst>
          </p:cNvPr>
          <p:cNvSpPr/>
          <p:nvPr/>
        </p:nvSpPr>
        <p:spPr>
          <a:xfrm>
            <a:off x="7434726" y="2777708"/>
            <a:ext cx="363985" cy="2652204"/>
          </a:xfrm>
          <a:prstGeom prst="leftBrace">
            <a:avLst/>
          </a:prstGeom>
          <a:ln>
            <a:solidFill>
              <a:srgbClr val="BD582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Rectangle : coins arrondis 30">
            <a:extLst>
              <a:ext uri="{FF2B5EF4-FFF2-40B4-BE49-F238E27FC236}">
                <a16:creationId xmlns:a16="http://schemas.microsoft.com/office/drawing/2014/main" id="{EFBA6375-238A-47EC-8C4D-336977DEAB50}"/>
              </a:ext>
            </a:extLst>
          </p:cNvPr>
          <p:cNvSpPr/>
          <p:nvPr/>
        </p:nvSpPr>
        <p:spPr>
          <a:xfrm>
            <a:off x="5533653" y="3553394"/>
            <a:ext cx="2000297" cy="1100831"/>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just" rtl="1"/>
            <a:r>
              <a:rPr lang="en-GB" sz="2800" b="1" dirty="0">
                <a:solidFill>
                  <a:srgbClr val="BD582C"/>
                </a:solidFill>
                <a:latin typeface="Traditional Arabic" panose="02020603050405020304" pitchFamily="18" charset="-78"/>
                <a:cs typeface="Traditional Arabic" panose="02020603050405020304" pitchFamily="18" charset="-78"/>
              </a:rPr>
              <a:t>)</a:t>
            </a:r>
            <a:r>
              <a:rPr lang="ar-DZ" sz="2800" b="1" dirty="0">
                <a:solidFill>
                  <a:srgbClr val="BD582C"/>
                </a:solidFill>
                <a:latin typeface="Traditional Arabic" panose="02020603050405020304" pitchFamily="18" charset="-78"/>
                <a:cs typeface="Traditional Arabic" panose="02020603050405020304" pitchFamily="18" charset="-78"/>
              </a:rPr>
              <a:t>علاقة ترادف</a:t>
            </a:r>
            <a:r>
              <a:rPr lang="en-GB" sz="2800" b="1" dirty="0">
                <a:solidFill>
                  <a:srgbClr val="BD582C"/>
                </a:solidFill>
                <a:latin typeface="Traditional Arabic" panose="02020603050405020304" pitchFamily="18" charset="-78"/>
                <a:cs typeface="Traditional Arabic" panose="02020603050405020304" pitchFamily="18" charset="-78"/>
              </a:rPr>
              <a:t>(</a:t>
            </a:r>
            <a:endParaRPr lang="en-US" sz="2400" b="1" dirty="0">
              <a:solidFill>
                <a:srgbClr val="BD582C"/>
              </a:solidFill>
              <a:latin typeface="Traditional Arabic" panose="02020603050405020304" pitchFamily="18" charset="-78"/>
              <a:cs typeface="Traditional Arabic" panose="02020603050405020304" pitchFamily="18" charset="-78"/>
            </a:endParaRPr>
          </a:p>
        </p:txBody>
      </p:sp>
      <p:sp>
        <p:nvSpPr>
          <p:cNvPr id="33" name="Rectangle 32">
            <a:extLst>
              <a:ext uri="{FF2B5EF4-FFF2-40B4-BE49-F238E27FC236}">
                <a16:creationId xmlns:a16="http://schemas.microsoft.com/office/drawing/2014/main" id="{A797CDB3-AE79-447A-B1D2-54C68C5C3699}"/>
              </a:ext>
            </a:extLst>
          </p:cNvPr>
          <p:cNvSpPr/>
          <p:nvPr/>
        </p:nvSpPr>
        <p:spPr>
          <a:xfrm>
            <a:off x="975747" y="1563566"/>
            <a:ext cx="4848820" cy="4210808"/>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r">
              <a:lnSpc>
                <a:spcPct val="109000"/>
              </a:lnSpc>
            </a:pPr>
            <a:r>
              <a:rPr lang="ar-DZ" sz="3200" b="1" dirty="0">
                <a:ln w="0"/>
                <a:solidFill>
                  <a:srgbClr val="BD582C"/>
                </a:solidFill>
                <a:latin typeface="Traditional Arabic" panose="02020603050405020304" pitchFamily="18" charset="-78"/>
                <a:cs typeface="Traditional Arabic" panose="02020603050405020304" pitchFamily="18" charset="-78"/>
              </a:rPr>
              <a:t>الابلام</a:t>
            </a:r>
            <a:r>
              <a:rPr lang="ar-DZ" sz="3200" b="1" dirty="0">
                <a:ln w="0"/>
                <a:solidFill>
                  <a:schemeClr val="tx1"/>
                </a:solidFill>
                <a:latin typeface="Traditional Arabic" panose="02020603050405020304" pitchFamily="18" charset="-78"/>
                <a:cs typeface="Traditional Arabic" panose="02020603050405020304" pitchFamily="18" charset="-78"/>
              </a:rPr>
              <a:t>: ناقة مُبْلِمٌ</a:t>
            </a:r>
          </a:p>
          <a:p>
            <a:pPr algn="r">
              <a:lnSpc>
                <a:spcPct val="109000"/>
              </a:lnSpc>
            </a:pPr>
            <a:r>
              <a:rPr lang="ar-DZ" sz="3200" b="1" dirty="0">
                <a:ln w="0"/>
                <a:solidFill>
                  <a:srgbClr val="BD582C"/>
                </a:solidFill>
                <a:latin typeface="Traditional Arabic" panose="02020603050405020304" pitchFamily="18" charset="-78"/>
                <a:cs typeface="Traditional Arabic" panose="02020603050405020304" pitchFamily="18" charset="-78"/>
              </a:rPr>
              <a:t>قَطَمًا</a:t>
            </a:r>
            <a:r>
              <a:rPr lang="ar-DZ" sz="3200" b="1" dirty="0">
                <a:ln w="0"/>
                <a:solidFill>
                  <a:schemeClr val="tx1"/>
                </a:solidFill>
                <a:latin typeface="Traditional Arabic" panose="02020603050405020304" pitchFamily="18" charset="-78"/>
                <a:cs typeface="Traditional Arabic" panose="02020603050405020304" pitchFamily="18" charset="-78"/>
              </a:rPr>
              <a:t>: اشتد هيج الفحل أي هياجاً.</a:t>
            </a:r>
          </a:p>
          <a:p>
            <a:pPr algn="r">
              <a:lnSpc>
                <a:spcPct val="109000"/>
              </a:lnSpc>
            </a:pPr>
            <a:r>
              <a:rPr lang="ar-DZ" sz="3200" b="1" dirty="0">
                <a:ln w="0"/>
                <a:solidFill>
                  <a:srgbClr val="BD582C"/>
                </a:solidFill>
                <a:latin typeface="Traditional Arabic" panose="02020603050405020304" pitchFamily="18" charset="-78"/>
                <a:cs typeface="Traditional Arabic" panose="02020603050405020304" pitchFamily="18" charset="-78"/>
              </a:rPr>
              <a:t>قَبَسٌ</a:t>
            </a:r>
            <a:r>
              <a:rPr lang="ar-DZ" sz="3200" b="1" dirty="0">
                <a:ln w="0"/>
                <a:solidFill>
                  <a:schemeClr val="tx1"/>
                </a:solidFill>
                <a:latin typeface="Traditional Arabic" panose="02020603050405020304" pitchFamily="18" charset="-78"/>
                <a:cs typeface="Traditional Arabic" panose="02020603050405020304" pitchFamily="18" charset="-78"/>
              </a:rPr>
              <a:t>: أي سريع الالقاح.</a:t>
            </a:r>
          </a:p>
          <a:p>
            <a:pPr algn="r">
              <a:lnSpc>
                <a:spcPct val="109000"/>
              </a:lnSpc>
            </a:pPr>
            <a:r>
              <a:rPr lang="ar-DZ" sz="3200" b="1" dirty="0">
                <a:ln w="0"/>
                <a:solidFill>
                  <a:srgbClr val="BD582C"/>
                </a:solidFill>
                <a:latin typeface="Traditional Arabic" panose="02020603050405020304" pitchFamily="18" charset="-78"/>
                <a:cs typeface="Traditional Arabic" panose="02020603050405020304" pitchFamily="18" charset="-78"/>
              </a:rPr>
              <a:t>مَليخٌ</a:t>
            </a:r>
            <a:r>
              <a:rPr lang="ar-DZ" sz="3200" b="1" dirty="0">
                <a:ln w="0"/>
                <a:solidFill>
                  <a:schemeClr val="tx1"/>
                </a:solidFill>
                <a:latin typeface="Traditional Arabic" panose="02020603050405020304" pitchFamily="18" charset="-78"/>
                <a:cs typeface="Traditional Arabic" panose="02020603050405020304" pitchFamily="18" charset="-78"/>
              </a:rPr>
              <a:t>: اذا كان بطيء الالقاح.</a:t>
            </a:r>
          </a:p>
          <a:p>
            <a:pPr algn="r" rtl="1">
              <a:lnSpc>
                <a:spcPct val="109000"/>
              </a:lnSpc>
            </a:pPr>
            <a:r>
              <a:rPr lang="ar-DZ" sz="3200" b="1" dirty="0">
                <a:ln w="0"/>
                <a:solidFill>
                  <a:srgbClr val="BD582C"/>
                </a:solidFill>
                <a:latin typeface="Traditional Arabic" panose="02020603050405020304" pitchFamily="18" charset="-78"/>
                <a:cs typeface="Traditional Arabic" panose="02020603050405020304" pitchFamily="18" charset="-78"/>
              </a:rPr>
              <a:t>الزَمُ</a:t>
            </a:r>
            <a:r>
              <a:rPr lang="ar-DZ" sz="3200" b="1" dirty="0">
                <a:ln w="0"/>
                <a:solidFill>
                  <a:schemeClr val="tx1"/>
                </a:solidFill>
                <a:latin typeface="Traditional Arabic" panose="02020603050405020304" pitchFamily="18" charset="-78"/>
                <a:cs typeface="Traditional Arabic" panose="02020603050405020304" pitchFamily="18" charset="-78"/>
              </a:rPr>
              <a:t>: أن ترفع رأسها.</a:t>
            </a:r>
          </a:p>
          <a:p>
            <a:pPr algn="r">
              <a:lnSpc>
                <a:spcPct val="109000"/>
              </a:lnSpc>
            </a:pPr>
            <a:r>
              <a:rPr lang="ar-DZ" sz="3200" b="1" dirty="0">
                <a:ln w="0"/>
                <a:solidFill>
                  <a:srgbClr val="BD582C"/>
                </a:solidFill>
                <a:latin typeface="Traditional Arabic" panose="02020603050405020304" pitchFamily="18" charset="-78"/>
                <a:cs typeface="Traditional Arabic" panose="02020603050405020304" pitchFamily="18" charset="-78"/>
              </a:rPr>
              <a:t>أرجأت</a:t>
            </a:r>
            <a:r>
              <a:rPr lang="ar-DZ" sz="3200" b="1" dirty="0">
                <a:ln w="0"/>
                <a:solidFill>
                  <a:schemeClr val="tx1"/>
                </a:solidFill>
                <a:latin typeface="Traditional Arabic" panose="02020603050405020304" pitchFamily="18" charset="-78"/>
                <a:cs typeface="Traditional Arabic" panose="02020603050405020304" pitchFamily="18" charset="-78"/>
              </a:rPr>
              <a:t>: حان وقت ولادتها.</a:t>
            </a:r>
          </a:p>
          <a:p>
            <a:pPr algn="r">
              <a:lnSpc>
                <a:spcPct val="109000"/>
              </a:lnSpc>
            </a:pPr>
            <a:r>
              <a:rPr lang="ar-DZ" sz="3200" b="1" dirty="0">
                <a:ln w="0"/>
                <a:solidFill>
                  <a:schemeClr val="tx1"/>
                </a:solidFill>
                <a:latin typeface="Traditional Arabic" panose="02020603050405020304" pitchFamily="18" charset="-78"/>
                <a:cs typeface="Traditional Arabic" panose="02020603050405020304" pitchFamily="18" charset="-78"/>
              </a:rPr>
              <a:t>قَرحَت تقرَحُ قُروحاً أي ابتداء حملها.</a:t>
            </a:r>
          </a:p>
          <a:p>
            <a:pPr algn="r">
              <a:lnSpc>
                <a:spcPct val="109000"/>
              </a:lnSpc>
            </a:pPr>
            <a:r>
              <a:rPr lang="ar-DZ" sz="3200" b="1" dirty="0">
                <a:ln w="0"/>
                <a:solidFill>
                  <a:schemeClr val="tx1"/>
                </a:solidFill>
                <a:latin typeface="Traditional Arabic" panose="02020603050405020304" pitchFamily="18" charset="-78"/>
                <a:cs typeface="Traditional Arabic" panose="02020603050405020304" pitchFamily="18" charset="-78"/>
              </a:rPr>
              <a:t>جفر و فدر </a:t>
            </a:r>
            <a:r>
              <a:rPr lang="ar-DZ" sz="3200" b="1" dirty="0" err="1">
                <a:ln w="0"/>
                <a:solidFill>
                  <a:schemeClr val="tx1"/>
                </a:solidFill>
                <a:latin typeface="Traditional Arabic" panose="02020603050405020304" pitchFamily="18" charset="-78"/>
                <a:cs typeface="Traditional Arabic" panose="02020603050405020304" pitchFamily="18" charset="-78"/>
              </a:rPr>
              <a:t>يجفر</a:t>
            </a:r>
            <a:r>
              <a:rPr lang="ar-DZ" sz="3200" b="1" dirty="0">
                <a:ln w="0"/>
                <a:solidFill>
                  <a:schemeClr val="tx1"/>
                </a:solidFill>
                <a:latin typeface="Traditional Arabic" panose="02020603050405020304" pitchFamily="18" charset="-78"/>
                <a:cs typeface="Traditional Arabic" panose="02020603050405020304" pitchFamily="18" charset="-78"/>
              </a:rPr>
              <a:t> جُفورا </a:t>
            </a:r>
            <a:r>
              <a:rPr lang="ar-DZ" sz="3200" b="1" dirty="0" err="1">
                <a:ln w="0"/>
                <a:solidFill>
                  <a:schemeClr val="tx1"/>
                </a:solidFill>
                <a:latin typeface="Traditional Arabic" panose="02020603050405020304" pitchFamily="18" charset="-78"/>
                <a:cs typeface="Traditional Arabic" panose="02020603050405020304" pitchFamily="18" charset="-78"/>
              </a:rPr>
              <a:t>ويفْدِرُ</a:t>
            </a:r>
            <a:r>
              <a:rPr lang="ar-DZ" sz="3200" b="1" dirty="0">
                <a:ln w="0"/>
                <a:solidFill>
                  <a:schemeClr val="tx1"/>
                </a:solidFill>
                <a:latin typeface="Traditional Arabic" panose="02020603050405020304" pitchFamily="18" charset="-78"/>
                <a:cs typeface="Traditional Arabic" panose="02020603050405020304" pitchFamily="18" charset="-78"/>
              </a:rPr>
              <a:t> فُدوراً  </a:t>
            </a:r>
          </a:p>
          <a:p>
            <a:pPr algn="r">
              <a:lnSpc>
                <a:spcPct val="109000"/>
              </a:lnSpc>
            </a:pPr>
            <a:endParaRPr lang="en-US" sz="3200" b="1" dirty="0">
              <a:latin typeface="Traditional Arabic" panose="02020603050405020304" pitchFamily="18" charset="-78"/>
              <a:cs typeface="Traditional Arabic" panose="02020603050405020304" pitchFamily="18" charset="-78"/>
            </a:endParaRPr>
          </a:p>
        </p:txBody>
      </p:sp>
      <p:sp>
        <p:nvSpPr>
          <p:cNvPr id="34" name="Accolade ouvrante 33">
            <a:extLst>
              <a:ext uri="{FF2B5EF4-FFF2-40B4-BE49-F238E27FC236}">
                <a16:creationId xmlns:a16="http://schemas.microsoft.com/office/drawing/2014/main" id="{DDA90A5F-D3AD-4F07-9E72-8D41477C2914}"/>
              </a:ext>
            </a:extLst>
          </p:cNvPr>
          <p:cNvSpPr/>
          <p:nvPr/>
        </p:nvSpPr>
        <p:spPr>
          <a:xfrm>
            <a:off x="1930670" y="2603093"/>
            <a:ext cx="352072" cy="1595106"/>
          </a:xfrm>
          <a:prstGeom prst="leftBrace">
            <a:avLst>
              <a:gd name="adj1" fmla="val 8332"/>
              <a:gd name="adj2" fmla="val 51293"/>
            </a:avLst>
          </a:prstGeom>
          <a:ln>
            <a:solidFill>
              <a:srgbClr val="BD582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ccolade ouvrante 34">
            <a:extLst>
              <a:ext uri="{FF2B5EF4-FFF2-40B4-BE49-F238E27FC236}">
                <a16:creationId xmlns:a16="http://schemas.microsoft.com/office/drawing/2014/main" id="{EE361BE4-32AE-4B9E-817D-78ACDD09A873}"/>
              </a:ext>
            </a:extLst>
          </p:cNvPr>
          <p:cNvSpPr/>
          <p:nvPr/>
        </p:nvSpPr>
        <p:spPr>
          <a:xfrm>
            <a:off x="1684982" y="4559540"/>
            <a:ext cx="169664" cy="1091193"/>
          </a:xfrm>
          <a:prstGeom prst="leftBrace">
            <a:avLst/>
          </a:prstGeom>
          <a:ln>
            <a:solidFill>
              <a:srgbClr val="BD582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6" name="Picture 2" descr="عدد مرات ولادة الناقة.. حقائق ستدهشك! – UnHuman">
            <a:extLst>
              <a:ext uri="{FF2B5EF4-FFF2-40B4-BE49-F238E27FC236}">
                <a16:creationId xmlns:a16="http://schemas.microsoft.com/office/drawing/2014/main" id="{67C6A46F-DF42-2C1B-1C47-1A2172112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117" y="104255"/>
            <a:ext cx="1523982" cy="87480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 coins arrondis 30">
            <a:extLst>
              <a:ext uri="{FF2B5EF4-FFF2-40B4-BE49-F238E27FC236}">
                <a16:creationId xmlns:a16="http://schemas.microsoft.com/office/drawing/2014/main" id="{EA02052A-63D3-BA82-10F3-D71E3828FEA5}"/>
              </a:ext>
            </a:extLst>
          </p:cNvPr>
          <p:cNvSpPr/>
          <p:nvPr/>
        </p:nvSpPr>
        <p:spPr>
          <a:xfrm>
            <a:off x="42222" y="2881367"/>
            <a:ext cx="2000297" cy="1100831"/>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just" rtl="1"/>
            <a:r>
              <a:rPr lang="en-GB" sz="2800" b="1" dirty="0">
                <a:solidFill>
                  <a:srgbClr val="BD582C"/>
                </a:solidFill>
                <a:latin typeface="Traditional Arabic" panose="02020603050405020304" pitchFamily="18" charset="-78"/>
                <a:cs typeface="Traditional Arabic" panose="02020603050405020304" pitchFamily="18" charset="-78"/>
              </a:rPr>
              <a:t>)</a:t>
            </a:r>
            <a:r>
              <a:rPr lang="ar-DZ" sz="2800" b="1" dirty="0">
                <a:solidFill>
                  <a:srgbClr val="BD582C"/>
                </a:solidFill>
                <a:latin typeface="Traditional Arabic" panose="02020603050405020304" pitchFamily="18" charset="-78"/>
                <a:cs typeface="Traditional Arabic" panose="02020603050405020304" pitchFamily="18" charset="-78"/>
              </a:rPr>
              <a:t>علاقة ترادف</a:t>
            </a:r>
            <a:r>
              <a:rPr lang="en-GB" sz="2800" b="1" dirty="0">
                <a:solidFill>
                  <a:srgbClr val="BD582C"/>
                </a:solidFill>
                <a:latin typeface="Traditional Arabic" panose="02020603050405020304" pitchFamily="18" charset="-78"/>
                <a:cs typeface="Traditional Arabic" panose="02020603050405020304" pitchFamily="18" charset="-78"/>
              </a:rPr>
              <a:t>(</a:t>
            </a:r>
            <a:endParaRPr lang="en-US" sz="2400" b="1" dirty="0">
              <a:solidFill>
                <a:srgbClr val="BD582C"/>
              </a:solidFill>
              <a:latin typeface="Traditional Arabic" panose="02020603050405020304" pitchFamily="18" charset="-78"/>
              <a:cs typeface="Traditional Arabic" panose="02020603050405020304" pitchFamily="18" charset="-78"/>
            </a:endParaRPr>
          </a:p>
        </p:txBody>
      </p:sp>
      <p:pic>
        <p:nvPicPr>
          <p:cNvPr id="15" name="Picture 2" descr="عدد مرات ولادة الناقة.. حقائق ستدهشك! – UnHuman">
            <a:extLst>
              <a:ext uri="{FF2B5EF4-FFF2-40B4-BE49-F238E27FC236}">
                <a16:creationId xmlns:a16="http://schemas.microsoft.com/office/drawing/2014/main" id="{6B761FB6-C5DE-168C-3818-6C9A0C3A6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1586" y="133098"/>
            <a:ext cx="1487836" cy="85405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 coins arrondis 30">
            <a:extLst>
              <a:ext uri="{FF2B5EF4-FFF2-40B4-BE49-F238E27FC236}">
                <a16:creationId xmlns:a16="http://schemas.microsoft.com/office/drawing/2014/main" id="{258EF0AA-2F92-DC70-E0AF-4A546DE09DF5}"/>
              </a:ext>
            </a:extLst>
          </p:cNvPr>
          <p:cNvSpPr/>
          <p:nvPr/>
        </p:nvSpPr>
        <p:spPr>
          <a:xfrm>
            <a:off x="-1212535" y="4465056"/>
            <a:ext cx="3014199" cy="1100831"/>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just" rtl="1"/>
            <a:r>
              <a:rPr lang="en-GB" sz="2800" b="1" dirty="0">
                <a:solidFill>
                  <a:srgbClr val="BD582C"/>
                </a:solidFill>
                <a:latin typeface="Traditional Arabic" panose="02020603050405020304" pitchFamily="18" charset="-78"/>
                <a:cs typeface="Traditional Arabic" panose="02020603050405020304" pitchFamily="18" charset="-78"/>
              </a:rPr>
              <a:t>)</a:t>
            </a:r>
            <a:r>
              <a:rPr lang="ar-DZ" sz="2800" b="1" dirty="0">
                <a:solidFill>
                  <a:srgbClr val="BD582C"/>
                </a:solidFill>
                <a:latin typeface="Traditional Arabic" panose="02020603050405020304" pitchFamily="18" charset="-78"/>
                <a:cs typeface="Traditional Arabic" panose="02020603050405020304" pitchFamily="18" charset="-78"/>
              </a:rPr>
              <a:t>علاقة ترادف </a:t>
            </a:r>
          </a:p>
          <a:p>
            <a:pPr algn="just" rtl="1"/>
            <a:r>
              <a:rPr lang="ar-DZ" sz="2800" b="1" dirty="0">
                <a:solidFill>
                  <a:srgbClr val="BD582C"/>
                </a:solidFill>
                <a:latin typeface="Traditional Arabic" panose="02020603050405020304" pitchFamily="18" charset="-78"/>
                <a:cs typeface="Traditional Arabic" panose="02020603050405020304" pitchFamily="18" charset="-78"/>
              </a:rPr>
              <a:t>واشتقاق</a:t>
            </a:r>
            <a:r>
              <a:rPr lang="en-GB" sz="2800" b="1" dirty="0">
                <a:solidFill>
                  <a:srgbClr val="BD582C"/>
                </a:solidFill>
                <a:latin typeface="Traditional Arabic" panose="02020603050405020304" pitchFamily="18" charset="-78"/>
                <a:cs typeface="Traditional Arabic" panose="02020603050405020304" pitchFamily="18" charset="-78"/>
              </a:rPr>
              <a:t>(</a:t>
            </a:r>
            <a:endParaRPr lang="en-US" sz="2400" b="1" dirty="0">
              <a:solidFill>
                <a:srgbClr val="BD582C"/>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410693763"/>
      </p:ext>
    </p:extLst>
  </p:cSld>
  <p:clrMapOvr>
    <a:masterClrMapping/>
  </p:clrMapOvr>
</p:sld>
</file>

<file path=ppt/theme/theme1.xml><?xml version="1.0" encoding="utf-8"?>
<a:theme xmlns:a="http://schemas.openxmlformats.org/drawingml/2006/main" name="Rétrospective">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769</TotalTime>
  <Words>1101</Words>
  <Application>Microsoft Office PowerPoint</Application>
  <PresentationFormat>Widescreen</PresentationFormat>
  <Paragraphs>203</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Andalus</vt:lpstr>
      <vt:lpstr>Calibri</vt:lpstr>
      <vt:lpstr>Calibri Light</vt:lpstr>
      <vt:lpstr>Courier New</vt:lpstr>
      <vt:lpstr>Traditional Arabic</vt:lpstr>
      <vt:lpstr>Wingdings</vt:lpstr>
      <vt:lpstr>Rétrospective</vt:lpstr>
      <vt:lpstr>PowerPoint Presentation</vt:lpstr>
      <vt:lpstr>PowerPoint Presentation</vt:lpstr>
      <vt:lpstr>مقدمة</vt:lpstr>
      <vt:lpstr>الاشكالية</vt:lpstr>
      <vt:lpstr>PowerPoint Presentation</vt:lpstr>
      <vt:lpstr>PowerPoint Presentation</vt:lpstr>
      <vt:lpstr>3- نبذة عن حياة المؤلف</vt:lpstr>
      <vt:lpstr>الدراسة الباطنية للكتاب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الحقول الدلالية لكتاب الإبل للأصمعي</dc:title>
  <dc:creator>LENOVO</dc:creator>
  <cp:lastModifiedBy>CH</cp:lastModifiedBy>
  <cp:revision>79</cp:revision>
  <dcterms:created xsi:type="dcterms:W3CDTF">2023-11-17T13:16:49Z</dcterms:created>
  <dcterms:modified xsi:type="dcterms:W3CDTF">2023-11-21T17:04:54Z</dcterms:modified>
</cp:coreProperties>
</file>