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9AE1CF1-61C7-409F-A22B-247899CC62AA}" type="datetimeFigureOut">
              <a:rPr lang="fr-FR" smtClean="0"/>
              <a:pPr/>
              <a:t>11/03/2021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34352C-EA66-4D84-8FD2-E3EF8AD93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E1CF1-61C7-409F-A22B-247899CC62AA}" type="datetimeFigureOut">
              <a:rPr lang="fr-FR" smtClean="0"/>
              <a:pPr/>
              <a:t>11/03/2021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4352C-EA66-4D84-8FD2-E3EF8AD93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9AE1CF1-61C7-409F-A22B-247899CC62AA}" type="datetimeFigureOut">
              <a:rPr lang="fr-FR" smtClean="0"/>
              <a:pPr/>
              <a:t>11/03/2021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34352C-EA66-4D84-8FD2-E3EF8AD93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E1CF1-61C7-409F-A22B-247899CC62AA}" type="datetimeFigureOut">
              <a:rPr lang="fr-FR" smtClean="0"/>
              <a:pPr/>
              <a:t>11/03/2021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4352C-EA66-4D84-8FD2-E3EF8AD93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AE1CF1-61C7-409F-A22B-247899CC62AA}" type="datetimeFigureOut">
              <a:rPr lang="fr-FR" smtClean="0"/>
              <a:pPr/>
              <a:t>11/03/2021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C34352C-EA66-4D84-8FD2-E3EF8AD93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E1CF1-61C7-409F-A22B-247899CC62AA}" type="datetimeFigureOut">
              <a:rPr lang="fr-FR" smtClean="0"/>
              <a:pPr/>
              <a:t>11/03/2021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4352C-EA66-4D84-8FD2-E3EF8AD93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E1CF1-61C7-409F-A22B-247899CC62AA}" type="datetimeFigureOut">
              <a:rPr lang="fr-FR" smtClean="0"/>
              <a:pPr/>
              <a:t>11/03/2021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4352C-EA66-4D84-8FD2-E3EF8AD93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E1CF1-61C7-409F-A22B-247899CC62AA}" type="datetimeFigureOut">
              <a:rPr lang="fr-FR" smtClean="0"/>
              <a:pPr/>
              <a:t>11/03/2021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4352C-EA66-4D84-8FD2-E3EF8AD93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AE1CF1-61C7-409F-A22B-247899CC62AA}" type="datetimeFigureOut">
              <a:rPr lang="fr-FR" smtClean="0"/>
              <a:pPr/>
              <a:t>11/03/2021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4352C-EA66-4D84-8FD2-E3EF8AD93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E1CF1-61C7-409F-A22B-247899CC62AA}" type="datetimeFigureOut">
              <a:rPr lang="fr-FR" smtClean="0"/>
              <a:pPr/>
              <a:t>11/03/2021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4352C-EA66-4D84-8FD2-E3EF8AD93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E1CF1-61C7-409F-A22B-247899CC62AA}" type="datetimeFigureOut">
              <a:rPr lang="fr-FR" smtClean="0"/>
              <a:pPr/>
              <a:t>11/03/2021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4352C-EA66-4D84-8FD2-E3EF8AD931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9AE1CF1-61C7-409F-A22B-247899CC62AA}" type="datetimeFigureOut">
              <a:rPr lang="fr-FR" smtClean="0"/>
              <a:pPr/>
              <a:t>11/03/2021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C34352C-EA66-4D84-8FD2-E3EF8AD93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fr-FR" dirty="0" smtClean="0"/>
              <a:t>Exercices d’Applications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fr-FR" dirty="0" smtClean="0"/>
              <a:t>Placez, sur le schéma suivant, </a:t>
            </a:r>
            <a:r>
              <a:rPr lang="fr-FR" b="1" dirty="0" smtClean="0"/>
              <a:t>les adjectifs </a:t>
            </a:r>
            <a:r>
              <a:rPr lang="fr-FR" dirty="0" smtClean="0"/>
              <a:t>se rapportant aux </a:t>
            </a:r>
            <a:r>
              <a:rPr lang="fr-FR" b="1" dirty="0" smtClean="0"/>
              <a:t>organes articulatoires </a:t>
            </a:r>
            <a:r>
              <a:rPr lang="fr-FR" dirty="0" smtClean="0"/>
              <a:t>qui servent à décrire </a:t>
            </a:r>
            <a:r>
              <a:rPr lang="fr-FR" b="1" dirty="0" smtClean="0"/>
              <a:t>les consonnes.</a:t>
            </a:r>
          </a:p>
          <a:p>
            <a:pPr marL="514350" indent="-514350">
              <a:buNone/>
            </a:pPr>
            <a:endParaRPr lang="fr-FR" dirty="0"/>
          </a:p>
        </p:txBody>
      </p:sp>
      <p:pic>
        <p:nvPicPr>
          <p:cNvPr id="1026" name="Picture 2" descr="C:\Users\Moi\Desktop\cours opalee\500px-Places_of_articul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86058"/>
            <a:ext cx="7215238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2</a:t>
            </a:r>
            <a:r>
              <a:rPr lang="fr-FR" sz="2800" dirty="0" smtClean="0">
                <a:latin typeface="Calibri" pitchFamily="34" charset="0"/>
              </a:rPr>
              <a:t>) Donnez le symbole, en API, pour les    consonnes suivantes :</a:t>
            </a:r>
          </a:p>
          <a:p>
            <a:pPr marL="514350" indent="-514350">
              <a:buAutoNum type="alphaLcParenR"/>
            </a:pPr>
            <a:r>
              <a:rPr lang="fr-FR" sz="2800" dirty="0" smtClean="0">
                <a:latin typeface="Calibri" pitchFamily="34" charset="0"/>
              </a:rPr>
              <a:t>Constrictive, orale, labio-dentale et non-voisée.  ………</a:t>
            </a:r>
          </a:p>
          <a:p>
            <a:pPr marL="514350" indent="-514350">
              <a:buAutoNum type="alphaLcParenR"/>
            </a:pPr>
            <a:r>
              <a:rPr lang="fr-FR" sz="2800" dirty="0" smtClean="0">
                <a:latin typeface="Calibri" pitchFamily="34" charset="0"/>
              </a:rPr>
              <a:t>Constrictive, orale, dorso-alvéolaire et non-voisée. ………</a:t>
            </a:r>
          </a:p>
          <a:p>
            <a:pPr marL="514350" indent="-514350">
              <a:buAutoNum type="alphaLcParenR"/>
            </a:pPr>
            <a:r>
              <a:rPr lang="fr-FR" sz="2800" dirty="0" smtClean="0">
                <a:latin typeface="Calibri" pitchFamily="34" charset="0"/>
              </a:rPr>
              <a:t>Constrictive, orale, dorso-uvulaire et voisée. ………</a:t>
            </a:r>
          </a:p>
          <a:p>
            <a:pPr marL="514350" indent="-514350">
              <a:buAutoNum type="alphaLcParenR"/>
            </a:pPr>
            <a:r>
              <a:rPr lang="fr-FR" sz="2800" dirty="0" smtClean="0">
                <a:latin typeface="Calibri" pitchFamily="34" charset="0"/>
              </a:rPr>
              <a:t>Occlusive, orale, apico-dentale et non-voisée. ………</a:t>
            </a:r>
          </a:p>
          <a:p>
            <a:pPr marL="514350" indent="-514350">
              <a:buAutoNum type="alphaLcParenR"/>
            </a:pPr>
            <a:r>
              <a:rPr lang="fr-FR" sz="2800" dirty="0" smtClean="0">
                <a:latin typeface="Calibri" pitchFamily="34" charset="0"/>
              </a:rPr>
              <a:t>Occlusive, nasale, bi-labiale et voisée. ……..</a:t>
            </a:r>
          </a:p>
          <a:p>
            <a:pPr marL="514350" indent="-514350">
              <a:buAutoNum type="alphaLcParenR"/>
            </a:pPr>
            <a:r>
              <a:rPr lang="fr-FR" sz="2800" dirty="0" smtClean="0">
                <a:latin typeface="Calibri" pitchFamily="34" charset="0"/>
              </a:rPr>
              <a:t>Occlusive, orale, dorso-palatale et sourde…….</a:t>
            </a:r>
          </a:p>
          <a:p>
            <a:pPr marL="514350" indent="-514350">
              <a:buAutoNum type="alphaLcParenR"/>
            </a:pPr>
            <a:r>
              <a:rPr lang="fr-FR" sz="2800" dirty="0" smtClean="0">
                <a:latin typeface="Calibri" pitchFamily="34" charset="0"/>
              </a:rPr>
              <a:t>Occlusive, nasale, dorso-vélaire et sonore. ………</a:t>
            </a:r>
            <a:endParaRPr lang="fr-FR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7400948" cy="6098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3) Quel trait articulatoire différencie le [ l ] de toutes les autres consonnes. Expliquez.</a:t>
            </a:r>
          </a:p>
          <a:p>
            <a:pPr>
              <a:buNone/>
            </a:pPr>
            <a:r>
              <a:rPr lang="fr-FR" dirty="0" smtClean="0"/>
              <a:t>4) Dans quelle position les consonnes [k] et [g] sont-elles dorso-vélaires ? Illustrez votre réponse.</a:t>
            </a:r>
          </a:p>
          <a:p>
            <a:pPr>
              <a:buNone/>
            </a:pPr>
            <a:r>
              <a:rPr lang="fr-FR" dirty="0" smtClean="0"/>
              <a:t>5) Définissez en termes de phonétique articulatoire les sons consonantiques suivants:</a:t>
            </a:r>
          </a:p>
          <a:p>
            <a:pPr marL="514350" indent="-514350">
              <a:buAutoNum type="alphaLcParenR"/>
            </a:pPr>
            <a:r>
              <a:rPr lang="fr-FR" dirty="0" smtClean="0"/>
              <a:t>[v]:…………………………………………………………………</a:t>
            </a:r>
          </a:p>
          <a:p>
            <a:pPr marL="514350" indent="-514350">
              <a:buAutoNum type="alphaLcParenR"/>
            </a:pPr>
            <a:r>
              <a:rPr lang="fr-FR" dirty="0" smtClean="0"/>
              <a:t>[</a:t>
            </a:r>
            <a:r>
              <a:rPr lang="fr-FR" dirty="0" smtClean="0">
                <a:latin typeface="Times New Roman"/>
                <a:cs typeface="Times New Roman"/>
              </a:rPr>
              <a:t>ʃ]:………………………………………………...</a:t>
            </a:r>
          </a:p>
          <a:p>
            <a:pPr marL="514350" indent="-514350">
              <a:buAutoNum type="alphaLcParenR"/>
            </a:pPr>
            <a:r>
              <a:rPr lang="fr-FR" dirty="0" smtClean="0">
                <a:latin typeface="Times New Roman"/>
                <a:cs typeface="Times New Roman"/>
              </a:rPr>
              <a:t>[t]:…………………………………………………</a:t>
            </a:r>
          </a:p>
          <a:p>
            <a:pPr marL="514350" indent="-514350">
              <a:buAutoNum type="alphaLcParenR"/>
            </a:pPr>
            <a:r>
              <a:rPr lang="fr-FR" dirty="0" smtClean="0">
                <a:latin typeface="Times New Roman"/>
                <a:cs typeface="Times New Roman"/>
              </a:rPr>
              <a:t>[r]………………………………………………….</a:t>
            </a:r>
          </a:p>
          <a:p>
            <a:pPr marL="514350" indent="-514350">
              <a:buAutoNum type="alphaLcParenR"/>
            </a:pPr>
            <a:r>
              <a:rPr lang="fr-FR" dirty="0" smtClean="0">
                <a:latin typeface="Times New Roman"/>
                <a:cs typeface="Times New Roman"/>
              </a:rPr>
              <a:t>[</a:t>
            </a:r>
            <a:r>
              <a:rPr lang="fr-FR" dirty="0" smtClean="0"/>
              <a:t>ŋ]:…………………………………………………………………</a:t>
            </a:r>
          </a:p>
          <a:p>
            <a:pPr marL="514350" indent="-514350">
              <a:buNone/>
            </a:pPr>
            <a:r>
              <a:rPr lang="fr-FR" sz="2000" dirty="0" smtClean="0">
                <a:solidFill>
                  <a:schemeClr val="accent2"/>
                </a:solidFill>
                <a:latin typeface="Calibri" pitchFamily="34" charset="0"/>
              </a:rPr>
              <a:t>F)</a:t>
            </a:r>
            <a:r>
              <a:rPr lang="fr-FR" dirty="0" smtClean="0"/>
              <a:t>   [</a:t>
            </a:r>
            <a:r>
              <a:rPr lang="fr-FR" dirty="0" smtClean="0">
                <a:latin typeface="Calibri"/>
              </a:rPr>
              <a:t>ʒ]:……………………………………………………………………..</a:t>
            </a:r>
            <a:endParaRPr lang="fr-F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6</a:t>
            </a:r>
            <a:r>
              <a:rPr lang="fr-FR" sz="2800" dirty="0" smtClean="0"/>
              <a:t>) Expliquez (ne donnez pas la liste) ce qu'est un lieu d'articulation et un mode articulatoire.</a:t>
            </a:r>
          </a:p>
          <a:p>
            <a:pPr>
              <a:buNone/>
            </a:pPr>
            <a:r>
              <a:rPr lang="fr-FR" sz="2800" dirty="0" smtClean="0"/>
              <a:t>7) Dites comment on peut comparer le fonctionnement des organes articulatoires à un instrument de musique.</a:t>
            </a:r>
          </a:p>
          <a:p>
            <a:pPr>
              <a:buNone/>
            </a:pPr>
            <a:r>
              <a:rPr lang="fr-FR" sz="2800" dirty="0" smtClean="0"/>
              <a:t>8) Comment des consonnes nasales sont-elles articulées ?</a:t>
            </a:r>
          </a:p>
          <a:p>
            <a:pPr>
              <a:buNone/>
            </a:pPr>
            <a:r>
              <a:rPr lang="fr-FR" sz="2800" dirty="0" smtClean="0"/>
              <a:t>9) Faites la différences entre des sons voisés et des sons non voisés. Donnez des exemples.</a:t>
            </a:r>
            <a:endParaRPr lang="fr-F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6241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10) Identifiez les consonnes occlusives et </a:t>
            </a:r>
          </a:p>
          <a:p>
            <a:pPr>
              <a:buNone/>
            </a:pPr>
            <a:r>
              <a:rPr lang="fr-FR" dirty="0" smtClean="0"/>
              <a:t>constrictives représentées dans les schémas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a)………    b) ……..    c) …………      d) ………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a) ……………   b) ……………. c) …………..  d) …………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http://www9.georgetown.edu/faculty/spielmag/docs/phonetique/consonnes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69532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http://www9.georgetown.edu/faculty/spielmag/docs/phonetique/consonnes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3857628"/>
            <a:ext cx="697232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12) Transcrivez phonétiquement le passage suivant, relevez tous les sons consonantiques puis définissez-les en termes de phonétique articulatoire.</a:t>
            </a:r>
          </a:p>
          <a:p>
            <a:pPr>
              <a:buNone/>
            </a:pPr>
            <a:r>
              <a:rPr lang="fr-FR" dirty="0" smtClean="0"/>
              <a:t>   </a:t>
            </a:r>
            <a:r>
              <a:rPr lang="fr-FR" b="1" dirty="0" smtClean="0"/>
              <a:t>Félix est un homme d’un certain âge, grand amateur de voyages. Il est allé partout : en Europe, en Afrique, en Asie et aux États-Unis. Il n’a aucune obligation. C’est un homme indépendant.</a:t>
            </a:r>
          </a:p>
          <a:p>
            <a:pPr>
              <a:buNone/>
            </a:pPr>
            <a:r>
              <a:rPr lang="fr-FR" b="1" dirty="0" smtClean="0"/>
              <a:t>…………………………………………………………………………………………………………………………………….……………………………………………………………………………..………………………………………………………………………………………………………………………………………………………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fr-FR" dirty="0" smtClean="0"/>
              <a:t>Les </a:t>
            </a:r>
            <a:r>
              <a:rPr lang="fr-FR" dirty="0" err="1" smtClean="0"/>
              <a:t>virelangues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Articulez les phrases suivantes :</a:t>
            </a:r>
          </a:p>
          <a:p>
            <a:pPr lvl="0">
              <a:buNone/>
            </a:pPr>
            <a:r>
              <a:rPr lang="fr-FR" sz="2400" b="1" dirty="0" smtClean="0">
                <a:latin typeface="Calibri" pitchFamily="34" charset="0"/>
              </a:rPr>
              <a:t>1) </a:t>
            </a: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Si ces six cents six sangsues sont sur son sein sans sucer son sang, ces six cents six sangsues sont sans succès.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2) </a:t>
            </a:r>
            <a:r>
              <a:rPr lang="fr-FR" sz="2400" b="1" dirty="0" smtClean="0">
                <a:latin typeface="Calibri" pitchFamily="34" charset="0"/>
              </a:rPr>
              <a:t>Ce chasseur sait chasser sans son chien dit le sage garde-chasse, chasseur sachez chasser sans chien !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3) </a:t>
            </a:r>
            <a:r>
              <a:rPr lang="fr-FR" sz="2400" b="1" dirty="0" smtClean="0">
                <a:latin typeface="Calibri" pitchFamily="34" charset="0"/>
              </a:rPr>
              <a:t>Le fisc fixe exprès chaque taxe fixe excessive exclusivement au luxe et à l'acquis.</a:t>
            </a:r>
          </a:p>
          <a:p>
            <a:pPr lvl="0">
              <a:buNone/>
            </a:pP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4) </a:t>
            </a:r>
            <a:r>
              <a:rPr lang="fr-FR" sz="2400" b="1" dirty="0" smtClean="0">
                <a:latin typeface="Calibri" pitchFamily="34" charset="0"/>
              </a:rPr>
              <a:t>La cavale aux Valaques avala l'eau du lac et l'eau du lac lava la cavale aux Valaques.</a:t>
            </a:r>
          </a:p>
          <a:p>
            <a:pPr lvl="0">
              <a:buNone/>
            </a:pPr>
            <a:r>
              <a:rPr lang="fr-FR" sz="2400" b="1" dirty="0" smtClean="0">
                <a:latin typeface="Calibri" pitchFamily="34" charset="0"/>
                <a:cs typeface="Arial" pitchFamily="34" charset="0"/>
              </a:rPr>
              <a:t>5) </a:t>
            </a:r>
            <a:r>
              <a:rPr lang="fr-FR" sz="2400" b="1" dirty="0" smtClean="0">
                <a:latin typeface="Calibri" pitchFamily="34" charset="0"/>
              </a:rPr>
              <a:t>Trois gros rats gris dans trois gros trous ronds rongent trois gros croûtons ronds.</a:t>
            </a:r>
          </a:p>
          <a:p>
            <a:pPr lvl="0">
              <a:buNone/>
            </a:pPr>
            <a:r>
              <a:rPr lang="fr-FR" sz="2400" b="1" dirty="0" smtClean="0">
                <a:latin typeface="Calibri" pitchFamily="34" charset="0"/>
                <a:cs typeface="Arial" pitchFamily="34" charset="0"/>
              </a:rPr>
              <a:t>6) </a:t>
            </a:r>
            <a:r>
              <a:rPr lang="fr-FR" sz="2400" b="1" dirty="0" smtClean="0">
                <a:latin typeface="Calibri" pitchFamily="34" charset="0"/>
              </a:rPr>
              <a:t>Je veux et j'exige d'exquises excuses.</a:t>
            </a:r>
          </a:p>
          <a:p>
            <a:pPr lvl="0">
              <a:buNone/>
            </a:pPr>
            <a:r>
              <a:rPr lang="fr-FR" sz="2400" b="1" dirty="0" smtClean="0">
                <a:latin typeface="Calibri" pitchFamily="34" charset="0"/>
                <a:cs typeface="Arial" pitchFamily="34" charset="0"/>
              </a:rPr>
              <a:t>7) </a:t>
            </a:r>
            <a:r>
              <a:rPr lang="fr-FR" sz="2400" b="1" dirty="0" smtClean="0">
                <a:latin typeface="Calibri" pitchFamily="34" charset="0"/>
              </a:rPr>
              <a:t>Oh, gros gras, grand grain d'orge. Quand te dégrograngrandgraindorgeras-tu ? Je me dégrograsgrandgraindorgerai quand tous les gros gras grands grains d'orge se seront </a:t>
            </a:r>
            <a:r>
              <a:rPr lang="fr-FR" sz="2400" b="1" dirty="0" err="1" smtClean="0">
                <a:latin typeface="Calibri" pitchFamily="34" charset="0"/>
              </a:rPr>
              <a:t>dégrogragrandgraindorgés</a:t>
            </a:r>
            <a:r>
              <a:rPr lang="fr-FR" sz="2400" b="1" dirty="0" smtClean="0">
                <a:latin typeface="Calibri" pitchFamily="34" charset="0"/>
              </a:rPr>
              <a:t>.</a:t>
            </a:r>
            <a:endParaRPr lang="fr-FR" sz="2400" b="1" dirty="0" smtClean="0"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Dictée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Écoutez et écrivez 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928794" y="1785926"/>
          <a:ext cx="1928826" cy="1000132"/>
        </p:xfrm>
        <a:graphic>
          <a:graphicData uri="http://schemas.openxmlformats.org/presentationml/2006/ole">
            <p:oleObj spid="_x0000_s35842" name="Objet d’environnement du Gestionnaire de liaisons" showAsIcon="1" r:id="rId3" imgW="1499040" imgH="685800" progId="Package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714480" y="3000372"/>
          <a:ext cx="2571768" cy="985842"/>
        </p:xfrm>
        <a:graphic>
          <a:graphicData uri="http://schemas.openxmlformats.org/presentationml/2006/ole">
            <p:oleObj spid="_x0000_s35843" name="Objet d’environnement du Gestionnaire de liaisons" showAsIcon="1" r:id="rId4" imgW="1651320" imgH="685800" progId="Package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285984" y="4214818"/>
          <a:ext cx="1563690" cy="1143008"/>
        </p:xfrm>
        <a:graphic>
          <a:graphicData uri="http://schemas.openxmlformats.org/presentationml/2006/ole">
            <p:oleObj spid="_x0000_s35844" name="Objet d’environnement du Gestionnaire de liaisons" showAsIcon="1" r:id="rId5" imgW="1206720" imgH="685800" progId="Package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488</Words>
  <Application>Microsoft Office PowerPoint</Application>
  <PresentationFormat>Affichage à l'écran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Opulent</vt:lpstr>
      <vt:lpstr>Objet d’environnement du Gestionnaire de liaisons</vt:lpstr>
      <vt:lpstr>Exercices d’Applications</vt:lpstr>
      <vt:lpstr>Diapositive 2</vt:lpstr>
      <vt:lpstr>Diapositive 3</vt:lpstr>
      <vt:lpstr>Diapositive 4</vt:lpstr>
      <vt:lpstr>Diapositive 5</vt:lpstr>
      <vt:lpstr>Diapositive 6</vt:lpstr>
      <vt:lpstr>Les virelangues</vt:lpstr>
      <vt:lpstr>Dictée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Moi</dc:creator>
  <cp:lastModifiedBy>Moi</cp:lastModifiedBy>
  <cp:revision>104</cp:revision>
  <dcterms:created xsi:type="dcterms:W3CDTF">2020-03-27T22:40:55Z</dcterms:created>
  <dcterms:modified xsi:type="dcterms:W3CDTF">2021-03-11T22:53:50Z</dcterms:modified>
</cp:coreProperties>
</file>