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92AA4C-9422-4E7C-A802-F9C116CECE7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AAECDD-0B38-4CBE-8D0A-A413A0E64BA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fr-FR" sz="6000" dirty="0" smtClean="0">
                <a:solidFill>
                  <a:srgbClr val="0070C0"/>
                </a:solidFill>
                <a:effectLst/>
              </a:rPr>
              <a:t>AVOIR (VERBE)</a:t>
            </a:r>
            <a:endParaRPr lang="fr-FR" sz="30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8996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011568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/>
              <a:t>Elle </a:t>
            </a:r>
            <a:r>
              <a:rPr lang="fr-FR" dirty="0" smtClean="0">
                <a:solidFill>
                  <a:srgbClr val="0070C0"/>
                </a:solidFill>
              </a:rPr>
              <a:t>a</a:t>
            </a:r>
            <a:r>
              <a:rPr lang="fr-FR" dirty="0" smtClean="0"/>
              <a:t> très </a:t>
            </a:r>
            <a:r>
              <a:rPr lang="fr-FR" i="1" dirty="0" smtClean="0"/>
              <a:t>mal</a:t>
            </a:r>
            <a:r>
              <a:rPr lang="fr-FR" dirty="0" smtClean="0"/>
              <a:t> aux dents.</a:t>
            </a:r>
          </a:p>
          <a:p>
            <a:pPr marL="109728" indent="0"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تشعر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بألم شديد في أسنانها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200" dirty="0" smtClean="0">
                <a:solidFill>
                  <a:srgbClr val="0070C0"/>
                </a:solidFill>
                <a:effectLst/>
              </a:rPr>
              <a:t>« Avoir mal »= 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شعر بالألم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Espace réservé du contenu 1"/>
          <p:cNvSpPr txBox="1">
            <a:spLocks/>
          </p:cNvSpPr>
          <p:nvPr/>
        </p:nvSpPr>
        <p:spPr>
          <a:xfrm>
            <a:off x="467544" y="2645296"/>
            <a:ext cx="8229600" cy="14317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just">
              <a:buFont typeface="Wingdings 3"/>
              <a:buNone/>
            </a:pPr>
            <a:r>
              <a:rPr lang="fr-FR" sz="2800" b="1" dirty="0" smtClean="0">
                <a:solidFill>
                  <a:srgbClr val="0070C0"/>
                </a:solidFill>
              </a:rPr>
              <a:t>N. B. </a:t>
            </a:r>
            <a:r>
              <a:rPr lang="fr-FR" sz="2800" dirty="0" smtClean="0">
                <a:solidFill>
                  <a:srgbClr val="0070C0"/>
                </a:solidFill>
              </a:rPr>
              <a:t>Ces expressions peuvent également se traduire par « </a:t>
            </a:r>
            <a:r>
              <a:rPr lang="ar-DZ" sz="2800" dirty="0" smtClean="0">
                <a:solidFill>
                  <a:srgbClr val="0070C0"/>
                </a:solidFill>
              </a:rPr>
              <a:t>أنا</a:t>
            </a:r>
            <a:r>
              <a:rPr lang="fr-FR" sz="2800" dirty="0" smtClean="0">
                <a:solidFill>
                  <a:srgbClr val="0070C0"/>
                </a:solidFill>
              </a:rPr>
              <a:t> » suivi d’un adjectif de la forme </a:t>
            </a:r>
            <a:r>
              <a:rPr lang="ar-DZ" sz="2800" dirty="0" smtClean="0">
                <a:solidFill>
                  <a:srgbClr val="0070C0"/>
                </a:solidFill>
              </a:rPr>
              <a:t>«فَعلان»</a:t>
            </a:r>
            <a:endParaRPr lang="fr-FR" sz="2800" dirty="0" smtClean="0">
              <a:solidFill>
                <a:srgbClr val="0070C0"/>
              </a:solidFill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467544" y="4221088"/>
            <a:ext cx="8229600" cy="1287759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fr-FR" sz="2800" dirty="0" smtClean="0"/>
              <a:t>J’</a:t>
            </a:r>
            <a:r>
              <a:rPr lang="fr-FR" sz="2800" dirty="0" smtClean="0">
                <a:solidFill>
                  <a:srgbClr val="0070C0"/>
                </a:solidFill>
              </a:rPr>
              <a:t>ai</a:t>
            </a:r>
            <a:r>
              <a:rPr lang="fr-FR" sz="2800" dirty="0" smtClean="0"/>
              <a:t> soif / J’</a:t>
            </a:r>
            <a:r>
              <a:rPr lang="fr-FR" sz="2800" dirty="0" smtClean="0">
                <a:solidFill>
                  <a:srgbClr val="0070C0"/>
                </a:solidFill>
              </a:rPr>
              <a:t>ai</a:t>
            </a:r>
            <a:r>
              <a:rPr lang="fr-FR" sz="2800" dirty="0" smtClean="0"/>
              <a:t> faim = </a:t>
            </a:r>
            <a:r>
              <a:rPr lang="ar-DZ" sz="2800" dirty="0" smtClean="0"/>
              <a:t>أنا </a:t>
            </a:r>
            <a:r>
              <a:rPr lang="ar-DZ" sz="2800" dirty="0" smtClean="0">
                <a:solidFill>
                  <a:srgbClr val="FF0000"/>
                </a:solidFill>
              </a:rPr>
              <a:t>عطشان</a:t>
            </a:r>
            <a:r>
              <a:rPr lang="ar-DZ" sz="2800" dirty="0" smtClean="0"/>
              <a:t> / أنا </a:t>
            </a:r>
            <a:r>
              <a:rPr lang="ar-DZ" sz="2800" dirty="0" smtClean="0">
                <a:solidFill>
                  <a:srgbClr val="FF0000"/>
                </a:solidFill>
              </a:rPr>
              <a:t>جوعان</a:t>
            </a:r>
          </a:p>
          <a:p>
            <a:pPr marL="109728" indent="0">
              <a:buFont typeface="Wingdings 3"/>
              <a:buNone/>
            </a:pPr>
            <a:r>
              <a:rPr lang="fr-FR" sz="2800" dirty="0" smtClean="0"/>
              <a:t>J’</a:t>
            </a:r>
            <a:r>
              <a:rPr lang="fr-FR" sz="2800" dirty="0" smtClean="0">
                <a:solidFill>
                  <a:srgbClr val="0070C0"/>
                </a:solidFill>
              </a:rPr>
              <a:t>ai</a:t>
            </a:r>
            <a:r>
              <a:rPr lang="fr-FR" sz="2800" dirty="0" smtClean="0"/>
              <a:t> froid / J’</a:t>
            </a:r>
            <a:r>
              <a:rPr lang="fr-FR" sz="2800" dirty="0" smtClean="0">
                <a:solidFill>
                  <a:srgbClr val="0070C0"/>
                </a:solidFill>
              </a:rPr>
              <a:t>ai</a:t>
            </a:r>
            <a:r>
              <a:rPr lang="fr-FR" sz="2800" dirty="0" smtClean="0"/>
              <a:t> sommeil = </a:t>
            </a:r>
            <a:r>
              <a:rPr lang="ar-DZ" sz="2800" dirty="0" smtClean="0"/>
              <a:t>أنا </a:t>
            </a:r>
            <a:r>
              <a:rPr lang="ar-DZ" sz="2800" dirty="0" smtClean="0">
                <a:solidFill>
                  <a:srgbClr val="FF0000"/>
                </a:solidFill>
              </a:rPr>
              <a:t>بردان</a:t>
            </a:r>
            <a:r>
              <a:rPr lang="ar-DZ" sz="2800" dirty="0" smtClean="0"/>
              <a:t> / أنا </a:t>
            </a:r>
            <a:r>
              <a:rPr lang="ar-DZ" sz="2800" dirty="0" smtClean="0">
                <a:solidFill>
                  <a:srgbClr val="FF0000"/>
                </a:solidFill>
              </a:rPr>
              <a:t>نعسان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4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867552"/>
          </a:xfr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B0F0"/>
                </a:solidFill>
              </a:rPr>
              <a:t>« Avoir peur » = </a:t>
            </a:r>
            <a:r>
              <a:rPr lang="ar-DZ" sz="2800" dirty="0" smtClean="0">
                <a:solidFill>
                  <a:srgbClr val="00B0F0"/>
                </a:solidFill>
              </a:rPr>
              <a:t>خائف </a:t>
            </a:r>
            <a:r>
              <a:rPr lang="fr-FR" sz="2800" dirty="0" smtClean="0">
                <a:solidFill>
                  <a:srgbClr val="00B0F0"/>
                </a:solidFill>
              </a:rPr>
              <a:t> (sens concret) / </a:t>
            </a:r>
            <a:r>
              <a:rPr lang="ar-DZ" sz="2800" dirty="0" smtClean="0">
                <a:solidFill>
                  <a:srgbClr val="00B0F0"/>
                </a:solidFill>
              </a:rPr>
              <a:t>خشي </a:t>
            </a:r>
            <a:r>
              <a:rPr lang="fr-FR" sz="2800" dirty="0">
                <a:solidFill>
                  <a:srgbClr val="00B0F0"/>
                </a:solidFill>
              </a:rPr>
              <a:t> </a:t>
            </a:r>
            <a:r>
              <a:rPr lang="fr-FR" sz="2800" dirty="0" smtClean="0">
                <a:solidFill>
                  <a:srgbClr val="00B0F0"/>
                </a:solidFill>
              </a:rPr>
              <a:t>(abstrait)</a:t>
            </a:r>
          </a:p>
          <a:p>
            <a:pPr marL="109728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2800" dirty="0" smtClean="0">
                <a:solidFill>
                  <a:srgbClr val="0070C0"/>
                </a:solidFill>
                <a:effectLst/>
              </a:rPr>
              <a:t>2. Certaines expressions avec « avoir » peuvent se traduire par un simple verbe ou nom.</a:t>
            </a:r>
            <a:endParaRPr lang="fr-FR" sz="28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Espace réservé du contenu 1"/>
          <p:cNvSpPr txBox="1">
            <a:spLocks/>
          </p:cNvSpPr>
          <p:nvPr/>
        </p:nvSpPr>
        <p:spPr>
          <a:xfrm>
            <a:off x="460941" y="2780928"/>
            <a:ext cx="822960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fr-FR" dirty="0" smtClean="0"/>
              <a:t>Elle </a:t>
            </a:r>
            <a:r>
              <a:rPr lang="fr-FR" dirty="0" smtClean="0">
                <a:solidFill>
                  <a:srgbClr val="0070C0"/>
                </a:solidFill>
              </a:rPr>
              <a:t>a</a:t>
            </a:r>
            <a:r>
              <a:rPr lang="fr-FR" dirty="0" smtClean="0"/>
              <a:t> peur des chiens.</a:t>
            </a:r>
          </a:p>
          <a:p>
            <a:pPr marL="109728" indent="0">
              <a:buFont typeface="Wingdings 3"/>
              <a:buNone/>
            </a:pPr>
            <a:endParaRPr lang="fr-FR" dirty="0"/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487225" y="3573016"/>
            <a:ext cx="822960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تخاف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الكلاب</a:t>
            </a:r>
            <a:endParaRPr lang="fr-FR" dirty="0" smtClean="0"/>
          </a:p>
          <a:p>
            <a:pPr marL="109728" indent="0">
              <a:buFont typeface="Wingdings 3"/>
              <a:buNone/>
            </a:pPr>
            <a:endParaRPr lang="fr-FR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482289" y="4351428"/>
            <a:ext cx="822960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fr-FR" dirty="0" smtClean="0"/>
              <a:t>Il </a:t>
            </a:r>
            <a:r>
              <a:rPr lang="fr-FR" dirty="0" smtClean="0">
                <a:solidFill>
                  <a:srgbClr val="0070C0"/>
                </a:solidFill>
              </a:rPr>
              <a:t>a</a:t>
            </a:r>
            <a:r>
              <a:rPr lang="fr-FR" dirty="0" smtClean="0"/>
              <a:t> peur de l’échec.</a:t>
            </a:r>
          </a:p>
          <a:p>
            <a:pPr marL="109728" indent="0">
              <a:buFont typeface="Wingdings 3"/>
              <a:buNone/>
            </a:pPr>
            <a:endParaRPr lang="fr-FR" dirty="0"/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>
          <a:xfrm>
            <a:off x="467544" y="4941168"/>
            <a:ext cx="822960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يخشى</a:t>
            </a:r>
            <a:r>
              <a:rPr lang="ar-DZ" b="1" dirty="0" smtClean="0"/>
              <a:t> </a:t>
            </a:r>
            <a:r>
              <a:rPr lang="ar-DZ" dirty="0" smtClean="0"/>
              <a:t>الفشل</a:t>
            </a:r>
            <a:endParaRPr lang="fr-FR" dirty="0" smtClean="0"/>
          </a:p>
          <a:p>
            <a:pPr marL="109728" indent="0">
              <a:buFont typeface="Wingdings 3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540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2451728"/>
          </a:xfrm>
        </p:spPr>
        <p:txBody>
          <a:bodyPr/>
          <a:lstStyle/>
          <a:p>
            <a:pPr marL="109728" indent="0" algn="just">
              <a:buNone/>
            </a:pPr>
            <a:r>
              <a:rPr lang="fr-FR" dirty="0" smtClean="0"/>
              <a:t>Il </a:t>
            </a:r>
            <a:r>
              <a:rPr lang="fr-FR" dirty="0" smtClean="0">
                <a:solidFill>
                  <a:srgbClr val="0070C0"/>
                </a:solidFill>
              </a:rPr>
              <a:t>a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0070C0"/>
                </a:solidFill>
              </a:rPr>
              <a:t>raison</a:t>
            </a:r>
            <a:r>
              <a:rPr lang="fr-FR" dirty="0" smtClean="0"/>
              <a:t> de refuser cette offre même si elle est alléchante.</a:t>
            </a:r>
          </a:p>
          <a:p>
            <a:pPr marL="109728" indent="0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معه الحق في </a:t>
            </a:r>
            <a:r>
              <a:rPr lang="ar-DZ" dirty="0" smtClean="0"/>
              <a:t>رفض هذا العرض وإن كان مغريا</a:t>
            </a:r>
          </a:p>
          <a:p>
            <a:pPr marL="109728" indent="0" algn="just">
              <a:buNone/>
            </a:pPr>
            <a:r>
              <a:rPr lang="fr-FR" dirty="0" smtClean="0"/>
              <a:t>Elle </a:t>
            </a:r>
            <a:r>
              <a:rPr lang="fr-FR" dirty="0" smtClean="0">
                <a:solidFill>
                  <a:srgbClr val="0070C0"/>
                </a:solidFill>
              </a:rPr>
              <a:t>a</a:t>
            </a:r>
            <a:r>
              <a:rPr lang="fr-FR" dirty="0" smtClean="0"/>
              <a:t> raison de faire ce qu’elle a fait.</a:t>
            </a:r>
          </a:p>
          <a:p>
            <a:pPr marL="109728" indent="0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معها الحق في </a:t>
            </a:r>
            <a:r>
              <a:rPr lang="ar-DZ" dirty="0" smtClean="0"/>
              <a:t>ما فعلته</a:t>
            </a: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b="0" dirty="0" smtClean="0">
                <a:solidFill>
                  <a:srgbClr val="0070C0"/>
                </a:solidFill>
                <a:effectLst/>
              </a:rPr>
              <a:t>« Avoir raison » = </a:t>
            </a:r>
            <a:r>
              <a:rPr lang="ar-DZ" sz="2800" b="0" dirty="0" smtClean="0">
                <a:solidFill>
                  <a:srgbClr val="0070C0"/>
                </a:solidFill>
                <a:effectLst/>
              </a:rPr>
              <a:t>معه الحق في</a:t>
            </a:r>
            <a:endParaRPr lang="fr-FR" sz="2800" b="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Titre 2"/>
          <p:cNvSpPr txBox="1">
            <a:spLocks/>
          </p:cNvSpPr>
          <p:nvPr/>
        </p:nvSpPr>
        <p:spPr>
          <a:xfrm>
            <a:off x="564882" y="3717032"/>
            <a:ext cx="8229600" cy="850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b="0" dirty="0" smtClean="0">
                <a:solidFill>
                  <a:srgbClr val="0070C0"/>
                </a:solidFill>
                <a:effectLst/>
              </a:rPr>
              <a:t>« Avoir envie » = </a:t>
            </a:r>
            <a:r>
              <a:rPr lang="ar-DZ" sz="2800" b="0" dirty="0" smtClean="0">
                <a:solidFill>
                  <a:srgbClr val="0070C0"/>
                </a:solidFill>
                <a:effectLst/>
              </a:rPr>
              <a:t>رغب في</a:t>
            </a:r>
            <a:endParaRPr lang="fr-FR" sz="2800" b="0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554654" y="4725144"/>
            <a:ext cx="8229600" cy="93610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fr-FR" dirty="0" smtClean="0"/>
              <a:t>Il </a:t>
            </a:r>
            <a:r>
              <a:rPr lang="fr-FR" dirty="0" smtClean="0">
                <a:solidFill>
                  <a:srgbClr val="0070C0"/>
                </a:solidFill>
              </a:rPr>
              <a:t>a envie </a:t>
            </a:r>
            <a:r>
              <a:rPr lang="fr-FR" dirty="0" smtClean="0"/>
              <a:t>d’être présent à son anniversaire.</a:t>
            </a:r>
          </a:p>
          <a:p>
            <a:pPr marL="109728" indent="0" algn="r" rtl="1">
              <a:buFont typeface="Wingdings 3"/>
              <a:buNone/>
            </a:pPr>
            <a:r>
              <a:rPr lang="ar-DZ" b="1" dirty="0" smtClean="0">
                <a:solidFill>
                  <a:srgbClr val="FF0000"/>
                </a:solidFill>
              </a:rPr>
              <a:t>يرغب في </a:t>
            </a:r>
            <a:r>
              <a:rPr lang="ar-DZ" dirty="0" smtClean="0"/>
              <a:t>حضور عيد ميلادها</a:t>
            </a:r>
          </a:p>
        </p:txBody>
      </p:sp>
    </p:spTree>
    <p:extLst>
      <p:ext uri="{BB962C8B-B14F-4D97-AF65-F5344CB8AC3E}">
        <p14:creationId xmlns:p14="http://schemas.microsoft.com/office/powerpoint/2010/main" val="105855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J’ai mal au pied.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J’ai eu froid toute la nuit.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As-tu faim?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J’ai envie d’aller au cinéma.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Elle a mal à la gorge.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Le bébé a sommeil.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Il a peur des Djinns.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200" dirty="0" smtClean="0"/>
              <a:t>Elle a raison de dire ce qu’elle dit.</a:t>
            </a:r>
            <a:endParaRPr lang="fr-FR" sz="32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effectLst/>
              </a:rPr>
              <a:t>Activité: Traduisez en arabe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7353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V="1">
            <a:off x="457200" y="1124744"/>
            <a:ext cx="8229600" cy="4882547"/>
          </a:xfrm>
        </p:spPr>
        <p:txBody>
          <a:bodyPr>
            <a:normAutofit/>
          </a:bodyPr>
          <a:lstStyle/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أشعر بألم في رجلي</a:t>
            </a:r>
            <a:r>
              <a:rPr lang="fr-FR" sz="3600" dirty="0" smtClean="0"/>
              <a:t>.</a:t>
            </a:r>
            <a:endParaRPr lang="ar-DZ" sz="36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شعرت بالبرد طوال الليل</a:t>
            </a:r>
            <a:r>
              <a:rPr lang="fr-FR" sz="3600" dirty="0" smtClean="0"/>
              <a:t>.</a:t>
            </a:r>
            <a:endParaRPr lang="ar-DZ" sz="36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هل أنت جوعان؟</a:t>
            </a:r>
          </a:p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أرغب في أن أذهب إلى السينما</a:t>
            </a:r>
            <a:r>
              <a:rPr lang="fr-FR" sz="3600" dirty="0" smtClean="0"/>
              <a:t>.</a:t>
            </a:r>
            <a:endParaRPr lang="ar-DZ" sz="36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تحسّ بألم في حنجرتها</a:t>
            </a:r>
            <a:r>
              <a:rPr lang="fr-FR" sz="3600" dirty="0" smtClean="0"/>
              <a:t>.</a:t>
            </a:r>
            <a:endParaRPr lang="ar-DZ" sz="36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الرّضيع / الطفل نعسان</a:t>
            </a:r>
            <a:r>
              <a:rPr lang="fr-FR" sz="3600" dirty="0" smtClean="0"/>
              <a:t>.</a:t>
            </a:r>
            <a:endParaRPr lang="ar-DZ" sz="36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يخاف الجن</a:t>
            </a:r>
            <a:r>
              <a:rPr lang="fr-FR" sz="3600" dirty="0" smtClean="0"/>
              <a:t>.</a:t>
            </a:r>
            <a:endParaRPr lang="ar-DZ" sz="36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3600" dirty="0" smtClean="0"/>
              <a:t>معها الحق في ما قالته</a:t>
            </a:r>
            <a:r>
              <a:rPr lang="fr-FR" sz="3600" dirty="0" smtClean="0"/>
              <a:t>.</a:t>
            </a:r>
            <a:endParaRPr lang="ar-DZ" sz="36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  <a:effectLst/>
              </a:rPr>
              <a:t>Corrigé </a:t>
            </a:r>
            <a:endParaRPr lang="fr-FR" sz="36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311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2420889"/>
            <a:ext cx="8229600" cy="1584176"/>
          </a:xfrm>
        </p:spPr>
        <p:txBody>
          <a:bodyPr anchor="ctr">
            <a:normAutofit/>
          </a:bodyPr>
          <a:lstStyle/>
          <a:p>
            <a:pPr marL="109728" indent="0" algn="ctr">
              <a:buNone/>
            </a:pPr>
            <a:r>
              <a:rPr lang="fr-FR" sz="6000" b="1" dirty="0" smtClean="0">
                <a:solidFill>
                  <a:srgbClr val="0070C0"/>
                </a:solidFill>
              </a:rPr>
              <a:t>AVOIR L’AIR</a:t>
            </a:r>
            <a:endParaRPr lang="fr-FR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53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795544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/>
              <a:t>Elle </a:t>
            </a:r>
            <a:r>
              <a:rPr lang="fr-FR" dirty="0" smtClean="0">
                <a:solidFill>
                  <a:srgbClr val="0070C0"/>
                </a:solidFill>
              </a:rPr>
              <a:t>a l’air </a:t>
            </a:r>
            <a:r>
              <a:rPr lang="fr-FR" dirty="0" smtClean="0"/>
              <a:t>heureuse = </a:t>
            </a:r>
            <a:r>
              <a:rPr lang="ar-DZ" b="1" dirty="0" smtClean="0">
                <a:solidFill>
                  <a:srgbClr val="FF0000"/>
                </a:solidFill>
              </a:rPr>
              <a:t>تبدو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سعيدة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2800" dirty="0" smtClean="0">
                <a:solidFill>
                  <a:srgbClr val="0070C0"/>
                </a:solidFill>
                <a:effectLst/>
              </a:rPr>
              <a:t>1. « Avoir l’air » suivi d’un adjectif se traduit par le verbe « </a:t>
            </a:r>
            <a:r>
              <a:rPr lang="ar-DZ" sz="2800" dirty="0" smtClean="0">
                <a:solidFill>
                  <a:srgbClr val="0070C0"/>
                </a:solidFill>
                <a:effectLst/>
              </a:rPr>
              <a:t>بدا / يبدو</a:t>
            </a:r>
            <a:r>
              <a:rPr lang="fr-FR" sz="2800" dirty="0" smtClean="0">
                <a:solidFill>
                  <a:srgbClr val="0070C0"/>
                </a:solidFill>
                <a:effectLst/>
              </a:rPr>
              <a:t> » (paraître) à l’inaccompli.</a:t>
            </a:r>
            <a:endParaRPr lang="fr-FR" sz="2800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Titre 2"/>
          <p:cNvSpPr txBox="1">
            <a:spLocks/>
          </p:cNvSpPr>
          <p:nvPr/>
        </p:nvSpPr>
        <p:spPr>
          <a:xfrm>
            <a:off x="452023" y="2780928"/>
            <a:ext cx="8229600" cy="12870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just"/>
            <a:r>
              <a:rPr lang="ar-DZ" sz="2800" dirty="0" smtClean="0">
                <a:solidFill>
                  <a:srgbClr val="0070C0"/>
                </a:solidFill>
                <a:effectLst/>
              </a:rPr>
              <a:t>2</a:t>
            </a:r>
            <a:r>
              <a:rPr lang="fr-FR" sz="2800" dirty="0" smtClean="0">
                <a:solidFill>
                  <a:srgbClr val="0070C0"/>
                </a:solidFill>
                <a:effectLst/>
              </a:rPr>
              <a:t>. « Avoir l’air de » suivi d’un groupe nominal se traduit par « </a:t>
            </a:r>
            <a:r>
              <a:rPr lang="ar-DZ" sz="2800" dirty="0" smtClean="0">
                <a:solidFill>
                  <a:srgbClr val="0070C0"/>
                </a:solidFill>
                <a:effectLst/>
              </a:rPr>
              <a:t>شبيه ﺑـــ</a:t>
            </a:r>
            <a:r>
              <a:rPr lang="fr-FR" sz="2800" dirty="0" smtClean="0">
                <a:solidFill>
                  <a:srgbClr val="0070C0"/>
                </a:solidFill>
                <a:effectLst/>
              </a:rPr>
              <a:t> » (semblable à) + nom au cas indirect.</a:t>
            </a:r>
            <a:endParaRPr lang="fr-FR" sz="2800" dirty="0">
              <a:solidFill>
                <a:srgbClr val="0070C0"/>
              </a:solidFill>
              <a:effectLst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467544" y="4509120"/>
            <a:ext cx="8229600" cy="100683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fr-FR" dirty="0" smtClean="0"/>
              <a:t>Il </a:t>
            </a:r>
            <a:r>
              <a:rPr lang="fr-FR" dirty="0" smtClean="0">
                <a:solidFill>
                  <a:srgbClr val="0070C0"/>
                </a:solidFill>
              </a:rPr>
              <a:t>a l’air </a:t>
            </a:r>
            <a:r>
              <a:rPr lang="fr-FR" dirty="0" smtClean="0"/>
              <a:t>d’un monstre =</a:t>
            </a:r>
            <a:r>
              <a:rPr lang="ar-DZ" dirty="0" smtClean="0"/>
              <a:t> منظره </a:t>
            </a:r>
            <a:r>
              <a:rPr lang="ar-DZ" b="1" dirty="0" smtClean="0">
                <a:solidFill>
                  <a:srgbClr val="FF0000"/>
                </a:solidFill>
              </a:rPr>
              <a:t>شبيه</a:t>
            </a:r>
            <a:r>
              <a:rPr lang="ar-DZ" b="1" dirty="0" smtClean="0"/>
              <a:t> </a:t>
            </a:r>
            <a:r>
              <a:rPr lang="ar-DZ" dirty="0" smtClean="0"/>
              <a:t>بالغول </a:t>
            </a:r>
            <a:r>
              <a:rPr lang="fr-FR" dirty="0" smtClean="0"/>
              <a:t> </a:t>
            </a:r>
          </a:p>
          <a:p>
            <a:pPr marL="109728" indent="0">
              <a:buFont typeface="Wingdings 3"/>
              <a:buNone/>
            </a:pPr>
            <a:r>
              <a:rPr lang="fr-FR" dirty="0" smtClean="0"/>
              <a:t>Elle </a:t>
            </a:r>
            <a:r>
              <a:rPr lang="fr-FR" dirty="0" smtClean="0">
                <a:solidFill>
                  <a:srgbClr val="0070C0"/>
                </a:solidFill>
              </a:rPr>
              <a:t>a l’air </a:t>
            </a:r>
            <a:r>
              <a:rPr lang="fr-FR" dirty="0" smtClean="0"/>
              <a:t>d’une guêpe = </a:t>
            </a:r>
            <a:r>
              <a:rPr lang="ar-DZ" dirty="0" smtClean="0"/>
              <a:t>مظهرها </a:t>
            </a:r>
            <a:r>
              <a:rPr lang="ar-DZ" b="1" dirty="0" smtClean="0">
                <a:solidFill>
                  <a:srgbClr val="FF0000"/>
                </a:solidFill>
              </a:rPr>
              <a:t>شبيه</a:t>
            </a:r>
            <a:r>
              <a:rPr lang="ar-DZ" b="1" dirty="0" smtClean="0"/>
              <a:t> </a:t>
            </a:r>
            <a:r>
              <a:rPr lang="ar-DZ" dirty="0" smtClean="0"/>
              <a:t>بالزّنبور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584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5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9552" y="2780928"/>
            <a:ext cx="8229600" cy="1224136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/>
              <a:t>Il </a:t>
            </a:r>
            <a:r>
              <a:rPr lang="fr-FR" dirty="0" smtClean="0">
                <a:solidFill>
                  <a:srgbClr val="0070C0"/>
                </a:solidFill>
              </a:rPr>
              <a:t>a l’air </a:t>
            </a:r>
            <a:r>
              <a:rPr lang="fr-FR" dirty="0" smtClean="0"/>
              <a:t>de regretter = </a:t>
            </a:r>
            <a:r>
              <a:rPr lang="ar-DZ" b="1" dirty="0" smtClean="0">
                <a:solidFill>
                  <a:srgbClr val="FF0000"/>
                </a:solidFill>
              </a:rPr>
              <a:t>كأنّه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ندمان</a:t>
            </a:r>
          </a:p>
          <a:p>
            <a:pPr marL="109728" indent="0">
              <a:buNone/>
            </a:pPr>
            <a:r>
              <a:rPr lang="fr-FR" dirty="0" smtClean="0"/>
              <a:t>Il </a:t>
            </a:r>
            <a:r>
              <a:rPr lang="fr-FR" dirty="0" smtClean="0">
                <a:solidFill>
                  <a:srgbClr val="0070C0"/>
                </a:solidFill>
              </a:rPr>
              <a:t>a l’air </a:t>
            </a:r>
            <a:r>
              <a:rPr lang="fr-FR" dirty="0" smtClean="0"/>
              <a:t>d’être malade = </a:t>
            </a:r>
            <a:r>
              <a:rPr lang="ar-DZ" dirty="0" smtClean="0"/>
              <a:t>(يبدو) </a:t>
            </a:r>
            <a:r>
              <a:rPr lang="ar-DZ" b="1" dirty="0" smtClean="0">
                <a:solidFill>
                  <a:srgbClr val="FF0000"/>
                </a:solidFill>
              </a:rPr>
              <a:t>كأنّه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مريض</a:t>
            </a:r>
            <a:endParaRPr lang="fr-FR" dirty="0"/>
          </a:p>
        </p:txBody>
      </p:sp>
      <p:sp>
        <p:nvSpPr>
          <p:cNvPr id="4" name="Titre 2"/>
          <p:cNvSpPr txBox="1"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just"/>
            <a:r>
              <a:rPr lang="ar-DZ" sz="2800" dirty="0" smtClean="0">
                <a:solidFill>
                  <a:srgbClr val="0070C0"/>
                </a:solidFill>
                <a:effectLst/>
              </a:rPr>
              <a:t>3</a:t>
            </a:r>
            <a:r>
              <a:rPr lang="fr-FR" sz="2800" dirty="0" smtClean="0">
                <a:solidFill>
                  <a:srgbClr val="0070C0"/>
                </a:solidFill>
                <a:effectLst/>
              </a:rPr>
              <a:t>. « Avoir l’air de » suivi de l’infinitif se traduit par « </a:t>
            </a:r>
            <a:r>
              <a:rPr lang="ar-DZ" sz="2800" dirty="0" smtClean="0">
                <a:solidFill>
                  <a:srgbClr val="0070C0"/>
                </a:solidFill>
                <a:effectLst/>
              </a:rPr>
              <a:t>كأنّ</a:t>
            </a:r>
            <a:r>
              <a:rPr lang="fr-FR" sz="2800" dirty="0" smtClean="0">
                <a:solidFill>
                  <a:srgbClr val="0070C0"/>
                </a:solidFill>
                <a:effectLst/>
              </a:rPr>
              <a:t> » + groupe nominal au cas direct.</a:t>
            </a:r>
            <a:endParaRPr lang="fr-FR" sz="28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591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fr-FR" sz="4000" dirty="0" smtClean="0"/>
              <a:t>Il a l’air de s’endormir.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4000" dirty="0" smtClean="0"/>
              <a:t>Elle a l’air d’être riche et cultivée.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4000" dirty="0" smtClean="0"/>
              <a:t>Il a l’air triste.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4000" dirty="0" smtClean="0"/>
              <a:t>Il a l’air d’un génie.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4000" dirty="0" smtClean="0"/>
              <a:t>Quand elle marche, elle a l’air de courir.</a:t>
            </a:r>
          </a:p>
          <a:p>
            <a:pPr marL="624078" indent="-514350">
              <a:buFont typeface="+mj-lt"/>
              <a:buAutoNum type="arabicPeriod"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0070C0"/>
                </a:solidFill>
                <a:effectLst/>
              </a:rPr>
              <a:t>Activité: Traduisez en arabe</a:t>
            </a:r>
            <a:endParaRPr lang="fr-FR" sz="36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807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V="1">
            <a:off x="457200" y="1481328"/>
            <a:ext cx="8229600" cy="4525963"/>
          </a:xfrm>
        </p:spPr>
        <p:txBody>
          <a:bodyPr>
            <a:normAutofit/>
          </a:bodyPr>
          <a:lstStyle/>
          <a:p>
            <a:pPr marL="624078" indent="-514350" algn="r" rtl="1">
              <a:buFont typeface="+mj-lt"/>
              <a:buAutoNum type="arabicPeriod"/>
            </a:pPr>
            <a:r>
              <a:rPr lang="ar-DZ" sz="4000" dirty="0" smtClean="0"/>
              <a:t>كأنّه نعسان</a:t>
            </a:r>
            <a:r>
              <a:rPr lang="fr-FR" sz="4000" dirty="0" smtClean="0"/>
              <a:t>.</a:t>
            </a:r>
            <a:endParaRPr lang="ar-DZ" sz="40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000" dirty="0" smtClean="0"/>
              <a:t>تبدو كأنّها غنيّة ومثقّفة</a:t>
            </a:r>
            <a:r>
              <a:rPr lang="fr-FR" sz="4000" dirty="0" smtClean="0"/>
              <a:t>.</a:t>
            </a:r>
            <a:endParaRPr lang="ar-DZ" sz="40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000" dirty="0" smtClean="0"/>
              <a:t>يبدو حزينا</a:t>
            </a:r>
            <a:r>
              <a:rPr lang="fr-FR" sz="4000" dirty="0"/>
              <a:t>.</a:t>
            </a:r>
            <a:endParaRPr lang="ar-DZ" sz="40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000" dirty="0" smtClean="0"/>
              <a:t>هو شبيه </a:t>
            </a:r>
            <a:r>
              <a:rPr lang="ar-DZ" sz="4000" dirty="0" err="1" smtClean="0"/>
              <a:t>بال</a:t>
            </a:r>
            <a:r>
              <a:rPr lang="ar-DZ" sz="4000" dirty="0" err="1"/>
              <a:t>ج</a:t>
            </a:r>
            <a:r>
              <a:rPr lang="ar-DZ" sz="4000" dirty="0" err="1" smtClean="0"/>
              <a:t>نّي</a:t>
            </a:r>
            <a:r>
              <a:rPr lang="fr-FR" sz="4000" dirty="0" smtClean="0"/>
              <a:t>.</a:t>
            </a:r>
            <a:endParaRPr lang="ar-DZ" sz="40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000" dirty="0" smtClean="0"/>
              <a:t>عندما تمشي تبدو كأنّها تركض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4000" dirty="0" smtClean="0">
                <a:solidFill>
                  <a:srgbClr val="FF0000"/>
                </a:solidFill>
                <a:effectLst/>
              </a:rPr>
              <a:t>Corrigé </a:t>
            </a:r>
            <a:endParaRPr lang="fr-FR" sz="40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4972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1412776"/>
            <a:ext cx="8229600" cy="778842"/>
          </a:xfrm>
        </p:spPr>
        <p:txBody>
          <a:bodyPr>
            <a:normAutofit/>
          </a:bodyPr>
          <a:lstStyle/>
          <a:p>
            <a:r>
              <a:rPr lang="fr-FR" sz="2200" b="0" dirty="0" smtClean="0">
                <a:solidFill>
                  <a:schemeClr val="tx1"/>
                </a:solidFill>
                <a:effectLst/>
              </a:rPr>
              <a:t>Il </a:t>
            </a:r>
            <a:r>
              <a:rPr lang="fr-FR" sz="2200" dirty="0" smtClean="0">
                <a:solidFill>
                  <a:srgbClr val="0070C0"/>
                </a:solidFill>
                <a:effectLst/>
              </a:rPr>
              <a:t>a une </a:t>
            </a:r>
            <a:r>
              <a:rPr lang="fr-FR" sz="2200" b="0" dirty="0" smtClean="0">
                <a:solidFill>
                  <a:schemeClr val="tx1"/>
                </a:solidFill>
                <a:effectLst/>
              </a:rPr>
              <a:t>maison au bord du Nil.</a:t>
            </a:r>
            <a:endParaRPr lang="fr-FR" sz="22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Titre 2"/>
          <p:cNvSpPr txBox="1">
            <a:spLocks/>
          </p:cNvSpPr>
          <p:nvPr/>
        </p:nvSpPr>
        <p:spPr>
          <a:xfrm>
            <a:off x="467544" y="427038"/>
            <a:ext cx="8229600" cy="1143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just"/>
            <a:r>
              <a:rPr lang="fr-FR" sz="2400" dirty="0" smtClean="0">
                <a:solidFill>
                  <a:srgbClr val="0070C0"/>
                </a:solidFill>
                <a:effectLst/>
              </a:rPr>
              <a:t>1. En tant que verbe transitif, « avoir » se traduit en arabe par un verbe correspondant à l’objet.</a:t>
            </a:r>
            <a:endParaRPr lang="fr-FR" sz="2400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Titre 2"/>
          <p:cNvSpPr txBox="1">
            <a:spLocks/>
          </p:cNvSpPr>
          <p:nvPr/>
        </p:nvSpPr>
        <p:spPr>
          <a:xfrm>
            <a:off x="609600" y="1921737"/>
            <a:ext cx="8229600" cy="77884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 rtl="1"/>
            <a:r>
              <a:rPr lang="ar-DZ" sz="2800" dirty="0" smtClean="0">
                <a:solidFill>
                  <a:srgbClr val="FF0000"/>
                </a:solidFill>
                <a:effectLst/>
              </a:rPr>
              <a:t>يمتلك</a:t>
            </a:r>
            <a:r>
              <a:rPr lang="ar-DZ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ar-DZ" sz="2800" b="0" dirty="0" smtClean="0">
                <a:solidFill>
                  <a:schemeClr val="tx1"/>
                </a:solidFill>
                <a:effectLst/>
              </a:rPr>
              <a:t>منزلا على ضفاف النيل</a:t>
            </a:r>
            <a:r>
              <a:rPr lang="fr-FR" sz="2800" b="0" dirty="0" smtClean="0">
                <a:solidFill>
                  <a:schemeClr val="tx1"/>
                </a:solidFill>
                <a:effectLst/>
              </a:rPr>
              <a:t>.</a:t>
            </a:r>
            <a:endParaRPr lang="fr-FR" sz="28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7" name="Titre 2"/>
          <p:cNvSpPr txBox="1">
            <a:spLocks/>
          </p:cNvSpPr>
          <p:nvPr/>
        </p:nvSpPr>
        <p:spPr>
          <a:xfrm>
            <a:off x="609600" y="2700579"/>
            <a:ext cx="8229600" cy="77884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fr-FR" sz="2200" b="0" dirty="0" smtClean="0">
                <a:solidFill>
                  <a:schemeClr val="tx1"/>
                </a:solidFill>
                <a:effectLst/>
              </a:rPr>
              <a:t>Il </a:t>
            </a:r>
            <a:r>
              <a:rPr lang="fr-FR" sz="2200" dirty="0" smtClean="0">
                <a:solidFill>
                  <a:srgbClr val="0070C0"/>
                </a:solidFill>
                <a:effectLst/>
              </a:rPr>
              <a:t>avait</a:t>
            </a:r>
            <a:r>
              <a:rPr lang="fr-FR" sz="2200" b="0" dirty="0" smtClean="0">
                <a:solidFill>
                  <a:srgbClr val="0070C0"/>
                </a:solidFill>
                <a:effectLst/>
              </a:rPr>
              <a:t> </a:t>
            </a:r>
            <a:r>
              <a:rPr lang="fr-FR" sz="2200" b="0" dirty="0" smtClean="0">
                <a:solidFill>
                  <a:schemeClr val="tx1"/>
                </a:solidFill>
                <a:effectLst/>
              </a:rPr>
              <a:t>une grande expérience dans ce domaine.</a:t>
            </a:r>
            <a:endParaRPr lang="fr-FR" sz="22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8" name="Titre 2"/>
          <p:cNvSpPr txBox="1">
            <a:spLocks/>
          </p:cNvSpPr>
          <p:nvPr/>
        </p:nvSpPr>
        <p:spPr>
          <a:xfrm>
            <a:off x="609600" y="3479421"/>
            <a:ext cx="8229600" cy="77884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 rtl="1"/>
            <a:r>
              <a:rPr lang="ar-DZ" sz="2800" dirty="0" smtClean="0">
                <a:solidFill>
                  <a:srgbClr val="FF0000"/>
                </a:solidFill>
                <a:effectLst/>
              </a:rPr>
              <a:t>كانت له / عنده </a:t>
            </a:r>
            <a:r>
              <a:rPr lang="ar-DZ" sz="2800" b="0" dirty="0" smtClean="0">
                <a:solidFill>
                  <a:schemeClr val="tx1"/>
                </a:solidFill>
                <a:effectLst/>
              </a:rPr>
              <a:t>خبرة كبيرة في هذا الميدان</a:t>
            </a:r>
            <a:r>
              <a:rPr lang="fr-FR" sz="2800" b="0" dirty="0" smtClean="0">
                <a:solidFill>
                  <a:schemeClr val="tx1"/>
                </a:solidFill>
                <a:effectLst/>
              </a:rPr>
              <a:t>.</a:t>
            </a:r>
            <a:endParaRPr lang="fr-FR" sz="28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593367" y="4258263"/>
            <a:ext cx="8229600" cy="77884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fr-FR" sz="2200" b="0" dirty="0" smtClean="0">
                <a:solidFill>
                  <a:schemeClr val="tx1"/>
                </a:solidFill>
                <a:effectLst/>
              </a:rPr>
              <a:t>Il </a:t>
            </a:r>
            <a:r>
              <a:rPr lang="fr-FR" sz="2200" dirty="0" smtClean="0">
                <a:solidFill>
                  <a:srgbClr val="0070C0"/>
                </a:solidFill>
                <a:effectLst/>
              </a:rPr>
              <a:t>a eu </a:t>
            </a:r>
            <a:r>
              <a:rPr lang="fr-FR" sz="2200" b="0" dirty="0" smtClean="0">
                <a:solidFill>
                  <a:schemeClr val="tx1"/>
                </a:solidFill>
                <a:effectLst/>
              </a:rPr>
              <a:t>un emploi dans l’administration.</a:t>
            </a:r>
            <a:endParaRPr lang="fr-FR" sz="22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Titre 2"/>
          <p:cNvSpPr txBox="1">
            <a:spLocks/>
          </p:cNvSpPr>
          <p:nvPr/>
        </p:nvSpPr>
        <p:spPr>
          <a:xfrm>
            <a:off x="593367" y="5045010"/>
            <a:ext cx="8229600" cy="77884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 rtl="1"/>
            <a:r>
              <a:rPr lang="ar-DZ" sz="2800" dirty="0" smtClean="0">
                <a:solidFill>
                  <a:srgbClr val="FF0000"/>
                </a:solidFill>
                <a:effectLst/>
              </a:rPr>
              <a:t>حصل</a:t>
            </a:r>
            <a:r>
              <a:rPr lang="ar-DZ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ar-DZ" sz="2800" b="0" dirty="0" smtClean="0">
                <a:solidFill>
                  <a:schemeClr val="tx1"/>
                </a:solidFill>
                <a:effectLst/>
              </a:rPr>
              <a:t>على وظيفة في (سلك) الإدارة</a:t>
            </a:r>
            <a:r>
              <a:rPr lang="fr-FR" sz="2800" b="0" dirty="0" smtClean="0">
                <a:solidFill>
                  <a:schemeClr val="tx1"/>
                </a:solidFill>
                <a:effectLst/>
              </a:rPr>
              <a:t>.</a:t>
            </a:r>
            <a:endParaRPr lang="fr-FR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511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723535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/>
              <a:t>Elle </a:t>
            </a:r>
            <a:r>
              <a:rPr lang="fr-FR" dirty="0" smtClean="0">
                <a:solidFill>
                  <a:srgbClr val="0070C0"/>
                </a:solidFill>
              </a:rPr>
              <a:t>avait</a:t>
            </a:r>
            <a:r>
              <a:rPr lang="fr-FR" b="1" dirty="0" smtClean="0"/>
              <a:t> </a:t>
            </a:r>
            <a:r>
              <a:rPr lang="fr-FR" dirty="0" smtClean="0"/>
              <a:t>à repasser toutes ses chaussettes!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70C0"/>
                </a:solidFill>
                <a:effectLst/>
              </a:rPr>
              <a:t>2. « Avoir » (obligation) = 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يجب أن / عليه أن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Espace réservé du contenu 1"/>
          <p:cNvSpPr txBox="1">
            <a:spLocks/>
          </p:cNvSpPr>
          <p:nvPr/>
        </p:nvSpPr>
        <p:spPr>
          <a:xfrm>
            <a:off x="467544" y="2780928"/>
            <a:ext cx="8229600" cy="7235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Font typeface="Wingdings 3"/>
              <a:buNone/>
            </a:pPr>
            <a:r>
              <a:rPr lang="ar-DZ" b="1" dirty="0" smtClean="0">
                <a:solidFill>
                  <a:srgbClr val="FF0000"/>
                </a:solidFill>
              </a:rPr>
              <a:t>كان عليها أن </a:t>
            </a:r>
            <a:r>
              <a:rPr lang="ar-DZ" dirty="0" smtClean="0"/>
              <a:t>تكوي كلّ جواربه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467544" y="3789040"/>
            <a:ext cx="8229600" cy="7235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fr-FR" dirty="0" smtClean="0"/>
              <a:t>Il </a:t>
            </a:r>
            <a:r>
              <a:rPr lang="fr-FR" dirty="0" smtClean="0">
                <a:solidFill>
                  <a:srgbClr val="0070C0"/>
                </a:solidFill>
              </a:rPr>
              <a:t>avait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dirty="0" smtClean="0"/>
              <a:t>à subir un examen médical.</a:t>
            </a:r>
            <a:endParaRPr lang="fr-FR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467544" y="4797152"/>
            <a:ext cx="8229600" cy="7235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Font typeface="Wingdings 3"/>
              <a:buNone/>
            </a:pPr>
            <a:r>
              <a:rPr lang="ar-DZ" b="1" dirty="0" smtClean="0">
                <a:solidFill>
                  <a:srgbClr val="FF0000"/>
                </a:solidFill>
              </a:rPr>
              <a:t>كان عليه </a:t>
            </a:r>
            <a:r>
              <a:rPr lang="ar-DZ" b="1" dirty="0" smtClean="0"/>
              <a:t>أن </a:t>
            </a:r>
            <a:r>
              <a:rPr lang="ar-DZ" dirty="0" smtClean="0"/>
              <a:t>يخضع لفحص طبيّ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29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722" y="1700808"/>
            <a:ext cx="8229600" cy="723536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Il y a </a:t>
            </a:r>
            <a:r>
              <a:rPr lang="fr-FR" dirty="0" smtClean="0"/>
              <a:t>plusieurs ouvrages à lire.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3600" dirty="0" smtClean="0">
                <a:solidFill>
                  <a:srgbClr val="0070C0"/>
                </a:solidFill>
                <a:effectLst/>
              </a:rPr>
              <a:t>3.</a:t>
            </a:r>
            <a:r>
              <a:rPr lang="fr-FR" sz="3600" dirty="0">
                <a:solidFill>
                  <a:srgbClr val="0070C0"/>
                </a:solidFill>
                <a:effectLst/>
              </a:rPr>
              <a:t> </a:t>
            </a:r>
            <a:r>
              <a:rPr lang="fr-FR" sz="3600" dirty="0" smtClean="0">
                <a:solidFill>
                  <a:srgbClr val="0070C0"/>
                </a:solidFill>
                <a:effectLst/>
              </a:rPr>
              <a:t>« Avoir » (impersonnel: « il y a « ) = </a:t>
            </a:r>
            <a:r>
              <a:rPr lang="ar-DZ" sz="3600" dirty="0" smtClean="0">
                <a:solidFill>
                  <a:srgbClr val="0070C0"/>
                </a:solidFill>
                <a:effectLst/>
              </a:rPr>
              <a:t>ثمّة / يُوجد / هناك</a:t>
            </a:r>
            <a:endParaRPr lang="fr-FR" sz="36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Espace réservé du contenu 1"/>
          <p:cNvSpPr txBox="1">
            <a:spLocks/>
          </p:cNvSpPr>
          <p:nvPr/>
        </p:nvSpPr>
        <p:spPr>
          <a:xfrm>
            <a:off x="467544" y="2636912"/>
            <a:ext cx="8229600" cy="7235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Font typeface="Wingdings 3"/>
              <a:buNone/>
            </a:pPr>
            <a:r>
              <a:rPr lang="ar-DZ" b="1" dirty="0" smtClean="0">
                <a:solidFill>
                  <a:srgbClr val="FF0000"/>
                </a:solidFill>
              </a:rPr>
              <a:t>هناك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عدّة كتب يجب قراءتها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467722" y="3645024"/>
            <a:ext cx="8229600" cy="723536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fr-FR" dirty="0" smtClean="0">
                <a:solidFill>
                  <a:srgbClr val="0070C0"/>
                </a:solidFill>
              </a:rPr>
              <a:t>Il y a </a:t>
            </a:r>
            <a:r>
              <a:rPr lang="fr-FR" dirty="0" smtClean="0"/>
              <a:t>une seule route pour traverser les Pyrénées.</a:t>
            </a:r>
            <a:endParaRPr lang="fr-FR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467544" y="4797152"/>
            <a:ext cx="8229600" cy="7235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Font typeface="Wingdings 3"/>
              <a:buNone/>
            </a:pPr>
            <a:r>
              <a:rPr lang="ar-DZ" b="1" dirty="0" smtClean="0">
                <a:solidFill>
                  <a:srgbClr val="FF0000"/>
                </a:solidFill>
              </a:rPr>
              <a:t>يوجد / ثمّة </a:t>
            </a:r>
            <a:r>
              <a:rPr lang="ar-DZ" dirty="0" smtClean="0"/>
              <a:t>طريق واحدة لعبور جبل </a:t>
            </a:r>
            <a:r>
              <a:rPr lang="ar-DZ" dirty="0" err="1" smtClean="0"/>
              <a:t>البيرينيه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733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3511" y="1602221"/>
            <a:ext cx="8229600" cy="867552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Il y a </a:t>
            </a:r>
            <a:r>
              <a:rPr lang="fr-FR" dirty="0" smtClean="0"/>
              <a:t>six mois qu’elle a accouché.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3078088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70C0"/>
                </a:solidFill>
                <a:effectLst/>
              </a:rPr>
              <a:t>« Il y en a » (participatif) = </a:t>
            </a:r>
            <a:r>
              <a:rPr lang="ar-DZ" sz="3600" dirty="0" smtClean="0">
                <a:solidFill>
                  <a:srgbClr val="0070C0"/>
                </a:solidFill>
                <a:effectLst/>
              </a:rPr>
              <a:t>من</a:t>
            </a:r>
            <a:endParaRPr lang="fr-FR" sz="36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Espace réservé du contenu 1"/>
          <p:cNvSpPr txBox="1">
            <a:spLocks/>
          </p:cNvSpPr>
          <p:nvPr/>
        </p:nvSpPr>
        <p:spPr>
          <a:xfrm>
            <a:off x="459872" y="2564904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Font typeface="Wingdings 3"/>
              <a:buNone/>
            </a:pPr>
            <a:r>
              <a:rPr lang="ar-DZ" dirty="0" smtClean="0"/>
              <a:t>أنجبت / ولدت </a:t>
            </a:r>
            <a:r>
              <a:rPr lang="ar-DZ" b="1" dirty="0" smtClean="0">
                <a:solidFill>
                  <a:srgbClr val="FF0000"/>
                </a:solidFill>
              </a:rPr>
              <a:t>منذ</a:t>
            </a:r>
            <a:r>
              <a:rPr lang="ar-DZ" b="1" dirty="0" smtClean="0"/>
              <a:t> </a:t>
            </a:r>
            <a:r>
              <a:rPr lang="ar-DZ" dirty="0" smtClean="0"/>
              <a:t>ستّة أشهر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Titre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70C0"/>
                </a:solidFill>
                <a:effectLst/>
              </a:rPr>
              <a:t>« Il y a » + complément de temps = </a:t>
            </a:r>
            <a:r>
              <a:rPr lang="ar-DZ" sz="3600" dirty="0" smtClean="0">
                <a:solidFill>
                  <a:srgbClr val="0070C0"/>
                </a:solidFill>
                <a:effectLst/>
              </a:rPr>
              <a:t>منذ</a:t>
            </a:r>
            <a:endParaRPr lang="fr-FR" sz="3600" dirty="0">
              <a:solidFill>
                <a:srgbClr val="0070C0"/>
              </a:solidFill>
              <a:effectLst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490610" y="4221088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fr-FR" dirty="0" smtClean="0">
                <a:solidFill>
                  <a:srgbClr val="0070C0"/>
                </a:solidFill>
              </a:rPr>
              <a:t>Il y en a</a:t>
            </a:r>
            <a:r>
              <a:rPr lang="fr-FR" i="1" dirty="0" smtClean="0"/>
              <a:t> </a:t>
            </a:r>
            <a:r>
              <a:rPr lang="fr-FR" dirty="0" smtClean="0"/>
              <a:t>trop.</a:t>
            </a:r>
            <a:endParaRPr lang="fr-FR" dirty="0"/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>
          <a:xfrm>
            <a:off x="459872" y="4797989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r" rtl="1">
              <a:buFont typeface="Wingdings 3"/>
              <a:buNone/>
            </a:pPr>
            <a:r>
              <a:rPr lang="ar-DZ" dirty="0" smtClean="0"/>
              <a:t>هناك </a:t>
            </a:r>
            <a:r>
              <a:rPr lang="ar-DZ" b="1" dirty="0" smtClean="0">
                <a:solidFill>
                  <a:srgbClr val="FF0000"/>
                </a:solidFill>
              </a:rPr>
              <a:t>منه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أكثر من اللازم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374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/>
      <p:bldP spid="5" grpId="0" animBg="1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just">
              <a:buAutoNum type="arabicPeriod"/>
            </a:pPr>
            <a:r>
              <a:rPr lang="fr-FR" sz="3600" dirty="0" smtClean="0"/>
              <a:t>Il a deux mètres de largeur.</a:t>
            </a:r>
          </a:p>
          <a:p>
            <a:pPr marL="624078" indent="-514350" algn="just">
              <a:buAutoNum type="arabicPeriod"/>
            </a:pPr>
            <a:r>
              <a:rPr lang="fr-FR" sz="3600" dirty="0" smtClean="0"/>
              <a:t>Elle avait faim.</a:t>
            </a:r>
          </a:p>
          <a:p>
            <a:pPr marL="624078" indent="-514350" algn="just">
              <a:buAutoNum type="arabicPeriod"/>
            </a:pPr>
            <a:r>
              <a:rPr lang="fr-FR" sz="3600" dirty="0" smtClean="0"/>
              <a:t>Naguib Mahfouz a eu le prix Nobel de littérature.</a:t>
            </a:r>
          </a:p>
          <a:p>
            <a:pPr marL="624078" indent="-514350" algn="just">
              <a:buAutoNum type="arabicPeriod"/>
            </a:pPr>
            <a:r>
              <a:rPr lang="fr-FR" sz="3600" dirty="0" smtClean="0"/>
              <a:t>Qu’avez-vous?</a:t>
            </a:r>
          </a:p>
          <a:p>
            <a:pPr marL="624078" indent="-514350" algn="just">
              <a:buAutoNum type="arabicPeriod"/>
            </a:pPr>
            <a:r>
              <a:rPr lang="fr-FR" sz="3600" dirty="0" smtClean="0"/>
              <a:t>Elle avait à téléphoner avant de venir.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0070C0"/>
                </a:solidFill>
                <a:effectLst/>
              </a:rPr>
              <a:t>Activité: Traduisez en arabe</a:t>
            </a:r>
            <a:endParaRPr lang="fr-FR" sz="36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364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V="1">
            <a:off x="457200" y="1481328"/>
            <a:ext cx="8229600" cy="4525963"/>
          </a:xfrm>
        </p:spPr>
        <p:txBody>
          <a:bodyPr/>
          <a:lstStyle/>
          <a:p>
            <a:pPr marL="624078" indent="-514350" algn="just" rtl="1">
              <a:buFont typeface="Wingdings 3"/>
              <a:buAutoNum type="arabicPeriod"/>
            </a:pPr>
            <a:r>
              <a:rPr lang="ar-DZ" sz="4400" dirty="0" smtClean="0"/>
              <a:t>عرضه متران</a:t>
            </a:r>
            <a:r>
              <a:rPr lang="fr-FR" sz="4400" dirty="0" smtClean="0"/>
              <a:t>.</a:t>
            </a:r>
            <a:endParaRPr lang="fr-FR" sz="4400" dirty="0"/>
          </a:p>
          <a:p>
            <a:pPr marL="624078" indent="-514350" algn="just" rtl="1">
              <a:buFont typeface="Wingdings 3"/>
              <a:buAutoNum type="arabicPeriod"/>
            </a:pPr>
            <a:r>
              <a:rPr lang="ar-DZ" sz="4400" dirty="0" smtClean="0"/>
              <a:t>كانت تشعر بالجوع</a:t>
            </a:r>
            <a:r>
              <a:rPr lang="fr-FR" sz="4400" dirty="0" smtClean="0"/>
              <a:t>.</a:t>
            </a:r>
          </a:p>
          <a:p>
            <a:pPr marL="624078" indent="-514350" algn="just" rtl="1">
              <a:buFont typeface="Wingdings 3"/>
              <a:buAutoNum type="arabicPeriod"/>
            </a:pPr>
            <a:r>
              <a:rPr lang="ar-DZ" sz="4400" dirty="0" smtClean="0"/>
              <a:t>حصل نجيب محفوظ على جائزة نوبل للآداب</a:t>
            </a:r>
            <a:r>
              <a:rPr lang="fr-FR" sz="4400" dirty="0" smtClean="0"/>
              <a:t>.</a:t>
            </a:r>
            <a:endParaRPr lang="fr-FR" sz="4400" dirty="0"/>
          </a:p>
          <a:p>
            <a:pPr marL="624078" indent="-514350" algn="just" rtl="1">
              <a:buAutoNum type="arabicPeriod"/>
            </a:pPr>
            <a:r>
              <a:rPr lang="ar-DZ" sz="4400" dirty="0" smtClean="0"/>
              <a:t>ماذا حدث لكم؟ ما بكم؟</a:t>
            </a:r>
            <a:endParaRPr lang="fr-FR" sz="4400" dirty="0"/>
          </a:p>
          <a:p>
            <a:pPr marL="624078" indent="-514350" algn="just" rtl="1">
              <a:buFont typeface="Wingdings 3"/>
              <a:buAutoNum type="arabicPeriod"/>
            </a:pPr>
            <a:r>
              <a:rPr lang="ar-DZ" sz="4400" dirty="0" smtClean="0"/>
              <a:t>كان عليها أن تتصل قبل مجيئها</a:t>
            </a:r>
            <a:r>
              <a:rPr lang="fr-FR" sz="4400" dirty="0" smtClean="0"/>
              <a:t>.</a:t>
            </a:r>
            <a:endParaRPr lang="fr-FR" sz="4400" dirty="0"/>
          </a:p>
          <a:p>
            <a:pPr marL="109728" indent="0" algn="r" rtl="1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  <a:effectLst/>
              </a:rPr>
              <a:t>Corrigé </a:t>
            </a:r>
            <a:endParaRPr lang="fr-FR" sz="36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6583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6000" dirty="0" smtClean="0">
                <a:solidFill>
                  <a:srgbClr val="0070C0"/>
                </a:solidFill>
                <a:effectLst/>
              </a:rPr>
              <a:t>AVOIR (EXPRESSION)</a:t>
            </a:r>
            <a:endParaRPr lang="fr-FR" sz="60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4291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39237" y="1772816"/>
            <a:ext cx="8229600" cy="65152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« Avoir chaud / froid » = </a:t>
            </a:r>
            <a:r>
              <a:rPr lang="ar-DZ" b="1" dirty="0" smtClean="0">
                <a:solidFill>
                  <a:srgbClr val="FF0000"/>
                </a:solidFill>
              </a:rPr>
              <a:t>شعر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بالحر / بالبرد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2800" dirty="0" smtClean="0">
                <a:solidFill>
                  <a:srgbClr val="0070C0"/>
                </a:solidFill>
                <a:effectLst/>
              </a:rPr>
              <a:t>1. Les expressions incluant le verbe « avoir » se traduisent généralement par le verbe « </a:t>
            </a:r>
            <a:r>
              <a:rPr lang="ar-DZ" sz="2800" dirty="0" smtClean="0">
                <a:solidFill>
                  <a:srgbClr val="0070C0"/>
                </a:solidFill>
                <a:effectLst/>
              </a:rPr>
              <a:t>شعر ﺑـــ</a:t>
            </a:r>
            <a:r>
              <a:rPr lang="fr-FR" sz="2800" dirty="0" smtClean="0">
                <a:solidFill>
                  <a:srgbClr val="0070C0"/>
                </a:solidFill>
                <a:effectLst/>
              </a:rPr>
              <a:t> » (ressentir) suivi d’un nom au cas indirect.</a:t>
            </a:r>
            <a:endParaRPr lang="fr-FR" sz="28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Espace réservé du contenu 1"/>
          <p:cNvSpPr txBox="1">
            <a:spLocks/>
          </p:cNvSpPr>
          <p:nvPr/>
        </p:nvSpPr>
        <p:spPr>
          <a:xfrm>
            <a:off x="468969" y="2420888"/>
            <a:ext cx="8229600" cy="956535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fr-FR" dirty="0" smtClean="0"/>
              <a:t>J’</a:t>
            </a:r>
            <a:r>
              <a:rPr lang="fr-FR" dirty="0" smtClean="0">
                <a:solidFill>
                  <a:srgbClr val="0070C0"/>
                </a:solidFill>
              </a:rPr>
              <a:t>ai</a:t>
            </a:r>
            <a:r>
              <a:rPr lang="fr-FR" dirty="0" smtClean="0"/>
              <a:t> </a:t>
            </a:r>
            <a:r>
              <a:rPr lang="fr-FR" i="1" dirty="0" smtClean="0"/>
              <a:t>chaud</a:t>
            </a:r>
            <a:r>
              <a:rPr lang="fr-FR" dirty="0" smtClean="0"/>
              <a:t> dans cette pièce = </a:t>
            </a:r>
            <a:r>
              <a:rPr lang="ar-DZ" b="1" dirty="0" smtClean="0">
                <a:solidFill>
                  <a:srgbClr val="FF0000"/>
                </a:solidFill>
              </a:rPr>
              <a:t>أشعر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بالحر في هذه الغرفة</a:t>
            </a:r>
            <a:endParaRPr lang="fr-FR" dirty="0" smtClean="0"/>
          </a:p>
          <a:p>
            <a:pPr marL="109728" indent="0">
              <a:buNone/>
            </a:pPr>
            <a:r>
              <a:rPr lang="fr-FR" dirty="0" smtClean="0"/>
              <a:t>J’</a:t>
            </a:r>
            <a:r>
              <a:rPr lang="fr-FR" dirty="0" smtClean="0">
                <a:solidFill>
                  <a:srgbClr val="0070C0"/>
                </a:solidFill>
              </a:rPr>
              <a:t>ai</a:t>
            </a:r>
            <a:r>
              <a:rPr lang="fr-FR" dirty="0" smtClean="0"/>
              <a:t> </a:t>
            </a:r>
            <a:r>
              <a:rPr lang="fr-FR" i="1" dirty="0" smtClean="0"/>
              <a:t>froid</a:t>
            </a:r>
            <a:r>
              <a:rPr lang="fr-FR" dirty="0" smtClean="0"/>
              <a:t> ici = </a:t>
            </a:r>
            <a:r>
              <a:rPr lang="ar-DZ" b="1" dirty="0" smtClean="0">
                <a:solidFill>
                  <a:srgbClr val="FF0000"/>
                </a:solidFill>
              </a:rPr>
              <a:t>أشعر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بالبرد هنا</a:t>
            </a:r>
            <a:endParaRPr lang="fr-FR" dirty="0"/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467544" y="3789040"/>
            <a:ext cx="8229600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« Avoir soif/ faim » = </a:t>
            </a:r>
            <a:r>
              <a:rPr lang="ar-DZ" b="1" dirty="0" smtClean="0">
                <a:solidFill>
                  <a:srgbClr val="FF0000"/>
                </a:solidFill>
              </a:rPr>
              <a:t>شعر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بالعطش/ بالجوع</a:t>
            </a:r>
            <a:endParaRPr lang="fr-FR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467544" y="4440568"/>
            <a:ext cx="8229600" cy="956535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fr-FR" dirty="0" smtClean="0"/>
              <a:t>Lorsqu’il jeûne, il </a:t>
            </a:r>
            <a:r>
              <a:rPr lang="fr-FR" dirty="0" smtClean="0">
                <a:solidFill>
                  <a:srgbClr val="0070C0"/>
                </a:solidFill>
              </a:rPr>
              <a:t>a</a:t>
            </a:r>
            <a:r>
              <a:rPr lang="fr-FR" dirty="0" smtClean="0"/>
              <a:t> </a:t>
            </a:r>
            <a:r>
              <a:rPr lang="fr-FR" i="1" dirty="0" smtClean="0"/>
              <a:t>soif</a:t>
            </a:r>
            <a:r>
              <a:rPr lang="fr-FR" dirty="0" smtClean="0"/>
              <a:t> mais il n’</a:t>
            </a:r>
            <a:r>
              <a:rPr lang="fr-FR" dirty="0" smtClean="0">
                <a:solidFill>
                  <a:srgbClr val="0070C0"/>
                </a:solidFill>
              </a:rPr>
              <a:t>a</a:t>
            </a:r>
            <a:r>
              <a:rPr lang="fr-FR" dirty="0" smtClean="0"/>
              <a:t> pas </a:t>
            </a:r>
            <a:r>
              <a:rPr lang="fr-FR" i="1" dirty="0" smtClean="0"/>
              <a:t>faim</a:t>
            </a:r>
            <a:r>
              <a:rPr lang="fr-FR" dirty="0" smtClean="0"/>
              <a:t>.</a:t>
            </a:r>
          </a:p>
          <a:p>
            <a:pPr marL="109728" indent="0" algn="r">
              <a:buNone/>
            </a:pPr>
            <a:r>
              <a:rPr lang="ar-DZ" dirty="0" smtClean="0"/>
              <a:t>عندما يصوم، </a:t>
            </a:r>
            <a:r>
              <a:rPr lang="ar-DZ" b="1" dirty="0" smtClean="0">
                <a:solidFill>
                  <a:srgbClr val="FF0000"/>
                </a:solidFill>
              </a:rPr>
              <a:t>يشعر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بالعطش ولكنه لا </a:t>
            </a:r>
            <a:r>
              <a:rPr lang="ar-DZ" b="1" dirty="0" smtClean="0">
                <a:solidFill>
                  <a:srgbClr val="FF0000"/>
                </a:solidFill>
              </a:rPr>
              <a:t>يشعر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بالجوع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6217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193</TotalTime>
  <Words>617</Words>
  <Application>Microsoft Office PowerPoint</Application>
  <PresentationFormat>Affichage à l'écran (4:3)</PresentationFormat>
  <Paragraphs>103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Rotonde</vt:lpstr>
      <vt:lpstr>AVOIR (VERBE)</vt:lpstr>
      <vt:lpstr>Il a une maison au bord du Nil.</vt:lpstr>
      <vt:lpstr>2. « Avoir » (obligation) = يجب أن / عليه أن</vt:lpstr>
      <vt:lpstr>3. « Avoir » (impersonnel: « il y a « ) = ثمّة / يُوجد / هناك</vt:lpstr>
      <vt:lpstr>« Il y en a » (participatif) = من</vt:lpstr>
      <vt:lpstr>Activité: Traduisez en arabe</vt:lpstr>
      <vt:lpstr>Corrigé </vt:lpstr>
      <vt:lpstr>AVOIR (EXPRESSION)</vt:lpstr>
      <vt:lpstr>1. Les expressions incluant le verbe « avoir » se traduisent généralement par le verbe « شعر ﺑـــ » (ressentir) suivi d’un nom au cas indirect.</vt:lpstr>
      <vt:lpstr>« Avoir mal »= شعر بالألم</vt:lpstr>
      <vt:lpstr>2. Certaines expressions avec « avoir » peuvent se traduire par un simple verbe ou nom.</vt:lpstr>
      <vt:lpstr>« Avoir raison » = معه الحق في</vt:lpstr>
      <vt:lpstr>Activité: Traduisez en arabe</vt:lpstr>
      <vt:lpstr>Corrigé </vt:lpstr>
      <vt:lpstr>Présentation PowerPoint</vt:lpstr>
      <vt:lpstr>1. « Avoir l’air » suivi d’un adjectif se traduit par le verbe « بدا / يبدو » (paraître) à l’inaccompli.</vt:lpstr>
      <vt:lpstr>3. « Avoir l’air de » suivi de l’infinitif se traduit par « كأنّ » + groupe nominal au cas direct.</vt:lpstr>
      <vt:lpstr>Activité: Traduisez en arabe</vt:lpstr>
      <vt:lpstr>Corrigé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Amina</dc:creator>
  <cp:lastModifiedBy>Amina</cp:lastModifiedBy>
  <cp:revision>33</cp:revision>
  <dcterms:created xsi:type="dcterms:W3CDTF">2019-02-11T17:53:23Z</dcterms:created>
  <dcterms:modified xsi:type="dcterms:W3CDTF">2022-03-19T17:52:33Z</dcterms:modified>
</cp:coreProperties>
</file>