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66"/>
    <a:srgbClr val="99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8" d="100"/>
          <a:sy n="78" d="100"/>
        </p:scale>
        <p:origin x="-672" y="2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36721FE-C96F-4B3B-9192-2C4ACE6666BC}" type="datetimeFigureOut">
              <a:rPr lang="fr-FR" smtClean="0"/>
              <a:pPr/>
              <a:t>04/04/2026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995F696-71E8-41A1-BB09-B90F07BD53B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6721FE-C96F-4B3B-9192-2C4ACE6666BC}" type="datetimeFigureOut">
              <a:rPr lang="fr-FR" smtClean="0"/>
              <a:pPr/>
              <a:t>04/04/2026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5F696-71E8-41A1-BB09-B90F07BD53B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lient\Desktop\(5)\Nouveau dossier\Nouveau dossier (3)\95f73ec94b7fab9c1a24b43aaca7b28d.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à coins arrondis 4"/>
          <p:cNvSpPr/>
          <p:nvPr/>
        </p:nvSpPr>
        <p:spPr>
          <a:xfrm>
            <a:off x="0" y="857232"/>
            <a:ext cx="9144000" cy="5286412"/>
          </a:xfrm>
          <a:prstGeom prst="roundRect">
            <a:avLst/>
          </a:prstGeom>
          <a:solidFill>
            <a:schemeClr val="accent6">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2071670" y="1000108"/>
            <a:ext cx="5143536"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جامعة محمد </a:t>
            </a:r>
            <a:r>
              <a:rPr lang="ar-DZ" sz="2800" b="1" cap="all" dirty="0" err="1"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لمين</a:t>
            </a:r>
            <a:r>
              <a:rPr lang="ar-DZ" sz="28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 دباغين، </a:t>
            </a:r>
            <a:r>
              <a:rPr lang="ar-DZ" sz="2800" b="1" cap="all" dirty="0" err="1"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سطيف</a:t>
            </a:r>
            <a:r>
              <a:rPr lang="ar-DZ" sz="28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 2</a:t>
            </a:r>
            <a:endParaRPr lang="fr-FR" sz="2800" dirty="0">
              <a:ln w="9000" cmpd="sng">
                <a:solidFill>
                  <a:schemeClr val="bg2">
                    <a:lumMod val="50000"/>
                  </a:schemeClr>
                </a:solidFill>
                <a:prstDash val="solid"/>
              </a:ln>
              <a:solidFill>
                <a:schemeClr val="tx1"/>
              </a:solidFill>
            </a:endParaRPr>
          </a:p>
        </p:txBody>
      </p:sp>
      <p:sp>
        <p:nvSpPr>
          <p:cNvPr id="7" name="Rectangle 6"/>
          <p:cNvSpPr/>
          <p:nvPr/>
        </p:nvSpPr>
        <p:spPr>
          <a:xfrm>
            <a:off x="2786050" y="1714488"/>
            <a:ext cx="6000760" cy="15001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r>
              <a:rPr lang="ar-DZ" sz="24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قسم علم النفس وعلوم التربية </a:t>
            </a:r>
            <a:r>
              <a:rPr lang="ar-DZ" sz="2400" b="1" cap="all" dirty="0" err="1"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والأرطفونيا</a:t>
            </a:r>
            <a:endParaRPr lang="ar-DZ" sz="24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endParaRPr>
          </a:p>
          <a:p>
            <a:pPr algn="justLow" rtl="1"/>
            <a:r>
              <a:rPr lang="ar-DZ" sz="24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تخصص سنة أولى </a:t>
            </a:r>
            <a:r>
              <a:rPr lang="ar-DZ" sz="2400" b="1" cap="all" dirty="0" err="1"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ماستر</a:t>
            </a:r>
            <a:r>
              <a:rPr lang="ar-DZ" sz="24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 هندسة </a:t>
            </a:r>
            <a:r>
              <a:rPr lang="ar-DZ" sz="2400" b="1" cap="all" dirty="0" err="1"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بيداغوجية</a:t>
            </a:r>
            <a:endParaRPr lang="ar-DZ" sz="24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endParaRPr>
          </a:p>
          <a:p>
            <a:pPr algn="justLow" rtl="1"/>
            <a:r>
              <a:rPr lang="ar-DZ" sz="24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rPr>
              <a:t>مادة: التربية وقيم المواطنة والمساواة</a:t>
            </a:r>
            <a:endParaRPr lang="fr-FR" sz="2400" dirty="0">
              <a:ln w="9000" cmpd="sng">
                <a:solidFill>
                  <a:schemeClr val="bg2">
                    <a:lumMod val="50000"/>
                  </a:schemeClr>
                </a:solidFill>
                <a:prstDash val="solid"/>
              </a:ln>
              <a:solidFill>
                <a:schemeClr val="tx1"/>
              </a:solidFill>
            </a:endParaRPr>
          </a:p>
        </p:txBody>
      </p:sp>
      <p:sp>
        <p:nvSpPr>
          <p:cNvPr id="10" name="Rectangle 9"/>
          <p:cNvSpPr/>
          <p:nvPr/>
        </p:nvSpPr>
        <p:spPr>
          <a:xfrm>
            <a:off x="2071670" y="3714752"/>
            <a:ext cx="4929222" cy="7858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cap="all" dirty="0" smtClean="0">
                <a:ln w="9000" cmpd="sng">
                  <a:solidFill>
                    <a:srgbClr val="990099"/>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المحاضرة 05: المواطنة النشطة</a:t>
            </a:r>
            <a:endParaRPr lang="fr-FR" sz="2800" dirty="0">
              <a:ln w="9000" cmpd="sng">
                <a:solidFill>
                  <a:srgbClr val="990099"/>
                </a:solidFill>
                <a:prstDash val="solid"/>
              </a:ln>
              <a:solidFill>
                <a:schemeClr val="tx1"/>
              </a:solidFill>
              <a:latin typeface="Simplified Arabic" pitchFamily="18" charset="-78"/>
              <a:cs typeface="Simplified Arabic" pitchFamily="18" charset="-78"/>
            </a:endParaRPr>
          </a:p>
        </p:txBody>
      </p:sp>
      <p:sp>
        <p:nvSpPr>
          <p:cNvPr id="11" name="Rectangle 10"/>
          <p:cNvSpPr/>
          <p:nvPr/>
        </p:nvSpPr>
        <p:spPr>
          <a:xfrm>
            <a:off x="1571604" y="4857760"/>
            <a:ext cx="5786478"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إعداد وتقديم: </a:t>
            </a:r>
            <a:r>
              <a:rPr lang="ar-DZ" sz="2400" b="1" cap="all" dirty="0" err="1" smtClean="0">
                <a:ln w="9000" cmpd="sng">
                  <a:solidFill>
                    <a:schemeClr val="bg2">
                      <a:lumMod val="50000"/>
                    </a:schemeClr>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بوسماعت</a:t>
            </a:r>
            <a:r>
              <a:rPr lang="ar-DZ" sz="2400" b="1" cap="all" dirty="0" smtClean="0">
                <a:ln w="9000" cmpd="sng">
                  <a:solidFill>
                    <a:schemeClr val="bg2">
                      <a:lumMod val="50000"/>
                    </a:schemeClr>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إحسان</a:t>
            </a:r>
            <a:endParaRPr lang="fr-FR" sz="2400" dirty="0">
              <a:ln w="9000" cmpd="sng">
                <a:solidFill>
                  <a:schemeClr val="bg2">
                    <a:lumMod val="50000"/>
                  </a:schemeClr>
                </a:solidFill>
                <a:prstDash val="solid"/>
              </a:ln>
              <a:solidFill>
                <a:schemeClr val="tx1"/>
              </a:solidFill>
              <a:latin typeface="Simplified Arabic" pitchFamily="18" charset="-78"/>
              <a:cs typeface="Simplified Arabic" pitchFamily="18" charset="-78"/>
            </a:endParaRPr>
          </a:p>
        </p:txBody>
      </p:sp>
      <p:pic>
        <p:nvPicPr>
          <p:cNvPr id="1029" name="Picture 5" descr="C:\Users\client\Desktop\(5)\5a294e73a47028.2647807415126564996735.png"/>
          <p:cNvPicPr>
            <a:picLocks noChangeAspect="1" noChangeArrowheads="1"/>
          </p:cNvPicPr>
          <p:nvPr/>
        </p:nvPicPr>
        <p:blipFill>
          <a:blip r:embed="rId3" cstate="print"/>
          <a:srcRect/>
          <a:stretch>
            <a:fillRect/>
          </a:stretch>
        </p:blipFill>
        <p:spPr bwMode="auto">
          <a:xfrm>
            <a:off x="1857356" y="3000372"/>
            <a:ext cx="5286412" cy="192882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lient\Desktop\(5)\Nouveau dossier\Nouveau dossier (3)\95f73ec94b7fab9c1a24b43aaca7b28d.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0" y="571480"/>
            <a:ext cx="9144000" cy="5786478"/>
          </a:xfrm>
          <a:prstGeom prst="rect">
            <a:avLst/>
          </a:prstGeom>
          <a:solidFill>
            <a:schemeClr val="accent6">
              <a:lumMod val="60000"/>
              <a:lumOff val="40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6357958"/>
            <a:ext cx="2857488" cy="5000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إعداد وتقديم: </a:t>
            </a:r>
            <a:r>
              <a:rPr lang="ar-DZ" sz="1600" b="1" cap="all" dirty="0" err="1"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بوسماعت</a:t>
            </a:r>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 إحسان</a:t>
            </a:r>
            <a:endParaRPr lang="fr-FR" sz="1600" dirty="0">
              <a:ln w="9000" cmpd="sng">
                <a:solidFill>
                  <a:schemeClr val="tx1">
                    <a:lumMod val="50000"/>
                    <a:lumOff val="50000"/>
                  </a:schemeClr>
                </a:solidFill>
                <a:prstDash val="solid"/>
              </a:ln>
              <a:solidFill>
                <a:srgbClr val="0000FF"/>
              </a:solidFill>
              <a:latin typeface="Simplified Arabic" pitchFamily="18" charset="-78"/>
              <a:cs typeface="Simplified Arabic" pitchFamily="18" charset="-78"/>
            </a:endParaRPr>
          </a:p>
        </p:txBody>
      </p:sp>
      <p:sp>
        <p:nvSpPr>
          <p:cNvPr id="13" name="Rectangle 12"/>
          <p:cNvSpPr/>
          <p:nvPr/>
        </p:nvSpPr>
        <p:spPr>
          <a:xfrm>
            <a:off x="357158" y="1214422"/>
            <a:ext cx="8501122" cy="1214446"/>
          </a:xfrm>
          <a:prstGeom prst="rect">
            <a:avLst/>
          </a:prstGeom>
          <a:no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تعد المواطنة النشطة من المفاهيم الأساسية في المجتمعات المعاصرة، حيث تتجلى في المشاركة الواعية لأفراد المجتمع في مختلف مجالات الحياة.</a:t>
            </a:r>
          </a:p>
          <a:p>
            <a:pPr algn="justLow" rtl="1"/>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فما المقصود بالمواطنة الفعالة؟ وفيما تتمثل استراتيجياتها؟ </a:t>
            </a:r>
            <a:r>
              <a:rPr lang="ar-DZ" b="1" cap="all" dirty="0" err="1"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وماهي</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الأساليب المعتمدة لتطويرها</a:t>
            </a:r>
            <a:r>
              <a:rPr lang="ar-DZ" b="1" cap="all" dirty="0" smtClean="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a:t>
            </a:r>
            <a:endParaRPr lang="fr-FR" dirty="0">
              <a:ln w="9000" cmpd="sng">
                <a:noFill/>
                <a:prstDash val="solid"/>
              </a:ln>
              <a:solidFill>
                <a:schemeClr val="tx1"/>
              </a:solidFill>
              <a:latin typeface="Simplified Arabic" pitchFamily="18" charset="-78"/>
              <a:cs typeface="Simplified Arabic" pitchFamily="18" charset="-78"/>
            </a:endParaRPr>
          </a:p>
        </p:txBody>
      </p:sp>
      <p:sp>
        <p:nvSpPr>
          <p:cNvPr id="9" name="Explosion 1 8"/>
          <p:cNvSpPr/>
          <p:nvPr/>
        </p:nvSpPr>
        <p:spPr>
          <a:xfrm>
            <a:off x="6715140" y="714356"/>
            <a:ext cx="2143140" cy="714380"/>
          </a:xfrm>
          <a:prstGeom prst="irregularSeal1">
            <a:avLst/>
          </a:prstGeom>
          <a:solidFill>
            <a:srgbClr val="FF9966"/>
          </a:solid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cap="all" dirty="0" smtClean="0">
                <a:ln w="9000" cmpd="sng">
                  <a:solidFill>
                    <a:srgbClr val="FF0000"/>
                  </a:solidFill>
                  <a:prstDash val="solid"/>
                </a:ln>
                <a:solidFill>
                  <a:schemeClr val="tx1"/>
                </a:solidFill>
                <a:effectLst>
                  <a:reflection blurRad="12700" stA="28000" endPos="45000" dist="1000" dir="5400000" sy="-100000" algn="bl" rotWithShape="0"/>
                </a:effectLst>
              </a:rPr>
              <a:t>تمهيد :</a:t>
            </a:r>
            <a:endParaRPr lang="fr-FR" dirty="0">
              <a:ln w="9000" cmpd="sng">
                <a:solidFill>
                  <a:srgbClr val="FF0000"/>
                </a:solidFill>
                <a:prstDash val="solid"/>
              </a:ln>
              <a:solidFill>
                <a:schemeClr val="tx1"/>
              </a:solidFill>
            </a:endParaRPr>
          </a:p>
        </p:txBody>
      </p:sp>
      <p:grpSp>
        <p:nvGrpSpPr>
          <p:cNvPr id="18" name="Groupe 17"/>
          <p:cNvGrpSpPr/>
          <p:nvPr/>
        </p:nvGrpSpPr>
        <p:grpSpPr>
          <a:xfrm>
            <a:off x="3929058" y="2500306"/>
            <a:ext cx="5000660" cy="571504"/>
            <a:chOff x="3929058" y="2500306"/>
            <a:chExt cx="5000660" cy="571504"/>
          </a:xfrm>
        </p:grpSpPr>
        <p:sp>
          <p:nvSpPr>
            <p:cNvPr id="15" name="Rectangle à coins arrondis 14"/>
            <p:cNvSpPr/>
            <p:nvPr/>
          </p:nvSpPr>
          <p:spPr>
            <a:xfrm>
              <a:off x="3929058" y="2643182"/>
              <a:ext cx="4786346" cy="357190"/>
            </a:xfrm>
            <a:prstGeom prst="roundRect">
              <a:avLst/>
            </a:prstGeom>
            <a:solidFill>
              <a:srgbClr val="FF9966"/>
            </a:solid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cap="all" dirty="0" smtClean="0">
                  <a:ln w="9000" cmpd="sng">
                    <a:solidFill>
                      <a:srgbClr val="FF0000"/>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ماذا نقصد بالمواطنة الفعالة والمشاركة في المجتمع؟</a:t>
              </a:r>
              <a:endParaRPr lang="fr-FR" dirty="0">
                <a:ln w="9000" cmpd="sng">
                  <a:solidFill>
                    <a:srgbClr val="FF0000"/>
                  </a:solidFill>
                  <a:prstDash val="solid"/>
                </a:ln>
                <a:solidFill>
                  <a:schemeClr val="tx1"/>
                </a:solidFill>
                <a:latin typeface="Simplified Arabic" pitchFamily="18" charset="-78"/>
                <a:cs typeface="Simplified Arabic" pitchFamily="18" charset="-78"/>
              </a:endParaRPr>
            </a:p>
          </p:txBody>
        </p:sp>
        <p:sp>
          <p:nvSpPr>
            <p:cNvPr id="16" name="Étoile à 7 branches 15"/>
            <p:cNvSpPr/>
            <p:nvPr/>
          </p:nvSpPr>
          <p:spPr>
            <a:xfrm>
              <a:off x="8286776" y="2500306"/>
              <a:ext cx="642942" cy="571504"/>
            </a:xfrm>
            <a:prstGeom prst="star7">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DZ" dirty="0" smtClean="0">
                  <a:ln>
                    <a:solidFill>
                      <a:srgbClr val="FF0000"/>
                    </a:solidFill>
                  </a:ln>
                  <a:solidFill>
                    <a:schemeClr val="tx1"/>
                  </a:solidFill>
                  <a:latin typeface="Simplified Arabic" pitchFamily="18" charset="-78"/>
                  <a:cs typeface="Simplified Arabic" pitchFamily="18" charset="-78"/>
                </a:rPr>
                <a:t>1</a:t>
              </a:r>
              <a:endParaRPr lang="fr-FR" dirty="0">
                <a:ln>
                  <a:solidFill>
                    <a:srgbClr val="FF0000"/>
                  </a:solidFill>
                </a:ln>
                <a:solidFill>
                  <a:schemeClr val="tx1"/>
                </a:solidFill>
                <a:latin typeface="Simplified Arabic" pitchFamily="18" charset="-78"/>
                <a:cs typeface="Simplified Arabic" pitchFamily="18" charset="-78"/>
              </a:endParaRPr>
            </a:p>
          </p:txBody>
        </p:sp>
      </p:grpSp>
      <p:sp>
        <p:nvSpPr>
          <p:cNvPr id="17" name="Rectangle 16"/>
          <p:cNvSpPr/>
          <p:nvPr/>
        </p:nvSpPr>
        <p:spPr>
          <a:xfrm>
            <a:off x="357158" y="3071810"/>
            <a:ext cx="8501122" cy="2000264"/>
          </a:xfrm>
          <a:prstGeom prst="rect">
            <a:avLst/>
          </a:prstGeom>
          <a:no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المواطنة الفعالة والمشاركة في المجتمع تعني أن يكون المواطن إيجابيا وفعالا في مجتمعه، من أجل بناء مجتمع ديمقراطي متماسك ومتقدم.</a:t>
            </a:r>
          </a:p>
          <a:p>
            <a:pPr algn="justLow" rtl="1"/>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ويتحقق ذلك من خلال:</a:t>
            </a:r>
          </a:p>
          <a:p>
            <a:pPr algn="justLow" rtl="1">
              <a:buFont typeface="Wingdings" pitchFamily="2" charset="2"/>
              <a:buChar char="ü"/>
            </a:pP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أداء الفرد لحقوقه وواجباته بشكل واع</a:t>
            </a:r>
          </a:p>
          <a:p>
            <a:pPr algn="justLow" rtl="1">
              <a:buFont typeface="Wingdings" pitchFamily="2" charset="2"/>
              <a:buChar char="ü"/>
            </a:pP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الالتزام بالمسؤولية الفردية والجماعية في إطار ما يخول </a:t>
            </a:r>
            <a:r>
              <a:rPr lang="ar-DZ" b="1" cap="all" dirty="0" err="1"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به</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القانون.</a:t>
            </a:r>
          </a:p>
          <a:p>
            <a:pPr algn="justLow" rtl="1">
              <a:buFont typeface="Wingdings" pitchFamily="2" charset="2"/>
              <a:buChar char="ü"/>
            </a:pP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المشاركة في الحياة الاجتماعية (تنظيف الحي مثلا) والمدنية (الانتخاب مثلا) </a:t>
            </a:r>
          </a:p>
          <a:p>
            <a:pPr algn="justLow" rtl="1">
              <a:buFont typeface="Wingdings" pitchFamily="2" charset="2"/>
              <a:buChar char="ü"/>
            </a:pP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تعزيز قيم التعاون والتضامن داخل المجتمع ونبذ مظهر الفساد</a:t>
            </a:r>
            <a:endParaRPr lang="fr-FR" dirty="0">
              <a:ln w="9000" cmpd="sng">
                <a:noFill/>
                <a:prstDash val="solid"/>
              </a:ln>
              <a:solidFill>
                <a:schemeClr val="tx1"/>
              </a:solidFill>
              <a:latin typeface="Simplified Arabic" pitchFamily="18" charset="-78"/>
              <a:cs typeface="Simplified Arabic"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lient\Desktop\(5)\Nouveau dossier\Nouveau dossier (3)\95f73ec94b7fab9c1a24b43aaca7b28d.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0" y="571480"/>
            <a:ext cx="9144000" cy="5786478"/>
          </a:xfrm>
          <a:prstGeom prst="rect">
            <a:avLst/>
          </a:prstGeom>
          <a:solidFill>
            <a:schemeClr val="accent6">
              <a:lumMod val="60000"/>
              <a:lumOff val="40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endParaRPr lang="fr-FR" dirty="0">
              <a:ln w="9000" cmpd="sng">
                <a:noFill/>
                <a:prstDash val="solid"/>
              </a:ln>
              <a:solidFill>
                <a:schemeClr val="tx1"/>
              </a:solidFill>
            </a:endParaRPr>
          </a:p>
        </p:txBody>
      </p:sp>
      <p:sp>
        <p:nvSpPr>
          <p:cNvPr id="11" name="Rectangle 10"/>
          <p:cNvSpPr/>
          <p:nvPr/>
        </p:nvSpPr>
        <p:spPr>
          <a:xfrm>
            <a:off x="0" y="6286520"/>
            <a:ext cx="2786050" cy="571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إعداد وتقديم: </a:t>
            </a:r>
            <a:r>
              <a:rPr lang="ar-DZ" sz="1600" b="1" cap="all" dirty="0" err="1"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بوسماعت</a:t>
            </a:r>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 إحسان</a:t>
            </a:r>
            <a:endParaRPr lang="fr-FR" sz="1600" dirty="0">
              <a:ln w="9000" cmpd="sng">
                <a:solidFill>
                  <a:schemeClr val="tx1">
                    <a:lumMod val="50000"/>
                    <a:lumOff val="50000"/>
                  </a:schemeClr>
                </a:solidFill>
                <a:prstDash val="solid"/>
              </a:ln>
              <a:solidFill>
                <a:srgbClr val="0000FF"/>
              </a:solidFill>
              <a:latin typeface="Simplified Arabic" pitchFamily="18" charset="-78"/>
              <a:cs typeface="Simplified Arabic" pitchFamily="18" charset="-78"/>
            </a:endParaRPr>
          </a:p>
        </p:txBody>
      </p:sp>
      <p:sp>
        <p:nvSpPr>
          <p:cNvPr id="9" name="Rectangle 8"/>
          <p:cNvSpPr/>
          <p:nvPr/>
        </p:nvSpPr>
        <p:spPr>
          <a:xfrm>
            <a:off x="357158" y="1285860"/>
            <a:ext cx="8429684" cy="3071834"/>
          </a:xfrm>
          <a:prstGeom prst="rect">
            <a:avLst/>
          </a:prstGeom>
          <a:no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نقصد بالاستراتيجيات الرامية إل تشجيع مشاركة المواطنين، أنها مجموعة من الإجراءات والسياسات الهادفة لعزيز انخراط الفرد في الحياة العامة، ومن أهم هذه السياسات على سبيل الذكر لا الحصر:</a:t>
            </a:r>
          </a:p>
          <a:p>
            <a:pPr algn="justLow" rtl="1">
              <a:buFont typeface="Wingdings" pitchFamily="2" charset="2"/>
              <a:buChar char="q"/>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تعزيز التربية على المواطنة ضمن المناهج التعليمية: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من خلال تضمينها بمحتويات حول قيم المواطنة لغرس قيم المسؤولية والمشاركة الفعالة لدى المتعلم منذ الصغر.</a:t>
            </a:r>
          </a:p>
          <a:p>
            <a:pPr algn="justLow" rtl="1">
              <a:buFont typeface="Wingdings" pitchFamily="2" charset="2"/>
              <a:buChar char="q"/>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توسيع قنوات المشاركة الديمقراطية: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من خلال إتاحة حرية الرأي والتعبير في القضايا العامة، أيضا بدعم مجالات الاستشارات (عند المحامين مثلا من خلال الاستشارات القانونية)، وكذا تعزيز ثقافة الحوار بين الشعب والدولة.</a:t>
            </a:r>
          </a:p>
          <a:p>
            <a:pPr algn="justLow" rtl="1">
              <a:buFont typeface="Wingdings" pitchFamily="2" charset="2"/>
              <a:buChar char="q"/>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دعم مؤسسات المجتمع المدني: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من خلال دعم وتشجيع الجمعيات والمنظمات التطوعية التي تسمح بالمساهمة في تنمية المجتمع.</a:t>
            </a:r>
          </a:p>
          <a:p>
            <a:pPr algn="justLow" rtl="1">
              <a:buFont typeface="Wingdings" pitchFamily="2" charset="2"/>
              <a:buChar char="q"/>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استخدام وسائل الإعلام والتكنولوجيا الرقمية: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لتوعية المواطنين وتحفيزهم على المشاركة في الشأن العام.</a:t>
            </a:r>
            <a:endParaRPr lang="fr-FR" dirty="0">
              <a:ln w="9000" cmpd="sng">
                <a:noFill/>
                <a:prstDash val="solid"/>
              </a:ln>
              <a:solidFill>
                <a:schemeClr val="tx1"/>
              </a:solidFill>
              <a:latin typeface="Simplified Arabic" pitchFamily="18" charset="-78"/>
              <a:cs typeface="Simplified Arabic" pitchFamily="18" charset="-78"/>
            </a:endParaRPr>
          </a:p>
        </p:txBody>
      </p:sp>
      <p:grpSp>
        <p:nvGrpSpPr>
          <p:cNvPr id="6" name="Groupe 5"/>
          <p:cNvGrpSpPr/>
          <p:nvPr/>
        </p:nvGrpSpPr>
        <p:grpSpPr>
          <a:xfrm>
            <a:off x="571472" y="714356"/>
            <a:ext cx="8358246" cy="571504"/>
            <a:chOff x="571472" y="2500306"/>
            <a:chExt cx="8358246" cy="571504"/>
          </a:xfrm>
        </p:grpSpPr>
        <p:sp>
          <p:nvSpPr>
            <p:cNvPr id="7" name="Rectangle à coins arrondis 6"/>
            <p:cNvSpPr/>
            <p:nvPr/>
          </p:nvSpPr>
          <p:spPr>
            <a:xfrm>
              <a:off x="571472" y="2571744"/>
              <a:ext cx="8143932" cy="428628"/>
            </a:xfrm>
            <a:prstGeom prst="roundRect">
              <a:avLst/>
            </a:prstGeom>
            <a:solidFill>
              <a:srgbClr val="FF9966"/>
            </a:solid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cap="all" dirty="0" smtClean="0">
                  <a:ln w="9000" cmpd="sng">
                    <a:solidFill>
                      <a:srgbClr val="FF0000"/>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فيما تتمثل الاستراتيجيات (المخططات) الرامية إلى تشجيع المواطنين على المشاركة الاجتماعية؟</a:t>
              </a:r>
              <a:endParaRPr lang="fr-FR" dirty="0">
                <a:ln w="9000" cmpd="sng">
                  <a:solidFill>
                    <a:srgbClr val="FF0000"/>
                  </a:solidFill>
                  <a:prstDash val="solid"/>
                </a:ln>
                <a:solidFill>
                  <a:schemeClr val="tx1"/>
                </a:solidFill>
                <a:latin typeface="Simplified Arabic" pitchFamily="18" charset="-78"/>
                <a:cs typeface="Simplified Arabic" pitchFamily="18" charset="-78"/>
              </a:endParaRPr>
            </a:p>
          </p:txBody>
        </p:sp>
        <p:sp>
          <p:nvSpPr>
            <p:cNvPr id="8" name="Étoile à 7 branches 7"/>
            <p:cNvSpPr/>
            <p:nvPr/>
          </p:nvSpPr>
          <p:spPr>
            <a:xfrm>
              <a:off x="8286776" y="2500306"/>
              <a:ext cx="642942" cy="571504"/>
            </a:xfrm>
            <a:prstGeom prst="star7">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DZ" dirty="0" smtClean="0">
                  <a:ln>
                    <a:solidFill>
                      <a:srgbClr val="FF0000"/>
                    </a:solidFill>
                  </a:ln>
                  <a:solidFill>
                    <a:schemeClr val="tx1"/>
                  </a:solidFill>
                  <a:latin typeface="Simplified Arabic" pitchFamily="18" charset="-78"/>
                  <a:cs typeface="Simplified Arabic" pitchFamily="18" charset="-78"/>
                </a:rPr>
                <a:t>2</a:t>
              </a:r>
              <a:endParaRPr lang="fr-FR" dirty="0">
                <a:ln>
                  <a:solidFill>
                    <a:srgbClr val="FF0000"/>
                  </a:solidFill>
                </a:ln>
                <a:solidFill>
                  <a:schemeClr val="tx1"/>
                </a:solidFill>
                <a:latin typeface="Simplified Arabic" pitchFamily="18" charset="-78"/>
                <a:cs typeface="Simplified Arabic" pitchFamily="18" charset="-78"/>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lient\Desktop\(5)\Nouveau dossier\Nouveau dossier (3)\95f73ec94b7fab9c1a24b43aaca7b28d.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0" y="571480"/>
            <a:ext cx="9144000" cy="5786478"/>
          </a:xfrm>
          <a:prstGeom prst="rect">
            <a:avLst/>
          </a:prstGeom>
          <a:solidFill>
            <a:schemeClr val="accent6">
              <a:lumMod val="60000"/>
              <a:lumOff val="40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endParaRPr lang="fr-FR" dirty="0"/>
          </a:p>
        </p:txBody>
      </p:sp>
      <p:sp>
        <p:nvSpPr>
          <p:cNvPr id="11" name="Rectangle 10"/>
          <p:cNvSpPr/>
          <p:nvPr/>
        </p:nvSpPr>
        <p:spPr>
          <a:xfrm>
            <a:off x="0" y="6286520"/>
            <a:ext cx="3071802" cy="571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إعداد وتقديم: </a:t>
            </a:r>
            <a:r>
              <a:rPr lang="ar-DZ" sz="1600" b="1" cap="all" dirty="0" err="1"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بوسماعت</a:t>
            </a:r>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 إحسان</a:t>
            </a:r>
            <a:endParaRPr lang="fr-FR" sz="1600" dirty="0">
              <a:ln w="9000" cmpd="sng">
                <a:solidFill>
                  <a:schemeClr val="tx1">
                    <a:lumMod val="50000"/>
                    <a:lumOff val="50000"/>
                  </a:schemeClr>
                </a:solidFill>
                <a:prstDash val="solid"/>
              </a:ln>
              <a:solidFill>
                <a:srgbClr val="0000FF"/>
              </a:solidFill>
              <a:latin typeface="Simplified Arabic" pitchFamily="18" charset="-78"/>
              <a:cs typeface="Simplified Arabic" pitchFamily="18" charset="-78"/>
            </a:endParaRPr>
          </a:p>
        </p:txBody>
      </p:sp>
      <p:sp>
        <p:nvSpPr>
          <p:cNvPr id="9" name="Rectangle 8"/>
          <p:cNvSpPr/>
          <p:nvPr/>
        </p:nvSpPr>
        <p:spPr>
          <a:xfrm>
            <a:off x="357158" y="1285860"/>
            <a:ext cx="8429684" cy="3786214"/>
          </a:xfrm>
          <a:prstGeom prst="rect">
            <a:avLst/>
          </a:prstGeom>
          <a:no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تتمثل الأساليب المستخدمة لتعزيز وتطوير المهارات والكفاءات حول المشاركة والمسؤولية الاجتماعية في مجموعة من الممارسات التربوية والتكوينية، ومن أهمها:</a:t>
            </a:r>
          </a:p>
          <a:p>
            <a:pPr algn="justLow" rtl="1">
              <a:buFont typeface="Wingdings" pitchFamily="2" charset="2"/>
              <a:buChar char="Ø"/>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التعلم بالقدوة: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وذلك من خلال الالتزام بالقوانين وتطبيقها على الجميع دون تمييز، فضلا لخضوع جميع الهيئات والأفراد للمساءلة والرقابة والمتابعة لضمان السير الحسن للصالح العام، وبناء الضمير الأخلاقي والحس المدني في نفوس الأفراد والشعور بالمسؤولية.</a:t>
            </a:r>
          </a:p>
          <a:p>
            <a:pPr algn="justLow" rtl="1">
              <a:buFont typeface="Wingdings" pitchFamily="2" charset="2"/>
              <a:buChar char="Ø"/>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التعلم بالممارسة: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وتبرز من خلال اشتراك الأفراد في الأنشطة الجماعية والعمل التطوعي وتكليفهم ببعض المسؤوليات التي تخدم المجتمع.</a:t>
            </a:r>
          </a:p>
          <a:p>
            <a:pPr algn="justLow" rtl="1">
              <a:buFont typeface="Wingdings" pitchFamily="2" charset="2"/>
              <a:buChar char="Ø"/>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التعلم بالحوار </a:t>
            </a: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والمناقشة</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وهو أسلوب قديم لتوليد المعارف وتنمية التفكير النقدي، ويتم من خلال المناقشة الحرة الواعية في القضايا العامة مع الالتزام بتقبل الاختلاف واستخدام الحجج والأدلة </a:t>
            </a:r>
            <a:r>
              <a:rPr lang="ar-DZ" b="1" cap="all" dirty="0" err="1"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الموثوقة</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a:t>
            </a:r>
          </a:p>
          <a:p>
            <a:pPr algn="justLow" rtl="1">
              <a:buFont typeface="Wingdings" pitchFamily="2" charset="2"/>
              <a:buChar char="Ø"/>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التعلم بالاكتشاف: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من خلال القيام بمشاريع هادفة وبناءة تقدم حلولا مبتكرة لمشكلات واقعية، وذلك لبناء فرد قادر على الإبداع والابتكار ومتكيف مع مختلف المستجدات.</a:t>
            </a:r>
          </a:p>
          <a:p>
            <a:pPr algn="justLow" rtl="1">
              <a:buFont typeface="Wingdings" pitchFamily="2" charset="2"/>
              <a:buChar char="Ø"/>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التوعية والتثقيف: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عبر حملات التوعية والندوات ووسائل الإعلام.</a:t>
            </a:r>
            <a:endParaRPr lang="fr-FR" dirty="0">
              <a:ln w="9000" cmpd="sng">
                <a:noFill/>
                <a:prstDash val="solid"/>
              </a:ln>
              <a:solidFill>
                <a:schemeClr val="tx1"/>
              </a:solidFill>
              <a:latin typeface="Simplified Arabic" pitchFamily="18" charset="-78"/>
              <a:cs typeface="Simplified Arabic" pitchFamily="18" charset="-78"/>
            </a:endParaRPr>
          </a:p>
        </p:txBody>
      </p:sp>
      <p:grpSp>
        <p:nvGrpSpPr>
          <p:cNvPr id="6" name="Groupe 5"/>
          <p:cNvGrpSpPr/>
          <p:nvPr/>
        </p:nvGrpSpPr>
        <p:grpSpPr>
          <a:xfrm>
            <a:off x="785786" y="714356"/>
            <a:ext cx="8143932" cy="571504"/>
            <a:chOff x="785786" y="2500306"/>
            <a:chExt cx="8143932" cy="571504"/>
          </a:xfrm>
        </p:grpSpPr>
        <p:sp>
          <p:nvSpPr>
            <p:cNvPr id="7" name="Rectangle à coins arrondis 6"/>
            <p:cNvSpPr/>
            <p:nvPr/>
          </p:nvSpPr>
          <p:spPr>
            <a:xfrm>
              <a:off x="785786" y="2571744"/>
              <a:ext cx="7929618" cy="428628"/>
            </a:xfrm>
            <a:prstGeom prst="roundRect">
              <a:avLst/>
            </a:prstGeom>
            <a:solidFill>
              <a:srgbClr val="FF9966"/>
            </a:solid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cap="all" dirty="0" err="1" smtClean="0">
                  <a:ln w="9000" cmpd="sng">
                    <a:solidFill>
                      <a:srgbClr val="FF0000"/>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ماهي</a:t>
              </a:r>
              <a:r>
                <a:rPr lang="ar-DZ" b="1" cap="all" dirty="0" smtClean="0">
                  <a:ln w="9000" cmpd="sng">
                    <a:solidFill>
                      <a:srgbClr val="FF0000"/>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الأساليب المستخدمة لتطوير المهارات والكفاءات حول المشاركة والمسؤولية الاجتماعية؟</a:t>
              </a:r>
              <a:endParaRPr lang="fr-FR" dirty="0">
                <a:ln w="9000" cmpd="sng">
                  <a:solidFill>
                    <a:srgbClr val="FF0000"/>
                  </a:solidFill>
                  <a:prstDash val="solid"/>
                </a:ln>
                <a:solidFill>
                  <a:schemeClr val="tx1"/>
                </a:solidFill>
                <a:latin typeface="Simplified Arabic" pitchFamily="18" charset="-78"/>
                <a:cs typeface="Simplified Arabic" pitchFamily="18" charset="-78"/>
              </a:endParaRPr>
            </a:p>
          </p:txBody>
        </p:sp>
        <p:sp>
          <p:nvSpPr>
            <p:cNvPr id="8" name="Étoile à 7 branches 7"/>
            <p:cNvSpPr/>
            <p:nvPr/>
          </p:nvSpPr>
          <p:spPr>
            <a:xfrm>
              <a:off x="8286776" y="2500306"/>
              <a:ext cx="642942" cy="571504"/>
            </a:xfrm>
            <a:prstGeom prst="star7">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DZ" dirty="0" smtClean="0">
                  <a:ln>
                    <a:solidFill>
                      <a:srgbClr val="FF0000"/>
                    </a:solidFill>
                  </a:ln>
                  <a:solidFill>
                    <a:schemeClr val="tx1"/>
                  </a:solidFill>
                  <a:latin typeface="Simplified Arabic" pitchFamily="18" charset="-78"/>
                  <a:cs typeface="Simplified Arabic" pitchFamily="18" charset="-78"/>
                </a:rPr>
                <a:t>3</a:t>
              </a:r>
              <a:endParaRPr lang="fr-FR" dirty="0">
                <a:ln>
                  <a:solidFill>
                    <a:srgbClr val="FF0000"/>
                  </a:solidFill>
                </a:ln>
                <a:solidFill>
                  <a:schemeClr val="tx1"/>
                </a:solidFill>
                <a:latin typeface="Simplified Arabic" pitchFamily="18" charset="-78"/>
                <a:cs typeface="Simplified Arabic" pitchFamily="18" charset="-78"/>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lient\Desktop\(5)\Nouveau dossier\Nouveau dossier (3)\95f73ec94b7fab9c1a24b43aaca7b28d.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0" y="571480"/>
            <a:ext cx="9144000" cy="5786478"/>
          </a:xfrm>
          <a:prstGeom prst="rect">
            <a:avLst/>
          </a:prstGeom>
          <a:solidFill>
            <a:schemeClr val="accent6">
              <a:lumMod val="60000"/>
              <a:lumOff val="40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6286496"/>
            <a:ext cx="2643174"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إعداد وتقديم: </a:t>
            </a:r>
            <a:r>
              <a:rPr lang="ar-DZ" sz="1600" b="1" cap="all" dirty="0" err="1"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بوسماعت</a:t>
            </a:r>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 إحسان</a:t>
            </a:r>
            <a:endParaRPr lang="fr-FR" sz="1600" dirty="0">
              <a:ln w="9000" cmpd="sng">
                <a:solidFill>
                  <a:schemeClr val="tx1">
                    <a:lumMod val="50000"/>
                    <a:lumOff val="50000"/>
                  </a:schemeClr>
                </a:solidFill>
                <a:prstDash val="solid"/>
              </a:ln>
              <a:solidFill>
                <a:srgbClr val="0000FF"/>
              </a:solidFill>
              <a:latin typeface="Simplified Arabic" pitchFamily="18" charset="-78"/>
              <a:cs typeface="Simplified Arabic" pitchFamily="18" charset="-78"/>
            </a:endParaRPr>
          </a:p>
        </p:txBody>
      </p:sp>
      <p:sp>
        <p:nvSpPr>
          <p:cNvPr id="9" name="Rectangle 8"/>
          <p:cNvSpPr/>
          <p:nvPr/>
        </p:nvSpPr>
        <p:spPr>
          <a:xfrm>
            <a:off x="285720" y="1285860"/>
            <a:ext cx="8501122" cy="4572032"/>
          </a:xfrm>
          <a:prstGeom prst="rect">
            <a:avLst/>
          </a:prstGeom>
          <a:no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يمكن أن نستعرض بعض الأمثلة بخصوص المشاريع والمبادرات المدعمة للمواطنة النشطة والمشاركة الاجتماعية، وذلك على سبيل الذكر لا الحصر:</a:t>
            </a:r>
          </a:p>
          <a:p>
            <a:pPr algn="r" rtl="1">
              <a:buFont typeface="Wingdings" pitchFamily="2" charset="2"/>
              <a:buChar char="v"/>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حملات التطوع المجتمعي: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مثل حملات التشجير وتنظيف البيئة والأحياء.</a:t>
            </a:r>
          </a:p>
          <a:p>
            <a:pPr algn="r" rtl="1">
              <a:buFont typeface="Wingdings" pitchFamily="2" charset="2"/>
              <a:buChar char="v"/>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المبادرات التضامنية: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كجمع التبرعات للفئات </a:t>
            </a:r>
            <a:r>
              <a:rPr lang="ar-DZ" b="1" cap="all" dirty="0" err="1"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المحتاجة</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 مثل العمليات الجراحية) أو لمساعدة العائلات المعوزة.</a:t>
            </a:r>
          </a:p>
          <a:p>
            <a:pPr algn="r" rtl="1">
              <a:buFont typeface="Wingdings" pitchFamily="2" charset="2"/>
              <a:buChar char="v"/>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الحملات التوعية: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كحملات التوعية البيئية، والمدينة المرورية والتوعية الصحية (مثل أضرار </a:t>
            </a:r>
            <a:r>
              <a:rPr lang="ar-DZ" b="1" cap="all" dirty="0" err="1"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التسوس</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وكيفية المحافظة على الأسنان.)</a:t>
            </a:r>
          </a:p>
          <a:p>
            <a:pPr algn="r" rtl="1">
              <a:buFont typeface="Wingdings" pitchFamily="2" charset="2"/>
              <a:buChar char="v"/>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النوادي المدرسية والجامعية: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التي تعزز روح العمل الجماعي، فضلا عن دورها في نشر الوعي والثقافة وتنمية روح المسؤولية لدى أفرادها.</a:t>
            </a:r>
          </a:p>
          <a:p>
            <a:pPr algn="r" rtl="1">
              <a:buFont typeface="Wingdings" pitchFamily="2" charset="2"/>
              <a:buChar char="v"/>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الكشافة والنوادي الثقافية والرياضية: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التي تعزز قيم المواطنة والانضباط، كما تنمي </a:t>
            </a:r>
            <a:r>
              <a:rPr lang="ar-DZ" b="1" cap="all" dirty="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ر</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وح التطوع والتضامن، وتدرب الأطفال والشباب على الصبر والقيادة وتحمل المسؤولية.</a:t>
            </a:r>
          </a:p>
          <a:p>
            <a:pPr algn="r" rtl="1">
              <a:buFont typeface="Wingdings" pitchFamily="2" charset="2"/>
              <a:buChar char="v"/>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الجمعيات الثقافية والاجتماعية والدينية: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من خلال تنظيم ملتقيات وندوات تناقش قضايا المواطنة والعيش المشترك في ظل بيئة آمنة، كما تعزز آليات التضامن الاجتماعي واقتراح حلول للمشكلات الاجتماعية ( مشكلة الهجرة والبطالة، الطرق المتهرئة، الدروس الخصوصية، ...)</a:t>
            </a:r>
          </a:p>
          <a:p>
            <a:pPr algn="r" rtl="1">
              <a:buFont typeface="Wingdings" pitchFamily="2" charset="2"/>
              <a:buChar char="v"/>
            </a:pPr>
            <a:r>
              <a:rPr lang="ar-DZ" b="1" cap="all" dirty="0" smtClean="0">
                <a:ln w="9000" cmpd="sng">
                  <a:no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البرلمان الشبابي: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الذي يهدف إلى تدريب الشباب على الحوار والمناقشة لتعزيز قيم المواطنة والمشاركة السياسية واتخاذ القرار والمساهمة في اقتراح حلول للمشكلات الاجتماعية.</a:t>
            </a:r>
          </a:p>
          <a:p>
            <a:pPr algn="r" rtl="1">
              <a:buFont typeface="Wingdings" pitchFamily="2" charset="2"/>
              <a:buChar char="v"/>
            </a:pPr>
            <a:endParaRPr lang="fr-FR" dirty="0">
              <a:ln w="9000" cmpd="sng">
                <a:noFill/>
                <a:prstDash val="solid"/>
              </a:ln>
              <a:solidFill>
                <a:schemeClr val="tx1"/>
              </a:solidFill>
              <a:latin typeface="Simplified Arabic" pitchFamily="18" charset="-78"/>
              <a:cs typeface="Simplified Arabic" pitchFamily="18" charset="-78"/>
            </a:endParaRPr>
          </a:p>
        </p:txBody>
      </p:sp>
      <p:grpSp>
        <p:nvGrpSpPr>
          <p:cNvPr id="6" name="Groupe 5"/>
          <p:cNvGrpSpPr/>
          <p:nvPr/>
        </p:nvGrpSpPr>
        <p:grpSpPr>
          <a:xfrm>
            <a:off x="1142976" y="714356"/>
            <a:ext cx="7786742" cy="571504"/>
            <a:chOff x="1142976" y="2500306"/>
            <a:chExt cx="7786742" cy="571504"/>
          </a:xfrm>
        </p:grpSpPr>
        <p:sp>
          <p:nvSpPr>
            <p:cNvPr id="7" name="Rectangle à coins arrondis 6"/>
            <p:cNvSpPr/>
            <p:nvPr/>
          </p:nvSpPr>
          <p:spPr>
            <a:xfrm>
              <a:off x="1142976" y="2571744"/>
              <a:ext cx="7572428" cy="428628"/>
            </a:xfrm>
            <a:prstGeom prst="roundRect">
              <a:avLst/>
            </a:prstGeom>
            <a:solidFill>
              <a:srgbClr val="FF9966"/>
            </a:solid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cap="all" dirty="0" smtClean="0">
                  <a:ln w="9000" cmpd="sng">
                    <a:solidFill>
                      <a:srgbClr val="FF0000"/>
                    </a:solid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أذكر أمثلة عن المشاريع والمبادرات التي تدعم المواطنة النشطة والمشاركة المجتمعية؟</a:t>
              </a:r>
              <a:endParaRPr lang="fr-FR" dirty="0">
                <a:ln w="9000" cmpd="sng">
                  <a:solidFill>
                    <a:srgbClr val="FF0000"/>
                  </a:solidFill>
                  <a:prstDash val="solid"/>
                </a:ln>
                <a:solidFill>
                  <a:schemeClr val="tx1"/>
                </a:solidFill>
                <a:latin typeface="Simplified Arabic" pitchFamily="18" charset="-78"/>
                <a:cs typeface="Simplified Arabic" pitchFamily="18" charset="-78"/>
              </a:endParaRPr>
            </a:p>
          </p:txBody>
        </p:sp>
        <p:sp>
          <p:nvSpPr>
            <p:cNvPr id="8" name="Étoile à 7 branches 7"/>
            <p:cNvSpPr/>
            <p:nvPr/>
          </p:nvSpPr>
          <p:spPr>
            <a:xfrm>
              <a:off x="8286776" y="2500306"/>
              <a:ext cx="642942" cy="571504"/>
            </a:xfrm>
            <a:prstGeom prst="star7">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DZ" dirty="0" smtClean="0">
                  <a:ln>
                    <a:solidFill>
                      <a:srgbClr val="FF0000"/>
                    </a:solidFill>
                  </a:ln>
                  <a:solidFill>
                    <a:schemeClr val="tx1"/>
                  </a:solidFill>
                  <a:latin typeface="Simplified Arabic" pitchFamily="18" charset="-78"/>
                  <a:cs typeface="Simplified Arabic" pitchFamily="18" charset="-78"/>
                </a:rPr>
                <a:t>4</a:t>
              </a:r>
              <a:endParaRPr lang="fr-FR" dirty="0">
                <a:ln>
                  <a:solidFill>
                    <a:srgbClr val="FF0000"/>
                  </a:solidFill>
                </a:ln>
                <a:solidFill>
                  <a:schemeClr val="tx1"/>
                </a:solidFill>
                <a:latin typeface="Simplified Arabic" pitchFamily="18" charset="-78"/>
                <a:cs typeface="Simplified Arabic" pitchFamily="18" charset="-78"/>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lient\Desktop\(5)\Nouveau dossier\Nouveau dossier (3)\95f73ec94b7fab9c1a24b43aaca7b28d.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0" y="571480"/>
            <a:ext cx="9144000" cy="5786478"/>
          </a:xfrm>
          <a:prstGeom prst="rect">
            <a:avLst/>
          </a:prstGeom>
          <a:solidFill>
            <a:schemeClr val="accent6">
              <a:lumMod val="60000"/>
              <a:lumOff val="40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6215082"/>
            <a:ext cx="3000364" cy="6429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إعداد وتقديم: </a:t>
            </a:r>
            <a:r>
              <a:rPr lang="ar-DZ" sz="1600" b="1" cap="all" dirty="0" err="1"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بوسماعت</a:t>
            </a:r>
            <a:r>
              <a:rPr lang="ar-DZ" sz="1600" b="1" cap="all" dirty="0" smtClean="0">
                <a:ln w="9000" cmpd="sng">
                  <a:solidFill>
                    <a:schemeClr val="tx1">
                      <a:lumMod val="50000"/>
                      <a:lumOff val="50000"/>
                    </a:schemeClr>
                  </a:solidFill>
                  <a:prstDash val="solid"/>
                </a:ln>
                <a:solidFill>
                  <a:srgbClr val="0000FF"/>
                </a:solidFill>
                <a:effectLst>
                  <a:reflection blurRad="12700" stA="28000" endPos="45000" dist="1000" dir="5400000" sy="-100000" algn="bl" rotWithShape="0"/>
                </a:effectLst>
                <a:latin typeface="Simplified Arabic" pitchFamily="18" charset="-78"/>
                <a:cs typeface="Simplified Arabic" pitchFamily="18" charset="-78"/>
              </a:rPr>
              <a:t> إحسان</a:t>
            </a:r>
            <a:endParaRPr lang="fr-FR" sz="1600" dirty="0">
              <a:ln w="9000" cmpd="sng">
                <a:solidFill>
                  <a:schemeClr val="tx1">
                    <a:lumMod val="50000"/>
                    <a:lumOff val="50000"/>
                  </a:schemeClr>
                </a:solidFill>
                <a:prstDash val="solid"/>
              </a:ln>
              <a:solidFill>
                <a:srgbClr val="0000FF"/>
              </a:solidFill>
              <a:latin typeface="Simplified Arabic" pitchFamily="18" charset="-78"/>
              <a:cs typeface="Simplified Arabic" pitchFamily="18" charset="-78"/>
            </a:endParaRPr>
          </a:p>
        </p:txBody>
      </p:sp>
      <p:sp>
        <p:nvSpPr>
          <p:cNvPr id="6" name="Explosion 1 5"/>
          <p:cNvSpPr/>
          <p:nvPr/>
        </p:nvSpPr>
        <p:spPr>
          <a:xfrm>
            <a:off x="6715140" y="714356"/>
            <a:ext cx="2143140" cy="714380"/>
          </a:xfrm>
          <a:prstGeom prst="irregularSeal1">
            <a:avLst/>
          </a:prstGeom>
          <a:solidFill>
            <a:srgbClr val="FF9966"/>
          </a:solid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cap="all" dirty="0" smtClean="0">
                <a:ln w="9000" cmpd="sng">
                  <a:solidFill>
                    <a:srgbClr val="FF0000"/>
                  </a:solidFill>
                  <a:prstDash val="solid"/>
                </a:ln>
                <a:solidFill>
                  <a:schemeClr val="tx1"/>
                </a:solidFill>
                <a:effectLst>
                  <a:reflection blurRad="12700" stA="28000" endPos="45000" dist="1000" dir="5400000" sy="-100000" algn="bl" rotWithShape="0"/>
                </a:effectLst>
              </a:rPr>
              <a:t>خلاصة :</a:t>
            </a:r>
            <a:endParaRPr lang="fr-FR" dirty="0">
              <a:ln w="9000" cmpd="sng">
                <a:solidFill>
                  <a:srgbClr val="FF0000"/>
                </a:solidFill>
                <a:prstDash val="solid"/>
              </a:ln>
              <a:solidFill>
                <a:schemeClr val="tx1"/>
              </a:solidFill>
            </a:endParaRPr>
          </a:p>
        </p:txBody>
      </p:sp>
      <p:sp>
        <p:nvSpPr>
          <p:cNvPr id="7" name="Rectangle 6"/>
          <p:cNvSpPr/>
          <p:nvPr/>
        </p:nvSpPr>
        <p:spPr>
          <a:xfrm>
            <a:off x="357158" y="1214422"/>
            <a:ext cx="8501122" cy="3429024"/>
          </a:xfrm>
          <a:prstGeom prst="rect">
            <a:avLst/>
          </a:prstGeom>
          <a:no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تعد المواطنة النشطة أحد الركائز الأساسية لبناء مجتمع ديمقراطي متماسك ومتطور، حيث تتجلى في المشاركة الواعية المسئولة في الحياة الاجتماعية والسياسية والاقتصادية، مع الالتزام بالقيم والمبادئ الإنسانية مثل احترام القانون والعدالة وغيرها.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ولتحقيق ذلك تتبنى الدولة الجزائرية استراتيجيات شاملة لتشجيع المواطنين على المشاركة الفعالة في الحياة العامة، ومن أهمها: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تعزيز التربية على المواطنة ضمن المناهج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التعليمية وتوسيع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قنوات المشاركة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الديمقراطية، فضلا عن دعم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مؤسسات المجتمع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المدني واستخدام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وسائل الإعلام والتكنولوجيا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الرقمية.</a:t>
            </a:r>
          </a:p>
          <a:p>
            <a:pPr algn="justLow" rtl="1"/>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أما فيما يتعلق بالأساليب المعتمدة لتطير المواطنة النشطة، فتشمل التعلم بالقدوة والتعلم بالممارسة وبالحوار والمناقشة والاكتشاف والتوعية والتثقيف. ومن الأمثلة عن هده المشاريع والمبادرات التي تدعم المواطنة النشطة والمشاركة الاجتماعية، نجد: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حملات التطوع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المجتمعي</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 </a:t>
            </a:r>
            <a:r>
              <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rPr>
              <a:t>والمبادرات التضامنية، الحملات التوعية والنوادي المدرسية والجامعية دور الكشافة والنوادي الثقافية والرياضية والجمعيات والبرلمان الشبابي، وكلها تعمل على تنمية روح المسؤولية وتشجيع التعاون وترسيخ ثقافة احترام وتقبل الاختلاف.</a:t>
            </a:r>
            <a:endParaRPr lang="ar-DZ" b="1" cap="all" dirty="0" smtClean="0">
              <a:ln w="9000" cmpd="sng">
                <a:noFill/>
                <a:prstDash val="solid"/>
              </a:ln>
              <a:solidFill>
                <a:schemeClr val="tx1"/>
              </a:solidFill>
              <a:effectLst>
                <a:reflection blurRad="12700" stA="28000" endPos="45000" dist="1000" dir="5400000" sy="-100000" algn="bl" rotWithShape="0"/>
              </a:effectLst>
              <a:latin typeface="Simplified Arabic" pitchFamily="18" charset="-78"/>
              <a:cs typeface="Simplified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822</Words>
  <Application>Microsoft Office PowerPoint</Application>
  <PresentationFormat>Affichage à l'écran (4:3)</PresentationFormat>
  <Paragraphs>50</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Diapositive 1</vt:lpstr>
      <vt:lpstr>Diapositive 2</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client</dc:creator>
  <cp:lastModifiedBy>client</cp:lastModifiedBy>
  <cp:revision>5</cp:revision>
  <dcterms:created xsi:type="dcterms:W3CDTF">2026-04-02T14:22:33Z</dcterms:created>
  <dcterms:modified xsi:type="dcterms:W3CDTF">2026-04-04T18:27:58Z</dcterms:modified>
</cp:coreProperties>
</file>