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الفكر الجزائري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2400" dirty="0" smtClean="0">
                <a:solidFill>
                  <a:srgbClr val="00B0F0"/>
                </a:solidFill>
              </a:rPr>
              <a:t>قراءة في أعمال </a:t>
            </a:r>
            <a:r>
              <a:rPr lang="ar-DZ" sz="2400" dirty="0" smtClean="0">
                <a:solidFill>
                  <a:srgbClr val="00B0F0"/>
                </a:solidFill>
              </a:rPr>
              <a:t>محمد أركون</a:t>
            </a:r>
            <a:endParaRPr lang="fr-FR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3760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rtl="1"/>
            <a:r>
              <a:rPr lang="ar-DZ" b="1" dirty="0" smtClean="0"/>
              <a:t>-مهمات </a:t>
            </a:r>
            <a:r>
              <a:rPr lang="ar-DZ" b="1" dirty="0" err="1" smtClean="0"/>
              <a:t>الاركيولوجيا</a:t>
            </a:r>
            <a:r>
              <a:rPr lang="ar-DZ" dirty="0" smtClean="0"/>
              <a:t>: </a:t>
            </a:r>
            <a:r>
              <a:rPr lang="ar-DZ" dirty="0" err="1" smtClean="0"/>
              <a:t>الاركيولوجي</a:t>
            </a:r>
            <a:r>
              <a:rPr lang="ar-DZ" dirty="0" smtClean="0"/>
              <a:t> هو الوحيد الذي يملك قدرة تفسير الوضعيات المعقدة والمركبة، والكشف عن القوى التي تم مصادرتها من قبل القوى السلطوية </a:t>
            </a:r>
            <a:r>
              <a:rPr lang="ar-DZ" dirty="0" err="1" smtClean="0"/>
              <a:t>ان</a:t>
            </a:r>
            <a:r>
              <a:rPr lang="ar-DZ" dirty="0" smtClean="0"/>
              <a:t> دوره الكشف عن </a:t>
            </a:r>
            <a:r>
              <a:rPr lang="ar-DZ" dirty="0" err="1" smtClean="0"/>
              <a:t>اليات</a:t>
            </a:r>
            <a:r>
              <a:rPr lang="ar-DZ" dirty="0" smtClean="0"/>
              <a:t> </a:t>
            </a:r>
            <a:r>
              <a:rPr lang="ar-DZ" dirty="0" err="1" smtClean="0"/>
              <a:t>الاقصاء</a:t>
            </a:r>
            <a:r>
              <a:rPr lang="ar-DZ" dirty="0" smtClean="0"/>
              <a:t> و القمع .</a:t>
            </a:r>
            <a:endParaRPr lang="fr-FR" dirty="0" smtClean="0"/>
          </a:p>
          <a:p>
            <a:pPr algn="just" rtl="1"/>
            <a:r>
              <a:rPr lang="ar-DZ" dirty="0" smtClean="0"/>
              <a:t>يحاول </a:t>
            </a:r>
            <a:r>
              <a:rPr lang="ar-DZ" dirty="0" err="1" smtClean="0"/>
              <a:t>اركون</a:t>
            </a:r>
            <a:r>
              <a:rPr lang="ar-DZ" dirty="0" smtClean="0"/>
              <a:t> القيام بدراسة </a:t>
            </a:r>
            <a:r>
              <a:rPr lang="ar-DZ" dirty="0" err="1" smtClean="0"/>
              <a:t>اركيولوجية</a:t>
            </a:r>
            <a:r>
              <a:rPr lang="ar-DZ" dirty="0" smtClean="0"/>
              <a:t> للتاريخ </a:t>
            </a:r>
            <a:r>
              <a:rPr lang="ar-DZ" dirty="0" err="1" smtClean="0"/>
              <a:t>الاسلامي</a:t>
            </a:r>
            <a:r>
              <a:rPr lang="ar-DZ" dirty="0" smtClean="0"/>
              <a:t> من اجل الوقوف على القطائع </a:t>
            </a:r>
            <a:r>
              <a:rPr lang="ar-DZ" dirty="0" err="1" smtClean="0"/>
              <a:t>الابستيمية</a:t>
            </a:r>
            <a:r>
              <a:rPr lang="ar-DZ" dirty="0" smtClean="0"/>
              <a:t> و </a:t>
            </a:r>
            <a:r>
              <a:rPr lang="ar-DZ" dirty="0" err="1" smtClean="0"/>
              <a:t>الابستيمولوجية</a:t>
            </a:r>
            <a:r>
              <a:rPr lang="ar-DZ" dirty="0" smtClean="0"/>
              <a:t> التي تعرض لها </a:t>
            </a:r>
            <a:r>
              <a:rPr lang="ar-DZ" dirty="0" err="1" smtClean="0"/>
              <a:t>و</a:t>
            </a:r>
            <a:r>
              <a:rPr lang="ar-DZ" dirty="0" smtClean="0"/>
              <a:t> الكشف عن </a:t>
            </a:r>
            <a:r>
              <a:rPr lang="ar-DZ" dirty="0" err="1" smtClean="0"/>
              <a:t>التاويلات</a:t>
            </a:r>
            <a:r>
              <a:rPr lang="ar-DZ" dirty="0" smtClean="0"/>
              <a:t> </a:t>
            </a:r>
            <a:r>
              <a:rPr lang="ar-DZ" dirty="0" err="1" smtClean="0"/>
              <a:t>الايديولوجية</a:t>
            </a:r>
            <a:r>
              <a:rPr lang="ar-DZ" dirty="0" smtClean="0"/>
              <a:t> المزيفة والاستعمالات السياسية المنحرفة </a:t>
            </a:r>
            <a:r>
              <a:rPr lang="ar-DZ" dirty="0" err="1" smtClean="0"/>
              <a:t>للاسلام</a:t>
            </a:r>
            <a:r>
              <a:rPr lang="ar-DZ" dirty="0" smtClean="0"/>
              <a:t>، كما يحاول تفكيك الانغلاق العقائدي على طريقة فلاسفة الارتياب( ماركس </a:t>
            </a:r>
            <a:r>
              <a:rPr lang="ar-DZ" dirty="0" err="1" smtClean="0"/>
              <a:t>و</a:t>
            </a:r>
            <a:r>
              <a:rPr lang="ar-DZ" dirty="0" smtClean="0"/>
              <a:t> نيتشه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فرويد</a:t>
            </a:r>
            <a:r>
              <a:rPr lang="ar-DZ" dirty="0" smtClean="0"/>
              <a:t> و </a:t>
            </a:r>
            <a:r>
              <a:rPr lang="ar-DZ" dirty="0" err="1" smtClean="0"/>
              <a:t>هايدغر</a:t>
            </a:r>
            <a:r>
              <a:rPr lang="ar-DZ" dirty="0" smtClean="0"/>
              <a:t>) </a:t>
            </a:r>
            <a:r>
              <a:rPr lang="ar-DZ" dirty="0" err="1" smtClean="0"/>
              <a:t>و</a:t>
            </a:r>
            <a:r>
              <a:rPr lang="ar-DZ" dirty="0" smtClean="0"/>
              <a:t> على طريقة الفلاسفة </a:t>
            </a:r>
            <a:r>
              <a:rPr lang="ar-DZ" dirty="0" err="1" smtClean="0"/>
              <a:t>التفكيكيون</a:t>
            </a:r>
            <a:r>
              <a:rPr lang="ar-DZ" dirty="0" smtClean="0"/>
              <a:t> (</a:t>
            </a:r>
            <a:r>
              <a:rPr lang="ar-DZ" dirty="0" err="1" smtClean="0"/>
              <a:t>لاكان</a:t>
            </a:r>
            <a:r>
              <a:rPr lang="ar-DZ" dirty="0" smtClean="0"/>
              <a:t> وجاك </a:t>
            </a:r>
            <a:r>
              <a:rPr lang="ar-DZ" dirty="0" err="1" smtClean="0"/>
              <a:t>دريدا</a:t>
            </a:r>
            <a:r>
              <a:rPr lang="ar-DZ" dirty="0" smtClean="0"/>
              <a:t>) </a:t>
            </a:r>
            <a:r>
              <a:rPr lang="ar-DZ" dirty="0" err="1" smtClean="0"/>
              <a:t>و</a:t>
            </a:r>
            <a:r>
              <a:rPr lang="ar-DZ" dirty="0" smtClean="0"/>
              <a:t> على طرقة فلاسفة </a:t>
            </a:r>
            <a:r>
              <a:rPr lang="ar-DZ" dirty="0" err="1" smtClean="0"/>
              <a:t>الانوار</a:t>
            </a:r>
            <a:r>
              <a:rPr lang="ar-DZ" dirty="0" smtClean="0"/>
              <a:t> ( منذ </a:t>
            </a:r>
            <a:r>
              <a:rPr lang="ar-DZ" dirty="0" err="1" smtClean="0"/>
              <a:t>سبينوزا</a:t>
            </a:r>
            <a:r>
              <a:rPr lang="ar-DZ" dirty="0" smtClean="0"/>
              <a:t> في </a:t>
            </a:r>
            <a:r>
              <a:rPr lang="ar-DZ" dirty="0" err="1" smtClean="0"/>
              <a:t>اوروبا</a:t>
            </a:r>
            <a:r>
              <a:rPr lang="ar-DZ" dirty="0" smtClean="0"/>
              <a:t> ) يقول" يجب المضي قدما في تحليل </a:t>
            </a:r>
            <a:r>
              <a:rPr lang="ar-DZ" dirty="0" err="1" smtClean="0"/>
              <a:t>نشاة</a:t>
            </a:r>
            <a:r>
              <a:rPr lang="ar-DZ" dirty="0" smtClean="0"/>
              <a:t> الانغلاق العقائدي </a:t>
            </a:r>
            <a:r>
              <a:rPr lang="ar-DZ" dirty="0" err="1" smtClean="0"/>
              <a:t>و</a:t>
            </a:r>
            <a:r>
              <a:rPr lang="ar-DZ" dirty="0" smtClean="0"/>
              <a:t> كيفية اشتغاله لجعل هذا المفهوم </a:t>
            </a:r>
            <a:r>
              <a:rPr lang="ar-DZ" dirty="0" err="1" smtClean="0"/>
              <a:t>اكثر</a:t>
            </a:r>
            <a:r>
              <a:rPr lang="ar-DZ" dirty="0" smtClean="0"/>
              <a:t> فاعلية".  </a:t>
            </a:r>
            <a:endParaRPr lang="fr-FR" dirty="0" smtClean="0"/>
          </a:p>
          <a:p>
            <a:pPr algn="just" rtl="1"/>
            <a:r>
              <a:rPr lang="ar-DZ" dirty="0" smtClean="0"/>
              <a:t>و هذا يدخل في </a:t>
            </a:r>
            <a:r>
              <a:rPr lang="ar-DZ" dirty="0" err="1" smtClean="0"/>
              <a:t>اطار</a:t>
            </a:r>
            <a:r>
              <a:rPr lang="ar-DZ" dirty="0" smtClean="0"/>
              <a:t> مشروع </a:t>
            </a:r>
            <a:r>
              <a:rPr lang="ar-DZ" dirty="0" err="1" smtClean="0"/>
              <a:t>الانسنة</a:t>
            </a:r>
            <a:r>
              <a:rPr lang="ar-DZ" dirty="0" smtClean="0"/>
              <a:t> الذي يهدف </a:t>
            </a:r>
            <a:r>
              <a:rPr lang="ar-DZ" dirty="0" err="1" smtClean="0"/>
              <a:t>الى</a:t>
            </a:r>
            <a:r>
              <a:rPr lang="ar-DZ" dirty="0" smtClean="0"/>
              <a:t> اختراق </a:t>
            </a:r>
            <a:r>
              <a:rPr lang="ar-DZ" dirty="0" err="1" smtClean="0"/>
              <a:t>الاطار</a:t>
            </a:r>
            <a:r>
              <a:rPr lang="ar-DZ" dirty="0" smtClean="0"/>
              <a:t> الانغلاقي والعمل على تجاوزه على طريقة المفكر مارسيل </a:t>
            </a:r>
            <a:r>
              <a:rPr lang="ar-DZ" dirty="0" err="1" smtClean="0"/>
              <a:t>جوشيه</a:t>
            </a:r>
            <a:r>
              <a:rPr lang="ar-DZ" dirty="0" smtClean="0"/>
              <a:t> المفكر </a:t>
            </a:r>
            <a:r>
              <a:rPr lang="ar-DZ" dirty="0" err="1" smtClean="0"/>
              <a:t>جياني</a:t>
            </a:r>
            <a:r>
              <a:rPr lang="ar-DZ" dirty="0" smtClean="0"/>
              <a:t> </a:t>
            </a:r>
            <a:r>
              <a:rPr lang="ar-DZ" dirty="0" err="1" smtClean="0"/>
              <a:t>فاتيمو</a:t>
            </a:r>
            <a:r>
              <a:rPr lang="ar-DZ" dirty="0" smtClean="0"/>
              <a:t> في حديثهم عن الخروج من الدين </a:t>
            </a:r>
            <a:r>
              <a:rPr lang="ar-DZ" dirty="0" err="1" smtClean="0"/>
              <a:t>او</a:t>
            </a:r>
            <a:r>
              <a:rPr lang="ar-DZ" dirty="0" smtClean="0"/>
              <a:t> عن مسيحية غير دينية  لابد من فتح الفكر النقدي الحر </a:t>
            </a:r>
            <a:r>
              <a:rPr lang="ar-DZ" dirty="0" err="1" smtClean="0"/>
              <a:t>و</a:t>
            </a:r>
            <a:r>
              <a:rPr lang="ar-DZ" dirty="0" smtClean="0"/>
              <a:t> جميع </a:t>
            </a:r>
            <a:r>
              <a:rPr lang="ar-DZ" dirty="0" err="1" smtClean="0"/>
              <a:t>افاق</a:t>
            </a:r>
            <a:r>
              <a:rPr lang="ar-DZ" dirty="0" smtClean="0"/>
              <a:t> البحث العلمي بهدف تجاوز الانغلاق الحاصل </a:t>
            </a:r>
            <a:r>
              <a:rPr lang="ar-DZ" dirty="0" err="1" smtClean="0"/>
              <a:t>و</a:t>
            </a:r>
            <a:r>
              <a:rPr lang="ar-DZ" dirty="0" smtClean="0"/>
              <a:t> من ثمة </a:t>
            </a:r>
            <a:r>
              <a:rPr lang="ar-DZ" dirty="0" err="1" smtClean="0"/>
              <a:t>التاسيس</a:t>
            </a:r>
            <a:r>
              <a:rPr lang="ar-DZ" dirty="0" smtClean="0"/>
              <a:t> </a:t>
            </a:r>
            <a:r>
              <a:rPr lang="ar-DZ" dirty="0" err="1" smtClean="0"/>
              <a:t>لتارخ</a:t>
            </a:r>
            <a:r>
              <a:rPr lang="ar-DZ" dirty="0" smtClean="0"/>
              <a:t> تضامني لكل الشعوب </a:t>
            </a:r>
            <a:r>
              <a:rPr lang="ar-DZ" dirty="0" err="1" smtClean="0"/>
              <a:t>و</a:t>
            </a:r>
            <a:r>
              <a:rPr lang="ar-DZ" dirty="0" smtClean="0"/>
              <a:t> الثقافات وهذا مرهون بالتخلي عن الرؤى </a:t>
            </a:r>
            <a:r>
              <a:rPr lang="ar-DZ" dirty="0" err="1" smtClean="0"/>
              <a:t>الايديولوجية</a:t>
            </a:r>
            <a:r>
              <a:rPr lang="ar-DZ" dirty="0" smtClean="0"/>
              <a:t> للحقيقة </a:t>
            </a:r>
            <a:r>
              <a:rPr lang="ar-DZ" dirty="0" err="1" smtClean="0"/>
              <a:t>و</a:t>
            </a:r>
            <a:r>
              <a:rPr lang="ar-DZ" dirty="0" smtClean="0"/>
              <a:t> تجاوز الاغتراب العقلي </a:t>
            </a:r>
            <a:r>
              <a:rPr lang="ar-DZ" dirty="0" err="1" smtClean="0"/>
              <a:t>و</a:t>
            </a:r>
            <a:r>
              <a:rPr lang="ar-DZ" dirty="0" smtClean="0"/>
              <a:t> العمل على تفعيله </a:t>
            </a:r>
            <a:r>
              <a:rPr lang="ar-DZ" dirty="0" err="1" smtClean="0"/>
              <a:t>و</a:t>
            </a:r>
            <a:r>
              <a:rPr lang="ar-DZ" dirty="0" smtClean="0"/>
              <a:t> تحريره من كل القوى التسلطية.</a:t>
            </a:r>
            <a:endParaRPr lang="fr-FR" dirty="0" smtClean="0"/>
          </a:p>
          <a:p>
            <a:pPr algn="just" rtl="1"/>
            <a:r>
              <a:rPr lang="ar-DZ" dirty="0" smtClean="0"/>
              <a:t>هذه الوضعية تقتضي </a:t>
            </a:r>
            <a:r>
              <a:rPr lang="ar-DZ" dirty="0" err="1" smtClean="0"/>
              <a:t>اعادة</a:t>
            </a:r>
            <a:r>
              <a:rPr lang="ar-DZ" dirty="0" smtClean="0"/>
              <a:t> ترسيخ سلطة الفكر النقدي </a:t>
            </a:r>
            <a:r>
              <a:rPr lang="ar-DZ" dirty="0" err="1" smtClean="0"/>
              <a:t>و</a:t>
            </a:r>
            <a:r>
              <a:rPr lang="ar-DZ" dirty="0" smtClean="0"/>
              <a:t> عدم الاكتفاء </a:t>
            </a:r>
            <a:r>
              <a:rPr lang="ar-DZ" dirty="0" err="1" smtClean="0"/>
              <a:t>بالتامل</a:t>
            </a:r>
            <a:r>
              <a:rPr lang="ar-DZ" dirty="0" smtClean="0"/>
              <a:t> السلمي فلابد من الانخراط في مناقشات مرهقة حول الموضوعات الحيوية، </a:t>
            </a:r>
            <a:r>
              <a:rPr lang="ar-DZ" dirty="0" err="1" smtClean="0"/>
              <a:t>و</a:t>
            </a:r>
            <a:r>
              <a:rPr lang="ar-DZ" dirty="0" smtClean="0"/>
              <a:t> لا نكتفي بمعالجة قضية الدين في حدود العقل على الطريقة </a:t>
            </a:r>
            <a:r>
              <a:rPr lang="ar-DZ" dirty="0" err="1" smtClean="0"/>
              <a:t>الكانطية</a:t>
            </a:r>
            <a:r>
              <a:rPr lang="ar-DZ" dirty="0" smtClean="0"/>
              <a:t> </a:t>
            </a:r>
            <a:r>
              <a:rPr lang="ar-DZ" dirty="0" err="1" smtClean="0"/>
              <a:t>وانما</a:t>
            </a:r>
            <a:r>
              <a:rPr lang="ar-DZ" dirty="0" smtClean="0"/>
              <a:t> لا بد </a:t>
            </a:r>
            <a:r>
              <a:rPr lang="ar-DZ" dirty="0" err="1" smtClean="0"/>
              <a:t>ان</a:t>
            </a:r>
            <a:r>
              <a:rPr lang="ar-DZ" dirty="0" smtClean="0"/>
              <a:t> يتزود الباحث بعلم تاريخ </a:t>
            </a:r>
            <a:r>
              <a:rPr lang="ar-DZ" dirty="0" err="1" smtClean="0"/>
              <a:t>الاديان</a:t>
            </a:r>
            <a:r>
              <a:rPr lang="ar-DZ" dirty="0" smtClean="0"/>
              <a:t> و </a:t>
            </a:r>
            <a:r>
              <a:rPr lang="ar-DZ" dirty="0" err="1" smtClean="0"/>
              <a:t>انثروبولوجيا</a:t>
            </a:r>
            <a:r>
              <a:rPr lang="ar-DZ" dirty="0" smtClean="0"/>
              <a:t> </a:t>
            </a:r>
            <a:r>
              <a:rPr lang="ar-DZ" dirty="0" err="1" smtClean="0"/>
              <a:t>الاديان</a:t>
            </a:r>
            <a:r>
              <a:rPr lang="ar-DZ" dirty="0" smtClean="0"/>
              <a:t> فلابد من تجميع كل المعلومات المعبرة عن </a:t>
            </a:r>
            <a:r>
              <a:rPr lang="ar-DZ" dirty="0" err="1" smtClean="0"/>
              <a:t>الدات</a:t>
            </a:r>
            <a:r>
              <a:rPr lang="ar-DZ" dirty="0" smtClean="0"/>
              <a:t> </a:t>
            </a:r>
            <a:r>
              <a:rPr lang="ar-DZ" dirty="0" err="1" smtClean="0"/>
              <a:t>الاسلامية</a:t>
            </a:r>
            <a:r>
              <a:rPr lang="ar-DZ" dirty="0" smtClean="0"/>
              <a:t> ثم </a:t>
            </a:r>
            <a:r>
              <a:rPr lang="ar-DZ" dirty="0" err="1" smtClean="0"/>
              <a:t>اعادة</a:t>
            </a:r>
            <a:r>
              <a:rPr lang="ar-DZ" dirty="0" smtClean="0"/>
              <a:t> ترتيبها." - محمود عزت: من المقدمة لكتاب: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يناير2010،صص157.</a:t>
            </a:r>
            <a:endParaRPr lang="fr-FR" dirty="0" smtClean="0"/>
          </a:p>
          <a:p>
            <a:pPr algn="just" rtl="1"/>
            <a:r>
              <a:rPr lang="ar-DZ" dirty="0" smtClean="0"/>
              <a:t>-: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يناير2010،صص169.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882124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rtl="1"/>
            <a:r>
              <a:rPr lang="ar-DZ" dirty="0" smtClean="0"/>
              <a:t>لكن الثقافة السائدة في مجتمعاتنا تعيق البحث في </a:t>
            </a:r>
            <a:r>
              <a:rPr lang="ar-DZ" dirty="0" err="1" smtClean="0"/>
              <a:t>الاشكاليات</a:t>
            </a:r>
            <a:r>
              <a:rPr lang="ar-DZ" dirty="0" smtClean="0"/>
              <a:t> الكبرى من الشرعيات الموروثة ومشروع نقد العقل </a:t>
            </a:r>
            <a:r>
              <a:rPr lang="ar-DZ" dirty="0" err="1" smtClean="0"/>
              <a:t>الاسلامي</a:t>
            </a:r>
            <a:r>
              <a:rPr lang="ar-DZ" dirty="0" smtClean="0"/>
              <a:t> يخترق كل الخصوصيات الثقافية يقول عنه </a:t>
            </a:r>
            <a:r>
              <a:rPr lang="ar-DZ" dirty="0" err="1" smtClean="0"/>
              <a:t>اركون</a:t>
            </a:r>
            <a:r>
              <a:rPr lang="ar-DZ" dirty="0" smtClean="0"/>
              <a:t>" انه المشروع الذي يهدف </a:t>
            </a:r>
            <a:r>
              <a:rPr lang="ar-DZ" dirty="0" err="1" smtClean="0"/>
              <a:t>الى</a:t>
            </a:r>
            <a:r>
              <a:rPr lang="ar-DZ" dirty="0" smtClean="0"/>
              <a:t> القراءة التحليلية ، المقارنة، </a:t>
            </a:r>
            <a:r>
              <a:rPr lang="ar-DZ" dirty="0" err="1" smtClean="0"/>
              <a:t>الاسترجاعية</a:t>
            </a:r>
            <a:r>
              <a:rPr lang="ar-DZ" dirty="0" smtClean="0"/>
              <a:t>-المستقبلية، </a:t>
            </a:r>
            <a:r>
              <a:rPr lang="ar-DZ" dirty="0" err="1" smtClean="0"/>
              <a:t>او</a:t>
            </a:r>
            <a:r>
              <a:rPr lang="ar-DZ" dirty="0" smtClean="0"/>
              <a:t> التراجعية-التقدمية لكل </a:t>
            </a:r>
            <a:r>
              <a:rPr lang="ar-DZ" dirty="0" err="1" smtClean="0"/>
              <a:t>انظمة</a:t>
            </a:r>
            <a:r>
              <a:rPr lang="ar-DZ" dirty="0" smtClean="0"/>
              <a:t> الفكر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التراثات</a:t>
            </a:r>
            <a:r>
              <a:rPr lang="ar-DZ" dirty="0" smtClean="0"/>
              <a:t> الثقافية المكتوبة </a:t>
            </a:r>
            <a:r>
              <a:rPr lang="ar-DZ" dirty="0" err="1" smtClean="0"/>
              <a:t>او</a:t>
            </a:r>
            <a:r>
              <a:rPr lang="ar-DZ" dirty="0" smtClean="0"/>
              <a:t> الشفهية والتي كانت قد انتشرت</a:t>
            </a:r>
            <a:r>
              <a:rPr lang="fr-FR" dirty="0" smtClean="0"/>
              <a:t> </a:t>
            </a:r>
            <a:r>
              <a:rPr lang="ar-DZ" dirty="0" smtClean="0"/>
              <a:t>وترعرعت وتنافست في حوض البخر </a:t>
            </a:r>
            <a:r>
              <a:rPr lang="ar-DZ" dirty="0" err="1" smtClean="0"/>
              <a:t>الابيض</a:t>
            </a:r>
            <a:r>
              <a:rPr lang="ar-DZ" dirty="0" smtClean="0"/>
              <a:t> المتوسط." </a:t>
            </a:r>
            <a:endParaRPr lang="fr-FR" dirty="0" smtClean="0"/>
          </a:p>
          <a:p>
            <a:pPr algn="just" rtl="1"/>
            <a:r>
              <a:rPr lang="ar-DZ" dirty="0" smtClean="0"/>
              <a:t>يسعى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الى</a:t>
            </a:r>
            <a:r>
              <a:rPr lang="ar-DZ" dirty="0" smtClean="0"/>
              <a:t> </a:t>
            </a:r>
            <a:r>
              <a:rPr lang="ar-DZ" dirty="0" err="1" smtClean="0"/>
              <a:t>ارخنة</a:t>
            </a:r>
            <a:r>
              <a:rPr lang="ar-DZ" dirty="0" smtClean="0"/>
              <a:t> معرفتنا للماضي لان </a:t>
            </a:r>
            <a:r>
              <a:rPr lang="ar-DZ" dirty="0" err="1" smtClean="0"/>
              <a:t>الارخنة</a:t>
            </a:r>
            <a:r>
              <a:rPr lang="ar-DZ" dirty="0" smtClean="0"/>
              <a:t> من مكتسبات الحداثة لكن هذا المكتسب الجديد لا يزال في دائرة </a:t>
            </a:r>
            <a:r>
              <a:rPr lang="ar-DZ" dirty="0" err="1" smtClean="0"/>
              <a:t>اللامفكر</a:t>
            </a:r>
            <a:r>
              <a:rPr lang="ar-DZ" dirty="0" smtClean="0"/>
              <a:t> فيه بالنسبة للفكر </a:t>
            </a:r>
            <a:r>
              <a:rPr lang="ar-DZ" dirty="0" err="1" smtClean="0"/>
              <a:t>الاسلامي</a:t>
            </a:r>
            <a:r>
              <a:rPr lang="ar-DZ" dirty="0" smtClean="0"/>
              <a:t> المعاصر، نتيجة رفض منجزات العلم بدعوى </a:t>
            </a:r>
            <a:r>
              <a:rPr lang="ar-DZ" dirty="0" err="1" smtClean="0"/>
              <a:t>انها</a:t>
            </a:r>
            <a:r>
              <a:rPr lang="ar-DZ" dirty="0" smtClean="0"/>
              <a:t> اختزال للروحانيات، </a:t>
            </a:r>
            <a:r>
              <a:rPr lang="ar-DZ" dirty="0" err="1" smtClean="0"/>
              <a:t>واركون</a:t>
            </a:r>
            <a:r>
              <a:rPr lang="ar-DZ" dirty="0" smtClean="0"/>
              <a:t> </a:t>
            </a:r>
            <a:r>
              <a:rPr lang="ar-DZ" dirty="0" err="1" smtClean="0"/>
              <a:t>تاثرا</a:t>
            </a:r>
            <a:r>
              <a:rPr lang="ar-DZ" dirty="0" smtClean="0"/>
              <a:t> بجوزيف فان </a:t>
            </a:r>
            <a:r>
              <a:rPr lang="ar-DZ" dirty="0" err="1" smtClean="0"/>
              <a:t>ايس</a:t>
            </a:r>
            <a:r>
              <a:rPr lang="ar-DZ" dirty="0" smtClean="0"/>
              <a:t> الذي </a:t>
            </a:r>
            <a:r>
              <a:rPr lang="ar-DZ" dirty="0" err="1" smtClean="0"/>
              <a:t>اكد</a:t>
            </a:r>
            <a:r>
              <a:rPr lang="ar-DZ" dirty="0" smtClean="0"/>
              <a:t> على ضرورة الكشف عن تاريخية النص. واعتماد المنهج </a:t>
            </a:r>
            <a:r>
              <a:rPr lang="ar-DZ" dirty="0" err="1" smtClean="0"/>
              <a:t>الاركيولوجي</a:t>
            </a:r>
            <a:r>
              <a:rPr lang="ar-DZ" dirty="0" smtClean="0"/>
              <a:t> من اجل تعرية وتفكيك المسلمات الخاصة بكل خطاب، ويؤكد </a:t>
            </a:r>
            <a:r>
              <a:rPr lang="ar-DZ" dirty="0" err="1" smtClean="0"/>
              <a:t>اركون</a:t>
            </a:r>
            <a:r>
              <a:rPr lang="ar-DZ" dirty="0" smtClean="0"/>
              <a:t> على" </a:t>
            </a:r>
            <a:r>
              <a:rPr lang="ar-DZ" dirty="0" err="1" smtClean="0"/>
              <a:t>ارخنة</a:t>
            </a:r>
            <a:r>
              <a:rPr lang="ar-DZ" dirty="0" smtClean="0"/>
              <a:t> الخطاب القرآني نفسه. وهذه </a:t>
            </a:r>
            <a:r>
              <a:rPr lang="ar-DZ" dirty="0" err="1" smtClean="0"/>
              <a:t>الارخنة</a:t>
            </a:r>
            <a:r>
              <a:rPr lang="ar-DZ" dirty="0" smtClean="0"/>
              <a:t> سوف تكون نقطة الانطلاق </a:t>
            </a:r>
            <a:r>
              <a:rPr lang="ar-DZ" dirty="0" err="1" smtClean="0"/>
              <a:t>لاعادة</a:t>
            </a:r>
            <a:r>
              <a:rPr lang="ar-DZ" dirty="0" smtClean="0"/>
              <a:t> تحديد المكانة اللغوية، والدلالية، </a:t>
            </a:r>
            <a:r>
              <a:rPr lang="ar-DZ" dirty="0" err="1" smtClean="0"/>
              <a:t>والانتروبولوجية</a:t>
            </a:r>
            <a:r>
              <a:rPr lang="ar-DZ" dirty="0" smtClean="0"/>
              <a:t>، واحتمالا اللاهوتية للوحي. وهذه عملية دقيقة وحرجة جدا </a:t>
            </a:r>
            <a:r>
              <a:rPr lang="ar-DZ" dirty="0" err="1" smtClean="0"/>
              <a:t>لانها</a:t>
            </a:r>
            <a:r>
              <a:rPr lang="ar-DZ" dirty="0" smtClean="0"/>
              <a:t> تخص ليس فقط التجسيد القرآني لما يدعوه </a:t>
            </a:r>
            <a:r>
              <a:rPr lang="ar-DZ" dirty="0" err="1" smtClean="0"/>
              <a:t>اللاهوتيون</a:t>
            </a:r>
            <a:r>
              <a:rPr lang="ar-DZ" dirty="0" smtClean="0"/>
              <a:t> بالوحي، </a:t>
            </a:r>
            <a:r>
              <a:rPr lang="ar-DZ" dirty="0" err="1" smtClean="0"/>
              <a:t>وانما</a:t>
            </a:r>
            <a:r>
              <a:rPr lang="ar-DZ" dirty="0" smtClean="0"/>
              <a:t> تخص </a:t>
            </a:r>
            <a:r>
              <a:rPr lang="ar-DZ" dirty="0" err="1" smtClean="0"/>
              <a:t>ايضا</a:t>
            </a:r>
            <a:r>
              <a:rPr lang="ar-DZ" dirty="0" smtClean="0"/>
              <a:t> التجسيد التوراتي </a:t>
            </a:r>
            <a:r>
              <a:rPr lang="ar-DZ" dirty="0" err="1" smtClean="0"/>
              <a:t>والانجيلي</a:t>
            </a:r>
            <a:r>
              <a:rPr lang="ar-DZ" dirty="0" smtClean="0"/>
              <a:t>."</a:t>
            </a:r>
            <a:endParaRPr lang="fr-FR" dirty="0" smtClean="0"/>
          </a:p>
          <a:p>
            <a:pPr algn="just" rtl="1"/>
            <a:r>
              <a:rPr lang="ar-DZ" dirty="0" smtClean="0"/>
              <a:t>والنص القرآني بحاجة </a:t>
            </a:r>
            <a:r>
              <a:rPr lang="ar-DZ" dirty="0" err="1" smtClean="0"/>
              <a:t>الى</a:t>
            </a:r>
            <a:r>
              <a:rPr lang="ar-DZ" dirty="0" smtClean="0"/>
              <a:t> </a:t>
            </a:r>
            <a:r>
              <a:rPr lang="ar-DZ" dirty="0" err="1" smtClean="0"/>
              <a:t>اعادة</a:t>
            </a:r>
            <a:r>
              <a:rPr lang="ar-DZ" dirty="0" smtClean="0"/>
              <a:t> قراءة على منوال مناهج العلوم </a:t>
            </a:r>
            <a:r>
              <a:rPr lang="ar-DZ" dirty="0" err="1" smtClean="0"/>
              <a:t>الانساني</a:t>
            </a:r>
            <a:r>
              <a:rPr lang="ar-DZ" dirty="0" smtClean="0"/>
              <a:t> والاجتماعية الحديثة بهدف تقريبه </a:t>
            </a:r>
            <a:r>
              <a:rPr lang="ar-DZ" dirty="0" err="1" smtClean="0"/>
              <a:t>للاذهان</a:t>
            </a:r>
            <a:r>
              <a:rPr lang="ar-DZ" dirty="0" smtClean="0"/>
              <a:t> والعقول، </a:t>
            </a:r>
            <a:r>
              <a:rPr lang="ar-SA" dirty="0" smtClean="0"/>
              <a:t>-</a:t>
            </a:r>
            <a:r>
              <a:rPr lang="ar-DZ" dirty="0" smtClean="0"/>
              <a:t>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 </a:t>
            </a:r>
            <a:r>
              <a:rPr lang="ar-DZ" dirty="0" err="1" smtClean="0"/>
              <a:t>ص</a:t>
            </a:r>
            <a:r>
              <a:rPr lang="ar-DZ" dirty="0" smtClean="0"/>
              <a:t>46/47.</a:t>
            </a:r>
            <a:endParaRPr lang="fr-FR" dirty="0" smtClean="0"/>
          </a:p>
          <a:p>
            <a:pPr algn="just" rtl="1"/>
            <a:r>
              <a:rPr lang="ar-DZ" dirty="0" smtClean="0"/>
              <a:t>-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يناير2010،ص53.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935864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76427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0105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rtl="1"/>
            <a:r>
              <a:rPr lang="ar-DZ" dirty="0" smtClean="0"/>
              <a:t> إن الدارس لمشروع </a:t>
            </a:r>
            <a:r>
              <a:rPr lang="ar-DZ" dirty="0" err="1" smtClean="0"/>
              <a:t>اركون</a:t>
            </a:r>
            <a:r>
              <a:rPr lang="ar-DZ" dirty="0" smtClean="0"/>
              <a:t> يدرك مدى تنوع  مصادره </a:t>
            </a:r>
            <a:r>
              <a:rPr lang="ar-DZ" dirty="0" err="1" smtClean="0"/>
              <a:t>و</a:t>
            </a:r>
            <a:r>
              <a:rPr lang="ar-DZ" dirty="0" smtClean="0"/>
              <a:t> تنوع </a:t>
            </a:r>
            <a:r>
              <a:rPr lang="ar-DZ" dirty="0" err="1" smtClean="0"/>
              <a:t>اهدافه</a:t>
            </a:r>
            <a:r>
              <a:rPr lang="ar-DZ" dirty="0" smtClean="0"/>
              <a:t> وتنوع مناهجه، فهو مفكر جد حذر لأنه يفكر عبر المسافات ممارسا النقد التاريخي لها يقول عنه محمود عزت" منهج </a:t>
            </a:r>
            <a:r>
              <a:rPr lang="ar-DZ" dirty="0" err="1" smtClean="0"/>
              <a:t>اركون</a:t>
            </a:r>
            <a:r>
              <a:rPr lang="ar-DZ" dirty="0" smtClean="0"/>
              <a:t> ...هو نقد يتسلح بكل علوم </a:t>
            </a:r>
            <a:r>
              <a:rPr lang="ar-DZ" dirty="0" err="1" smtClean="0"/>
              <a:t>الانسان</a:t>
            </a:r>
            <a:r>
              <a:rPr lang="ar-DZ" dirty="0" smtClean="0"/>
              <a:t> و المجتمع، </a:t>
            </a:r>
            <a:r>
              <a:rPr lang="ar-DZ" dirty="0" err="1" smtClean="0"/>
              <a:t>و</a:t>
            </a:r>
            <a:r>
              <a:rPr lang="ar-DZ" dirty="0" smtClean="0"/>
              <a:t> يدخل في حسبانه مفهوم المتخيل </a:t>
            </a:r>
            <a:r>
              <a:rPr lang="ar-DZ" dirty="0" err="1" smtClean="0"/>
              <a:t>او</a:t>
            </a:r>
            <a:r>
              <a:rPr lang="ar-DZ" dirty="0" smtClean="0"/>
              <a:t> </a:t>
            </a:r>
            <a:r>
              <a:rPr lang="ar-DZ" dirty="0" err="1" smtClean="0"/>
              <a:t>الاسطورة</a:t>
            </a:r>
            <a:r>
              <a:rPr lang="ar-DZ" dirty="0" smtClean="0"/>
              <a:t> </a:t>
            </a:r>
            <a:r>
              <a:rPr lang="ar-DZ" dirty="0" err="1" smtClean="0"/>
              <a:t>او</a:t>
            </a:r>
            <a:r>
              <a:rPr lang="ar-DZ" dirty="0" smtClean="0"/>
              <a:t> الحقائق </a:t>
            </a:r>
            <a:r>
              <a:rPr lang="ar-DZ" dirty="0" err="1" smtClean="0"/>
              <a:t>السوسيولوجية</a:t>
            </a:r>
            <a:r>
              <a:rPr lang="ar-DZ" dirty="0" smtClean="0"/>
              <a:t> الكبرى، لحشد كل العلوم </a:t>
            </a:r>
            <a:r>
              <a:rPr lang="ar-DZ" dirty="0" err="1" smtClean="0"/>
              <a:t>الانسانية</a:t>
            </a:r>
            <a:r>
              <a:rPr lang="ar-DZ" dirty="0" smtClean="0"/>
              <a:t> اليوم، </a:t>
            </a:r>
            <a:r>
              <a:rPr lang="ar-DZ" dirty="0" err="1" smtClean="0"/>
              <a:t>و</a:t>
            </a:r>
            <a:r>
              <a:rPr lang="ar-DZ" dirty="0" smtClean="0"/>
              <a:t> منها علم التاريخ، </a:t>
            </a:r>
            <a:r>
              <a:rPr lang="ar-DZ" dirty="0" err="1" smtClean="0"/>
              <a:t>و</a:t>
            </a:r>
            <a:r>
              <a:rPr lang="ar-DZ" dirty="0" smtClean="0"/>
              <a:t> علم الاجتماع، </a:t>
            </a:r>
            <a:r>
              <a:rPr lang="ar-DZ" dirty="0" err="1" smtClean="0"/>
              <a:t>و</a:t>
            </a:r>
            <a:r>
              <a:rPr lang="ar-DZ" dirty="0" smtClean="0"/>
              <a:t> علم </a:t>
            </a:r>
            <a:r>
              <a:rPr lang="ar-DZ" dirty="0" err="1" smtClean="0"/>
              <a:t>الانثروبولوجيا</a:t>
            </a:r>
            <a:r>
              <a:rPr lang="ar-DZ" dirty="0" smtClean="0"/>
              <a:t>،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انتروبولوجيا</a:t>
            </a:r>
            <a:r>
              <a:rPr lang="ar-DZ" dirty="0" smtClean="0"/>
              <a:t> </a:t>
            </a:r>
            <a:r>
              <a:rPr lang="ar-DZ" dirty="0" err="1" smtClean="0"/>
              <a:t>الاديان</a:t>
            </a:r>
            <a:r>
              <a:rPr lang="ar-DZ" dirty="0" smtClean="0"/>
              <a:t>، </a:t>
            </a:r>
            <a:r>
              <a:rPr lang="ar-DZ" dirty="0" err="1" smtClean="0"/>
              <a:t>و</a:t>
            </a:r>
            <a:r>
              <a:rPr lang="ar-DZ" dirty="0" smtClean="0"/>
              <a:t> علم اجتماع </a:t>
            </a:r>
            <a:r>
              <a:rPr lang="ar-DZ" dirty="0" err="1" smtClean="0"/>
              <a:t>الاديان</a:t>
            </a:r>
            <a:r>
              <a:rPr lang="ar-DZ" dirty="0" smtClean="0"/>
              <a:t> المقارن، </a:t>
            </a:r>
            <a:r>
              <a:rPr lang="ar-DZ" dirty="0" err="1" smtClean="0"/>
              <a:t>و</a:t>
            </a:r>
            <a:r>
              <a:rPr lang="ar-DZ" dirty="0" smtClean="0"/>
              <a:t> تاريخ </a:t>
            </a:r>
            <a:r>
              <a:rPr lang="ar-DZ" dirty="0" err="1" smtClean="0"/>
              <a:t>الاديان</a:t>
            </a:r>
            <a:r>
              <a:rPr lang="ar-DZ" dirty="0" smtClean="0"/>
              <a:t> و علم النفس، </a:t>
            </a:r>
            <a:r>
              <a:rPr lang="ar-DZ" dirty="0" err="1" smtClean="0"/>
              <a:t>و</a:t>
            </a:r>
            <a:r>
              <a:rPr lang="ar-DZ" dirty="0" smtClean="0"/>
              <a:t> علم اللغة، </a:t>
            </a:r>
            <a:r>
              <a:rPr lang="ar-DZ" dirty="0" err="1" smtClean="0"/>
              <a:t>و</a:t>
            </a:r>
            <a:r>
              <a:rPr lang="ar-DZ" dirty="0" smtClean="0"/>
              <a:t> يدعو </a:t>
            </a:r>
            <a:r>
              <a:rPr lang="ar-DZ" dirty="0" err="1" smtClean="0"/>
              <a:t>الى</a:t>
            </a:r>
            <a:r>
              <a:rPr lang="ar-DZ" dirty="0" smtClean="0"/>
              <a:t> تسليط هذه السيمفونية المتداخلة من العلوم على حالات </a:t>
            </a:r>
            <a:r>
              <a:rPr lang="ar-DZ" dirty="0" err="1" smtClean="0"/>
              <a:t>الاسلام</a:t>
            </a:r>
            <a:r>
              <a:rPr lang="ar-DZ" dirty="0" smtClean="0"/>
              <a:t> الراهن لدراسته، </a:t>
            </a:r>
            <a:r>
              <a:rPr lang="ar-DZ" dirty="0" err="1" smtClean="0"/>
              <a:t>و</a:t>
            </a:r>
            <a:r>
              <a:rPr lang="ar-DZ" dirty="0" smtClean="0"/>
              <a:t> تحليله بهذه المنهجية الجديدة التي يسميها" </a:t>
            </a:r>
            <a:r>
              <a:rPr lang="ar-DZ" dirty="0" err="1" smtClean="0"/>
              <a:t>الاسلاميات</a:t>
            </a:r>
            <a:r>
              <a:rPr lang="ar-DZ" dirty="0" smtClean="0"/>
              <a:t> التطبيقية""</a:t>
            </a:r>
            <a:endParaRPr lang="fr-FR" dirty="0" smtClean="0"/>
          </a:p>
          <a:p>
            <a:pPr algn="just" rtl="1"/>
            <a:r>
              <a:rPr lang="ar-DZ" dirty="0" smtClean="0"/>
              <a:t>وبدأ أركون فعل النقد من نقد الدراسات </a:t>
            </a:r>
            <a:r>
              <a:rPr lang="ar-DZ" dirty="0" err="1" smtClean="0"/>
              <a:t>الاستشراقية</a:t>
            </a:r>
            <a:r>
              <a:rPr lang="ar-DZ" dirty="0" smtClean="0"/>
              <a:t> ومناهجها التقليدية (فقه اللغة)، لكنه لا يجعل الدراسات </a:t>
            </a:r>
            <a:r>
              <a:rPr lang="ar-DZ" dirty="0" err="1" smtClean="0"/>
              <a:t>الاستشراقية</a:t>
            </a:r>
            <a:r>
              <a:rPr lang="ar-DZ" dirty="0" smtClean="0"/>
              <a:t> في مستوى واحد، فنجده في الكثير من المواضع يحاول </a:t>
            </a:r>
            <a:r>
              <a:rPr lang="ar-DZ" dirty="0" err="1" smtClean="0"/>
              <a:t>انصاف</a:t>
            </a:r>
            <a:r>
              <a:rPr lang="ar-DZ" dirty="0" smtClean="0"/>
              <a:t> بعض المستشرقين ويشيد بأعمالهم ودورهم في دراسة التراث الإسلامي، لكنه يقترح منهجا بديلا أطلق عليه "</a:t>
            </a:r>
            <a:r>
              <a:rPr lang="ar-DZ" dirty="0" err="1" smtClean="0"/>
              <a:t>الاسلاميات</a:t>
            </a:r>
            <a:r>
              <a:rPr lang="ar-DZ" dirty="0" smtClean="0"/>
              <a:t> التطبيقية" وهي منهج مركب من كل المناهج لكي تصبح قادرة على مسايرة التغيرات والتطورات العلمية والمنهجية في العلوم </a:t>
            </a:r>
            <a:r>
              <a:rPr lang="ar-DZ" dirty="0" err="1" smtClean="0"/>
              <a:t>الانسانية</a:t>
            </a:r>
            <a:r>
              <a:rPr lang="ar-DZ" dirty="0" smtClean="0"/>
              <a:t> والاجتماعية، أدرك أركون ضرورة استئناف البحث الذي توقف منذ زمن في العالم العربي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الاسلامي</a:t>
            </a:r>
            <a:r>
              <a:rPr lang="ar-DZ" dirty="0" smtClean="0"/>
              <a:t> هذا ما يبرر هيمنة المنهجية </a:t>
            </a:r>
            <a:r>
              <a:rPr lang="ar-DZ" dirty="0" err="1" smtClean="0"/>
              <a:t>الابستيمولوجية</a:t>
            </a:r>
            <a:r>
              <a:rPr lang="ar-DZ" dirty="0" smtClean="0"/>
              <a:t> الغربية على الفضاء العربي </a:t>
            </a:r>
            <a:r>
              <a:rPr lang="ar-DZ" dirty="0" err="1" smtClean="0"/>
              <a:t>الاسلامي</a:t>
            </a:r>
            <a:r>
              <a:rPr lang="ar-DZ" dirty="0" smtClean="0"/>
              <a:t> لذلك منهجية </a:t>
            </a:r>
            <a:r>
              <a:rPr lang="ar-DZ" dirty="0" err="1" smtClean="0"/>
              <a:t>اركون</a:t>
            </a:r>
            <a:r>
              <a:rPr lang="ar-DZ" dirty="0" smtClean="0"/>
              <a:t> تهدف </a:t>
            </a:r>
            <a:r>
              <a:rPr lang="ar-DZ" dirty="0" err="1" smtClean="0"/>
              <a:t>الى</a:t>
            </a:r>
            <a:r>
              <a:rPr lang="ar-DZ" dirty="0" smtClean="0"/>
              <a:t> </a:t>
            </a:r>
            <a:r>
              <a:rPr lang="ar-DZ" dirty="0" err="1" smtClean="0"/>
              <a:t>اعادة</a:t>
            </a:r>
            <a:r>
              <a:rPr lang="ar-DZ" dirty="0" smtClean="0"/>
              <a:t> طرح المشاكل الحقيقية التي تعاني منها مجتمعاتنا </a:t>
            </a:r>
            <a:r>
              <a:rPr lang="ar-DZ" dirty="0" err="1" smtClean="0"/>
              <a:t>و</a:t>
            </a:r>
            <a:r>
              <a:rPr lang="ar-DZ" dirty="0" smtClean="0"/>
              <a:t> التعامل معها بعلمية لاحتوائها.</a:t>
            </a:r>
            <a:endParaRPr lang="fr-FR" dirty="0" smtClean="0"/>
          </a:p>
          <a:p>
            <a:pPr algn="just" rtl="1"/>
            <a:r>
              <a:rPr lang="ar-DZ" dirty="0" smtClean="0"/>
              <a:t> و </a:t>
            </a:r>
            <a:r>
              <a:rPr lang="ar-DZ" dirty="0" err="1" smtClean="0"/>
              <a:t>الاسلاميات</a:t>
            </a:r>
            <a:r>
              <a:rPr lang="ar-DZ" dirty="0" smtClean="0"/>
              <a:t> التطبيقية دورها </a:t>
            </a:r>
            <a:r>
              <a:rPr lang="ar-DZ" dirty="0" err="1" smtClean="0"/>
              <a:t>التموضع</a:t>
            </a:r>
            <a:r>
              <a:rPr lang="ar-DZ" dirty="0" smtClean="0"/>
              <a:t> داخل الفضاء </a:t>
            </a:r>
            <a:r>
              <a:rPr lang="ar-DZ" dirty="0" err="1" smtClean="0"/>
              <a:t>الاسلامي</a:t>
            </a:r>
            <a:r>
              <a:rPr lang="ar-DZ" dirty="0" smtClean="0"/>
              <a:t> لقراءته من الداخل </a:t>
            </a:r>
            <a:r>
              <a:rPr lang="ar-DZ" dirty="0" err="1" smtClean="0"/>
              <a:t>و</a:t>
            </a:r>
            <a:r>
              <a:rPr lang="ar-DZ" dirty="0" smtClean="0"/>
              <a:t> التعرف على مشاكله القديمة </a:t>
            </a:r>
            <a:r>
              <a:rPr lang="ar-DZ" dirty="0" err="1" smtClean="0"/>
              <a:t>و</a:t>
            </a:r>
            <a:r>
              <a:rPr lang="ar-DZ" dirty="0" smtClean="0"/>
              <a:t> الحديثة </a:t>
            </a:r>
            <a:r>
              <a:rPr lang="ar-DZ" dirty="0" err="1" smtClean="0"/>
              <a:t>و</a:t>
            </a:r>
            <a:r>
              <a:rPr lang="ar-DZ" dirty="0" smtClean="0"/>
              <a:t> يدعو </a:t>
            </a:r>
            <a:r>
              <a:rPr lang="ar-DZ" dirty="0" err="1" smtClean="0"/>
              <a:t>اركون</a:t>
            </a:r>
            <a:r>
              <a:rPr lang="ar-DZ" dirty="0" smtClean="0"/>
              <a:t> الباحثين </a:t>
            </a:r>
            <a:r>
              <a:rPr lang="ar-DZ" dirty="0" err="1" smtClean="0"/>
              <a:t>الى</a:t>
            </a:r>
            <a:r>
              <a:rPr lang="ar-DZ" dirty="0" smtClean="0"/>
              <a:t> الدخول في معركة علمية من شانها تمكن العالم </a:t>
            </a:r>
            <a:r>
              <a:rPr lang="ar-DZ" dirty="0" err="1" smtClean="0"/>
              <a:t>الاسلامي</a:t>
            </a:r>
            <a:r>
              <a:rPr lang="ar-DZ" dirty="0" smtClean="0"/>
              <a:t> من </a:t>
            </a:r>
            <a:r>
              <a:rPr lang="ar-DZ" dirty="0" err="1" smtClean="0"/>
              <a:t>اغناء</a:t>
            </a:r>
            <a:r>
              <a:rPr lang="ar-DZ" dirty="0" smtClean="0"/>
              <a:t> الحضارة </a:t>
            </a:r>
            <a:r>
              <a:rPr lang="ar-DZ" dirty="0" err="1" smtClean="0"/>
              <a:t>الانسانية</a:t>
            </a:r>
            <a:r>
              <a:rPr lang="ar-DZ" dirty="0" smtClean="0"/>
              <a:t> و هي دعوة ادوارد سعيد في نقده </a:t>
            </a:r>
            <a:r>
              <a:rPr lang="ar-DZ" dirty="0" err="1" smtClean="0"/>
              <a:t>للاستشراق</a:t>
            </a:r>
            <a:r>
              <a:rPr lang="ar-DZ" dirty="0" smtClean="0"/>
              <a:t> نقدا علميا لا </a:t>
            </a:r>
            <a:r>
              <a:rPr lang="ar-DZ" dirty="0" err="1" smtClean="0"/>
              <a:t>ايديولوديا</a:t>
            </a:r>
            <a:r>
              <a:rPr lang="ar-DZ" dirty="0" smtClean="0"/>
              <a:t>.. </a:t>
            </a:r>
            <a:endParaRPr lang="fr-FR" dirty="0" smtClean="0"/>
          </a:p>
          <a:p>
            <a:pPr algn="just" rtl="1"/>
            <a:r>
              <a:rPr lang="ar-DZ" dirty="0" smtClean="0"/>
              <a:t>- محمود عزت: من المقدمة لكتاب: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</a:t>
            </a:r>
            <a:r>
              <a:rPr lang="ar-DZ" dirty="0" err="1" smtClean="0"/>
              <a:t>صص</a:t>
            </a:r>
            <a:r>
              <a:rPr lang="ar-DZ" dirty="0" smtClean="0"/>
              <a:t>/09/10.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946084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rtl="1"/>
            <a:r>
              <a:rPr lang="ar-DZ" dirty="0" smtClean="0"/>
              <a:t>يرى </a:t>
            </a:r>
            <a:r>
              <a:rPr lang="ar-DZ" dirty="0" err="1" smtClean="0"/>
              <a:t>اركون</a:t>
            </a:r>
            <a:r>
              <a:rPr lang="ar-DZ" dirty="0" smtClean="0"/>
              <a:t> ضرورة فهم واقع اليوم في ظل سياقاته التاريخية </a:t>
            </a:r>
            <a:r>
              <a:rPr lang="ar-DZ" dirty="0" err="1" smtClean="0"/>
              <a:t>و</a:t>
            </a:r>
            <a:r>
              <a:rPr lang="ar-DZ" dirty="0" smtClean="0"/>
              <a:t> استدعاء كل الجوانب من مفكر فيه </a:t>
            </a:r>
            <a:r>
              <a:rPr lang="ar-DZ" dirty="0" err="1" smtClean="0"/>
              <a:t>و</a:t>
            </a:r>
            <a:r>
              <a:rPr lang="ar-DZ" dirty="0" smtClean="0"/>
              <a:t> لا مفكر فيه ومن مستحيل التفكير فيه </a:t>
            </a:r>
            <a:r>
              <a:rPr lang="ar-DZ" dirty="0" err="1" smtClean="0"/>
              <a:t>و</a:t>
            </a:r>
            <a:r>
              <a:rPr lang="ar-DZ" dirty="0" smtClean="0"/>
              <a:t> الممكن التفكير فيه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المسكوت</a:t>
            </a:r>
            <a:r>
              <a:rPr lang="ar-DZ" dirty="0" smtClean="0"/>
              <a:t> عنه.</a:t>
            </a:r>
            <a:endParaRPr lang="fr-FR" dirty="0" smtClean="0"/>
          </a:p>
          <a:p>
            <a:pPr algn="just" rtl="1"/>
            <a:r>
              <a:rPr lang="ar-DZ" b="1" dirty="0" smtClean="0"/>
              <a:t>3- أركون </a:t>
            </a:r>
            <a:r>
              <a:rPr lang="ar-DZ" b="1" dirty="0" err="1" smtClean="0"/>
              <a:t>والأنسنة</a:t>
            </a:r>
            <a:r>
              <a:rPr lang="ar-DZ" dirty="0" smtClean="0"/>
              <a:t>: ميزة أركون هو قدرته على التواصل والحوار مع كل الفلسفات والتيارات، وعن طريق الحوار مع نصوص التوحيدي وابن </a:t>
            </a:r>
            <a:r>
              <a:rPr lang="ar-DZ" dirty="0" err="1" smtClean="0"/>
              <a:t>مسكويه</a:t>
            </a:r>
            <a:r>
              <a:rPr lang="ar-DZ" dirty="0" smtClean="0"/>
              <a:t> نحت مصطلح </a:t>
            </a:r>
            <a:r>
              <a:rPr lang="ar-DZ" dirty="0" err="1" smtClean="0"/>
              <a:t>الانسنة</a:t>
            </a:r>
            <a:r>
              <a:rPr lang="ar-DZ" dirty="0" smtClean="0"/>
              <a:t> يقول" عندما اكتشفت </a:t>
            </a:r>
            <a:r>
              <a:rPr lang="ar-DZ" dirty="0" err="1" smtClean="0"/>
              <a:t>اثار</a:t>
            </a:r>
            <a:r>
              <a:rPr lang="ar-DZ" dirty="0" smtClean="0"/>
              <a:t> </a:t>
            </a:r>
            <a:r>
              <a:rPr lang="ar-DZ" dirty="0" err="1" smtClean="0"/>
              <a:t>ابي</a:t>
            </a:r>
            <a:r>
              <a:rPr lang="ar-DZ" dirty="0" smtClean="0"/>
              <a:t> حيان التوحيدي ازداد تقديري لأهمية التواصل </a:t>
            </a:r>
            <a:r>
              <a:rPr lang="ar-DZ" dirty="0" err="1" smtClean="0"/>
              <a:t>الشفاهي</a:t>
            </a:r>
            <a:r>
              <a:rPr lang="ar-DZ" dirty="0" smtClean="0"/>
              <a:t> في </a:t>
            </a:r>
            <a:r>
              <a:rPr lang="ar-DZ" dirty="0" err="1" smtClean="0"/>
              <a:t>اثراء</a:t>
            </a:r>
            <a:r>
              <a:rPr lang="ar-DZ" dirty="0" smtClean="0"/>
              <a:t> توجه </a:t>
            </a:r>
            <a:r>
              <a:rPr lang="ar-DZ" dirty="0" err="1" smtClean="0"/>
              <a:t>الانسنة</a:t>
            </a:r>
            <a:r>
              <a:rPr lang="ar-DZ" dirty="0" smtClean="0"/>
              <a:t> الذي يرتسم في فورية المواجهة بين وجهات نظر متعددة، ....لقد ابرز التوحيدي بوضوح </a:t>
            </a:r>
            <a:r>
              <a:rPr lang="ar-DZ" dirty="0" err="1" smtClean="0"/>
              <a:t>الاهداف</a:t>
            </a:r>
            <a:r>
              <a:rPr lang="ar-DZ" dirty="0" smtClean="0"/>
              <a:t> الجوهرية لكل حالة </a:t>
            </a:r>
            <a:r>
              <a:rPr lang="ar-DZ" dirty="0" err="1" smtClean="0"/>
              <a:t>انسنة</a:t>
            </a:r>
            <a:r>
              <a:rPr lang="ar-DZ" dirty="0" smtClean="0"/>
              <a:t>، مثل البحث المستمر عن المعنى، لا في حدود تلفظه المجازي الاعتباطي الذي شجبه بشدة....بل في مستوى مجسداته النفسية </a:t>
            </a:r>
            <a:r>
              <a:rPr lang="ar-DZ" dirty="0" err="1" smtClean="0"/>
              <a:t>و</a:t>
            </a:r>
            <a:r>
              <a:rPr lang="ar-DZ" dirty="0" smtClean="0"/>
              <a:t> التاريخية المحسوسة" </a:t>
            </a:r>
            <a:endParaRPr lang="fr-FR" dirty="0" smtClean="0"/>
          </a:p>
          <a:p>
            <a:pPr algn="just" rtl="1"/>
            <a:r>
              <a:rPr lang="ar-DZ" dirty="0" smtClean="0"/>
              <a:t>و يحمل </a:t>
            </a:r>
            <a:r>
              <a:rPr lang="ar-DZ" dirty="0" err="1" smtClean="0"/>
              <a:t>اركون</a:t>
            </a:r>
            <a:r>
              <a:rPr lang="ar-DZ" dirty="0" smtClean="0"/>
              <a:t> غياب النزعة </a:t>
            </a:r>
            <a:r>
              <a:rPr lang="ar-DZ" dirty="0" err="1" smtClean="0"/>
              <a:t>الانسنية</a:t>
            </a:r>
            <a:r>
              <a:rPr lang="ar-DZ" dirty="0" smtClean="0"/>
              <a:t> في مجتمعاتنا </a:t>
            </a:r>
            <a:r>
              <a:rPr lang="ar-DZ" dirty="0" err="1" smtClean="0"/>
              <a:t>الى</a:t>
            </a:r>
            <a:r>
              <a:rPr lang="ar-DZ" dirty="0" smtClean="0"/>
              <a:t> جملة من القوى منها الداخلية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اخرى</a:t>
            </a:r>
            <a:r>
              <a:rPr lang="ar-DZ" dirty="0" smtClean="0"/>
              <a:t> خارجية تمثلت في الاستعمار </a:t>
            </a:r>
            <a:r>
              <a:rPr lang="ar-DZ" dirty="0" err="1" smtClean="0"/>
              <a:t>الاوربي</a:t>
            </a:r>
            <a:r>
              <a:rPr lang="ar-DZ" dirty="0" smtClean="0"/>
              <a:t> منذ القرن التاسع عشر الذي كرس لنزعة ضد </a:t>
            </a:r>
            <a:r>
              <a:rPr lang="ar-DZ" dirty="0" err="1" smtClean="0"/>
              <a:t>الانسنة</a:t>
            </a:r>
            <a:r>
              <a:rPr lang="ar-DZ" dirty="0" smtClean="0"/>
              <a:t> لتكون بذلك قد انقلبت على مبادئ ثوراتها التنويرية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اصبحت</a:t>
            </a:r>
            <a:r>
              <a:rPr lang="ar-DZ" dirty="0" smtClean="0"/>
              <a:t> تنتج ثقافة مضادة </a:t>
            </a:r>
            <a:r>
              <a:rPr lang="ar-DZ" dirty="0" err="1" smtClean="0"/>
              <a:t>للانسنة</a:t>
            </a:r>
            <a:r>
              <a:rPr lang="ar-DZ" dirty="0" smtClean="0"/>
              <a:t>.</a:t>
            </a:r>
            <a:endParaRPr lang="fr-FR" dirty="0" smtClean="0"/>
          </a:p>
          <a:p>
            <a:pPr algn="just" rtl="1"/>
            <a:r>
              <a:rPr lang="ar-DZ" dirty="0" smtClean="0"/>
              <a:t>و ما </a:t>
            </a:r>
            <a:r>
              <a:rPr lang="ar-DZ" dirty="0" err="1" smtClean="0"/>
              <a:t>احداث</a:t>
            </a:r>
            <a:r>
              <a:rPr lang="ar-DZ" dirty="0" smtClean="0"/>
              <a:t> </a:t>
            </a:r>
            <a:r>
              <a:rPr lang="ar-DZ" dirty="0" err="1" smtClean="0"/>
              <a:t>سيبتمبر</a:t>
            </a:r>
            <a:r>
              <a:rPr lang="ar-DZ" dirty="0" smtClean="0"/>
              <a:t> 2001 إلا لحظة من لحظات عجز عقل </a:t>
            </a:r>
            <a:r>
              <a:rPr lang="ar-DZ" dirty="0" err="1" smtClean="0"/>
              <a:t>الانوار</a:t>
            </a:r>
            <a:r>
              <a:rPr lang="ar-DZ" dirty="0" smtClean="0"/>
              <a:t> و انحرافه </a:t>
            </a:r>
            <a:r>
              <a:rPr lang="ar-DZ" dirty="0" err="1" smtClean="0"/>
              <a:t>انها</a:t>
            </a:r>
            <a:r>
              <a:rPr lang="ar-DZ" dirty="0" smtClean="0"/>
              <a:t> لحظة من لحظات فشل كل </a:t>
            </a:r>
            <a:r>
              <a:rPr lang="ar-DZ" dirty="0" err="1" smtClean="0"/>
              <a:t>اشكال</a:t>
            </a:r>
            <a:r>
              <a:rPr lang="ar-DZ" dirty="0" smtClean="0"/>
              <a:t> الفكر  هذه </a:t>
            </a:r>
            <a:r>
              <a:rPr lang="ar-DZ" dirty="0" err="1" smtClean="0"/>
              <a:t>الاحداث</a:t>
            </a:r>
            <a:r>
              <a:rPr lang="ar-DZ" dirty="0" smtClean="0"/>
              <a:t> دفعت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الى</a:t>
            </a:r>
            <a:r>
              <a:rPr lang="ar-DZ" dirty="0" smtClean="0"/>
              <a:t> الدعوة إلى ممارسة نقد ذاتي جذري واحد لتأسيس مساهمتها في العمل التاريخي المشترك </a:t>
            </a:r>
            <a:r>
              <a:rPr lang="ar-DZ" dirty="0" err="1" smtClean="0"/>
              <a:t>للانعتاق</a:t>
            </a:r>
            <a:r>
              <a:rPr lang="ar-DZ" dirty="0" smtClean="0"/>
              <a:t> من </a:t>
            </a:r>
            <a:r>
              <a:rPr lang="ar-DZ" dirty="0" err="1" smtClean="0"/>
              <a:t>الاوضاع</a:t>
            </a:r>
            <a:r>
              <a:rPr lang="ar-DZ" dirty="0" smtClean="0"/>
              <a:t> </a:t>
            </a:r>
            <a:r>
              <a:rPr lang="ar-DZ" dirty="0" err="1" smtClean="0"/>
              <a:t>الانسانية</a:t>
            </a:r>
            <a:r>
              <a:rPr lang="ar-DZ" dirty="0" smtClean="0"/>
              <a:t> الراهنة. من اجل ذلك ينبغي </a:t>
            </a:r>
            <a:r>
              <a:rPr lang="ar-DZ" dirty="0" err="1" smtClean="0"/>
              <a:t>ان</a:t>
            </a:r>
            <a:r>
              <a:rPr lang="ar-DZ" dirty="0" smtClean="0"/>
              <a:t> نعيد التفكير في كل اللاهوتيات </a:t>
            </a:r>
            <a:r>
              <a:rPr lang="ar-DZ" dirty="0" err="1" smtClean="0"/>
              <a:t>و</a:t>
            </a:r>
            <a:r>
              <a:rPr lang="ar-DZ" dirty="0" smtClean="0"/>
              <a:t> الفلسفات السياسية المبررة بشكل فوضوي بعد سنة 1945حتى ندعم عملية النظام القانوني العالمي."</a:t>
            </a:r>
            <a:endParaRPr lang="fr-FR" dirty="0" smtClean="0"/>
          </a:p>
          <a:p>
            <a:pPr algn="just" rtl="1"/>
            <a:r>
              <a:rPr lang="ar-DZ" dirty="0" smtClean="0"/>
              <a:t>-محمد </a:t>
            </a:r>
            <a:r>
              <a:rPr lang="ar-DZ" dirty="0" err="1" smtClean="0"/>
              <a:t>اركون</a:t>
            </a:r>
            <a:r>
              <a:rPr lang="ar-DZ" dirty="0" smtClean="0"/>
              <a:t>: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يناير2010،صص21/22</a:t>
            </a:r>
            <a:endParaRPr lang="fr-FR" dirty="0" smtClean="0"/>
          </a:p>
          <a:p>
            <a:pPr algn="just" rtl="1"/>
            <a:r>
              <a:rPr lang="ar-DZ" dirty="0" smtClean="0"/>
              <a:t>-محمد </a:t>
            </a:r>
            <a:r>
              <a:rPr lang="ar-DZ" dirty="0" err="1" smtClean="0"/>
              <a:t>اركون</a:t>
            </a:r>
            <a:r>
              <a:rPr lang="ar-DZ" dirty="0" smtClean="0"/>
              <a:t>: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يناير2010،صص23.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45246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 rtl="1"/>
            <a:r>
              <a:rPr lang="ar-DZ" dirty="0" smtClean="0"/>
              <a:t>وكان من بين </a:t>
            </a:r>
            <a:r>
              <a:rPr lang="ar-DZ" dirty="0" err="1" smtClean="0"/>
              <a:t>اهداف</a:t>
            </a:r>
            <a:r>
              <a:rPr lang="ar-DZ" dirty="0" smtClean="0"/>
              <a:t> </a:t>
            </a:r>
            <a:r>
              <a:rPr lang="ar-DZ" dirty="0" err="1" smtClean="0"/>
              <a:t>اركون</a:t>
            </a:r>
            <a:r>
              <a:rPr lang="ar-DZ" dirty="0" smtClean="0"/>
              <a:t> تفكيك </a:t>
            </a:r>
            <a:r>
              <a:rPr lang="ar-DZ" dirty="0" err="1" smtClean="0"/>
              <a:t>الايديولوجيات</a:t>
            </a:r>
            <a:r>
              <a:rPr lang="ar-DZ" dirty="0" smtClean="0"/>
              <a:t> العربية </a:t>
            </a:r>
            <a:r>
              <a:rPr lang="ar-DZ" dirty="0" err="1" smtClean="0"/>
              <a:t>و</a:t>
            </a:r>
            <a:r>
              <a:rPr lang="ar-DZ" dirty="0" smtClean="0"/>
              <a:t> كشف بنيتها المتعددة لان معارك </a:t>
            </a:r>
            <a:r>
              <a:rPr lang="ar-DZ" dirty="0" err="1" smtClean="0"/>
              <a:t>الانسنة</a:t>
            </a:r>
            <a:r>
              <a:rPr lang="ar-DZ" dirty="0" smtClean="0"/>
              <a:t> لا تكتمل </a:t>
            </a:r>
            <a:r>
              <a:rPr lang="ar-DZ" dirty="0" err="1" smtClean="0"/>
              <a:t>و</a:t>
            </a:r>
            <a:r>
              <a:rPr lang="ar-DZ" dirty="0" smtClean="0"/>
              <a:t> كل المعارك الفكرية تندرج في ما يطلق عليه" العقل المنبثق</a:t>
            </a:r>
            <a:r>
              <a:rPr lang="fr-FR" dirty="0" smtClean="0"/>
              <a:t>la raison </a:t>
            </a:r>
            <a:r>
              <a:rPr lang="fr-FR" dirty="0" err="1" smtClean="0"/>
              <a:t>emergente</a:t>
            </a:r>
            <a:r>
              <a:rPr lang="ar-DZ" dirty="0" smtClean="0"/>
              <a:t> ، وهذا العقل يتحمل العبء التاريخي لماضي المجتمعات التي يمارس فيها يقظته النقدية. انه يقيم في مرصد كل </a:t>
            </a:r>
            <a:r>
              <a:rPr lang="ar-DZ" dirty="0" err="1" smtClean="0"/>
              <a:t>الاحداث</a:t>
            </a:r>
            <a:r>
              <a:rPr lang="ar-DZ" dirty="0" smtClean="0"/>
              <a:t> " التأويلية" "</a:t>
            </a:r>
            <a:endParaRPr lang="fr-FR" dirty="0" smtClean="0"/>
          </a:p>
          <a:p>
            <a:pPr algn="just" rtl="1"/>
            <a:r>
              <a:rPr lang="ar-DZ" dirty="0" smtClean="0"/>
              <a:t>و العقل المنبثق يوظف كل </a:t>
            </a:r>
            <a:r>
              <a:rPr lang="ar-DZ" dirty="0" err="1" smtClean="0"/>
              <a:t>الادوات</a:t>
            </a:r>
            <a:r>
              <a:rPr lang="ar-DZ" dirty="0" smtClean="0"/>
              <a:t> المعرفية المتاحة في عملية </a:t>
            </a:r>
            <a:r>
              <a:rPr lang="ar-DZ" dirty="0" err="1" smtClean="0"/>
              <a:t>تاويل</a:t>
            </a:r>
            <a:r>
              <a:rPr lang="ar-DZ" dirty="0" smtClean="0"/>
              <a:t> </a:t>
            </a:r>
            <a:r>
              <a:rPr lang="ar-DZ" dirty="0" err="1" smtClean="0"/>
              <a:t>الاحداث</a:t>
            </a:r>
            <a:r>
              <a:rPr lang="ar-DZ" dirty="0" smtClean="0"/>
              <a:t> و بواسطته تمكن </a:t>
            </a:r>
            <a:r>
              <a:rPr lang="ar-DZ" dirty="0" err="1" smtClean="0"/>
              <a:t>اركون</a:t>
            </a:r>
            <a:r>
              <a:rPr lang="ar-DZ" dirty="0" smtClean="0"/>
              <a:t> من كشف طبيعة الخطابات المؤسسة على الازدواجية ازدواجية المعايير يقول" </a:t>
            </a:r>
            <a:r>
              <a:rPr lang="ar-DZ" dirty="0" err="1" smtClean="0"/>
              <a:t>ان</a:t>
            </a:r>
            <a:r>
              <a:rPr lang="ar-DZ" dirty="0" smtClean="0"/>
              <a:t> الفكرة القوية التي يريد العقل المنبثق </a:t>
            </a:r>
            <a:r>
              <a:rPr lang="ar-DZ" dirty="0" err="1" smtClean="0"/>
              <a:t>ان</a:t>
            </a:r>
            <a:r>
              <a:rPr lang="ar-DZ" dirty="0" smtClean="0"/>
              <a:t> يرتقي </a:t>
            </a:r>
            <a:r>
              <a:rPr lang="ar-DZ" dirty="0" err="1" smtClean="0"/>
              <a:t>اليها</a:t>
            </a:r>
            <a:r>
              <a:rPr lang="ar-DZ" dirty="0" smtClean="0"/>
              <a:t> هي </a:t>
            </a:r>
            <a:r>
              <a:rPr lang="ar-DZ" dirty="0" err="1" smtClean="0"/>
              <a:t>ان</a:t>
            </a:r>
            <a:r>
              <a:rPr lang="ar-DZ" dirty="0" smtClean="0"/>
              <a:t> الخطاب الغربي الذي يشرع اللجوء </a:t>
            </a:r>
            <a:r>
              <a:rPr lang="ar-DZ" dirty="0" err="1" smtClean="0"/>
              <a:t>الى</a:t>
            </a:r>
            <a:r>
              <a:rPr lang="ar-DZ" dirty="0" smtClean="0"/>
              <a:t> القوة يعيد تشغيل </a:t>
            </a:r>
            <a:r>
              <a:rPr lang="ar-DZ" dirty="0" err="1" smtClean="0"/>
              <a:t>الاسس</a:t>
            </a:r>
            <a:r>
              <a:rPr lang="ar-DZ" dirty="0" smtClean="0"/>
              <a:t> اللاهوتية الميتافيزيقية نفسها التي يوظفها الخطاب المضاد لكل حركات التحرر في الغرب </a:t>
            </a:r>
            <a:r>
              <a:rPr lang="ar-DZ" dirty="0" err="1" smtClean="0"/>
              <a:t>الاوروبي</a:t>
            </a:r>
            <a:r>
              <a:rPr lang="ar-DZ" dirty="0" smtClean="0"/>
              <a:t> و في المجتمعات المحتلة على حد سواء."</a:t>
            </a:r>
            <a:endParaRPr lang="fr-FR" dirty="0" smtClean="0"/>
          </a:p>
          <a:p>
            <a:pPr algn="just" rtl="1"/>
            <a:r>
              <a:rPr lang="ar-DZ" dirty="0" err="1" smtClean="0"/>
              <a:t>ان</a:t>
            </a:r>
            <a:r>
              <a:rPr lang="ar-DZ" dirty="0" smtClean="0"/>
              <a:t> هذا التناقض في الممارسات السياسية يؤدي </a:t>
            </a:r>
            <a:r>
              <a:rPr lang="ar-DZ" dirty="0" err="1" smtClean="0"/>
              <a:t>الى</a:t>
            </a:r>
            <a:r>
              <a:rPr lang="ar-DZ" dirty="0" smtClean="0"/>
              <a:t> عدم الثقة بين </a:t>
            </a:r>
            <a:r>
              <a:rPr lang="ar-DZ" dirty="0" err="1" smtClean="0"/>
              <a:t>المتحاوريين</a:t>
            </a:r>
            <a:r>
              <a:rPr lang="ar-DZ" dirty="0" smtClean="0"/>
              <a:t> و فشل عملية </a:t>
            </a:r>
            <a:r>
              <a:rPr lang="ar-DZ" dirty="0" err="1" smtClean="0"/>
              <a:t>الانسنة</a:t>
            </a:r>
            <a:r>
              <a:rPr lang="ar-DZ" dirty="0" smtClean="0"/>
              <a:t> يؤدي بالضرورة </a:t>
            </a:r>
            <a:r>
              <a:rPr lang="ar-DZ" dirty="0" err="1" smtClean="0"/>
              <a:t>الى</a:t>
            </a:r>
            <a:r>
              <a:rPr lang="ar-DZ" dirty="0" smtClean="0"/>
              <a:t> تزايد عمليات العنف </a:t>
            </a:r>
            <a:r>
              <a:rPr lang="ar-DZ" dirty="0" err="1" smtClean="0"/>
              <a:t>و</a:t>
            </a:r>
            <a:r>
              <a:rPr lang="ar-DZ" dirty="0" smtClean="0"/>
              <a:t> العنف المضاد تحت راية الادعاء بامتلاك الحقيقة </a:t>
            </a:r>
            <a:r>
              <a:rPr lang="fr-FR" dirty="0" smtClean="0"/>
              <a:t>.</a:t>
            </a:r>
          </a:p>
          <a:p>
            <a:pPr algn="just" rtl="1"/>
            <a:r>
              <a:rPr lang="ar-DZ" dirty="0" smtClean="0"/>
              <a:t>طرح </a:t>
            </a:r>
            <a:r>
              <a:rPr lang="ar-DZ" dirty="0" err="1" smtClean="0"/>
              <a:t>اركون</a:t>
            </a:r>
            <a:r>
              <a:rPr lang="ar-DZ" dirty="0" smtClean="0"/>
              <a:t> مشروع </a:t>
            </a:r>
            <a:r>
              <a:rPr lang="ar-DZ" dirty="0" err="1" smtClean="0"/>
              <a:t>الانسنة</a:t>
            </a:r>
            <a:r>
              <a:rPr lang="ar-DZ" dirty="0" smtClean="0"/>
              <a:t> في فترة الستينات ويعيد طرح السؤال حول </a:t>
            </a:r>
            <a:r>
              <a:rPr lang="ar-DZ" dirty="0" err="1" smtClean="0"/>
              <a:t>امكانية</a:t>
            </a:r>
            <a:r>
              <a:rPr lang="ar-DZ" dirty="0" smtClean="0"/>
              <a:t> </a:t>
            </a:r>
            <a:r>
              <a:rPr lang="ar-DZ" dirty="0" err="1" smtClean="0"/>
              <a:t>الانسة</a:t>
            </a:r>
            <a:r>
              <a:rPr lang="ar-DZ" dirty="0" smtClean="0"/>
              <a:t> في هده الفترة شعورا منه بضرورة العودة </a:t>
            </a:r>
            <a:r>
              <a:rPr lang="ar-DZ" dirty="0" err="1" smtClean="0"/>
              <a:t>الى</a:t>
            </a:r>
            <a:r>
              <a:rPr lang="ar-DZ" dirty="0" smtClean="0"/>
              <a:t> مرحلة </a:t>
            </a:r>
            <a:r>
              <a:rPr lang="ar-DZ" dirty="0" err="1" smtClean="0"/>
              <a:t>الانوار</a:t>
            </a:r>
            <a:r>
              <a:rPr lang="ar-DZ" dirty="0" smtClean="0"/>
              <a:t> في مستوى المبادئ، لأن الأنوار طرحت </a:t>
            </a:r>
            <a:r>
              <a:rPr lang="ar-DZ" dirty="0" err="1" smtClean="0"/>
              <a:t>الانسة</a:t>
            </a:r>
            <a:r>
              <a:rPr lang="ar-DZ" dirty="0" smtClean="0"/>
              <a:t> في سياقات سياسية </a:t>
            </a:r>
            <a:r>
              <a:rPr lang="ar-DZ" dirty="0" err="1" smtClean="0"/>
              <a:t>اما</a:t>
            </a:r>
            <a:r>
              <a:rPr lang="ar-DZ" dirty="0" smtClean="0"/>
              <a:t> </a:t>
            </a:r>
            <a:r>
              <a:rPr lang="ar-DZ" dirty="0" err="1" smtClean="0"/>
              <a:t>الان</a:t>
            </a:r>
            <a:r>
              <a:rPr lang="ar-DZ" dirty="0" smtClean="0"/>
              <a:t> فيجب </a:t>
            </a:r>
            <a:r>
              <a:rPr lang="ar-DZ" dirty="0" err="1" smtClean="0"/>
              <a:t>ان</a:t>
            </a:r>
            <a:r>
              <a:rPr lang="ar-DZ" dirty="0" smtClean="0"/>
              <a:t> تطرح في سياقات </a:t>
            </a:r>
            <a:r>
              <a:rPr lang="ar-DZ" dirty="0" err="1" smtClean="0"/>
              <a:t>اكثر</a:t>
            </a:r>
            <a:r>
              <a:rPr lang="ar-DZ" dirty="0" smtClean="0"/>
              <a:t> شمولا في </a:t>
            </a:r>
            <a:r>
              <a:rPr lang="ar-DZ" dirty="0" err="1" smtClean="0"/>
              <a:t>سيقات</a:t>
            </a:r>
            <a:r>
              <a:rPr lang="ar-DZ" dirty="0" smtClean="0"/>
              <a:t> فكرية </a:t>
            </a:r>
            <a:r>
              <a:rPr lang="ar-DZ" dirty="0" err="1" smtClean="0"/>
              <a:t>و</a:t>
            </a:r>
            <a:r>
              <a:rPr lang="ar-DZ" dirty="0" smtClean="0"/>
              <a:t> سياسية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ادبية</a:t>
            </a:r>
            <a:r>
              <a:rPr lang="ar-DZ" dirty="0" smtClean="0"/>
              <a:t> تاريخية وثقافية </a:t>
            </a:r>
            <a:r>
              <a:rPr lang="ar-DZ" dirty="0" err="1" smtClean="0"/>
              <a:t>و</a:t>
            </a:r>
            <a:r>
              <a:rPr lang="ar-DZ" dirty="0" smtClean="0"/>
              <a:t> دينية </a:t>
            </a:r>
            <a:r>
              <a:rPr lang="ar-DZ" dirty="0" err="1" smtClean="0"/>
              <a:t>و</a:t>
            </a:r>
            <a:r>
              <a:rPr lang="ar-DZ" dirty="0" smtClean="0"/>
              <a:t> اجتماعية وعلمية كما </a:t>
            </a:r>
            <a:r>
              <a:rPr lang="ar-DZ" dirty="0" err="1" smtClean="0"/>
              <a:t>ان</a:t>
            </a:r>
            <a:r>
              <a:rPr lang="ar-DZ" dirty="0" smtClean="0"/>
              <a:t> الوضعية التاريخية للمجمعات العربية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الاسلامية</a:t>
            </a:r>
            <a:r>
              <a:rPr lang="ar-DZ" dirty="0" smtClean="0"/>
              <a:t> لم تكن </a:t>
            </a:r>
            <a:r>
              <a:rPr lang="ar-DZ" dirty="0" err="1" smtClean="0"/>
              <a:t>مهياة</a:t>
            </a:r>
            <a:r>
              <a:rPr lang="ar-DZ" dirty="0" smtClean="0"/>
              <a:t> </a:t>
            </a:r>
            <a:r>
              <a:rPr lang="ar-DZ" dirty="0" err="1" smtClean="0"/>
              <a:t>للانسنة</a:t>
            </a:r>
            <a:r>
              <a:rPr lang="ar-DZ" dirty="0" smtClean="0"/>
              <a:t> فقد رفض المفكر –فان </a:t>
            </a:r>
            <a:r>
              <a:rPr lang="ar-DZ" dirty="0" err="1" smtClean="0"/>
              <a:t>جرانباوم</a:t>
            </a:r>
            <a:r>
              <a:rPr lang="ar-DZ" dirty="0" smtClean="0"/>
              <a:t>- تطبيق </a:t>
            </a:r>
            <a:r>
              <a:rPr lang="ar-DZ" dirty="0" err="1" smtClean="0"/>
              <a:t>الانسنة</a:t>
            </a:r>
            <a:r>
              <a:rPr lang="ar-DZ" dirty="0" smtClean="0"/>
              <a:t> على المجال </a:t>
            </a:r>
            <a:r>
              <a:rPr lang="ar-DZ" dirty="0" err="1" smtClean="0"/>
              <a:t>الاسلامي</a:t>
            </a:r>
            <a:r>
              <a:rPr lang="ar-DZ" dirty="0" smtClean="0"/>
              <a:t> و اليوم الفضاء يقتضي </a:t>
            </a:r>
            <a:r>
              <a:rPr lang="ar-DZ" dirty="0" err="1" smtClean="0"/>
              <a:t>اعادة</a:t>
            </a:r>
            <a:r>
              <a:rPr lang="ar-DZ" dirty="0" smtClean="0"/>
              <a:t> تشغيل </a:t>
            </a:r>
            <a:r>
              <a:rPr lang="ar-DZ" dirty="0" err="1" smtClean="0"/>
              <a:t>الانسنة</a:t>
            </a:r>
            <a:r>
              <a:rPr lang="ar-DZ" dirty="0" smtClean="0"/>
              <a:t> في السياق </a:t>
            </a:r>
            <a:r>
              <a:rPr lang="ar-DZ" dirty="0" err="1" smtClean="0"/>
              <a:t>الاسلامي</a:t>
            </a:r>
            <a:r>
              <a:rPr lang="ar-DZ" dirty="0" smtClean="0"/>
              <a:t> لكن </a:t>
            </a:r>
            <a:r>
              <a:rPr lang="ar-DZ" dirty="0" err="1" smtClean="0"/>
              <a:t>اعادة</a:t>
            </a:r>
            <a:r>
              <a:rPr lang="ar-DZ" dirty="0" smtClean="0"/>
              <a:t> التفعيل تقتضي </a:t>
            </a:r>
            <a:r>
              <a:rPr lang="ar-DZ" dirty="0" err="1" smtClean="0"/>
              <a:t>اشكلة</a:t>
            </a:r>
            <a:r>
              <a:rPr lang="ar-DZ" dirty="0" smtClean="0"/>
              <a:t> المفهوم ومن ثم التساؤل متى انبثقت حالة </a:t>
            </a:r>
            <a:r>
              <a:rPr lang="ar-DZ" dirty="0" err="1" smtClean="0"/>
              <a:t>الانسنة</a:t>
            </a:r>
            <a:r>
              <a:rPr lang="ar-DZ" dirty="0" smtClean="0"/>
              <a:t> في العالم </a:t>
            </a:r>
            <a:r>
              <a:rPr lang="ar-DZ" dirty="0" err="1" smtClean="0"/>
              <a:t>الاسلامي</a:t>
            </a:r>
            <a:r>
              <a:rPr lang="ar-DZ" dirty="0" smtClean="0"/>
              <a:t>؟و لماذا وكيف تراجعت لدرجة التلاشي في عالمنا المعاصر؟</a:t>
            </a:r>
            <a:endParaRPr lang="fr-FR" dirty="0" smtClean="0"/>
          </a:p>
          <a:p>
            <a:pPr algn="just" rtl="1"/>
            <a:r>
              <a:rPr lang="ar-DZ" dirty="0" smtClean="0"/>
              <a:t>-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يناير2010،صص24.</a:t>
            </a:r>
            <a:endParaRPr lang="fr-FR" dirty="0" smtClean="0"/>
          </a:p>
          <a:p>
            <a:pPr algn="just" rtl="1"/>
            <a:r>
              <a:rPr lang="ar-DZ" dirty="0" smtClean="0"/>
              <a:t>-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يناير2010،صص25.</a:t>
            </a:r>
            <a:endParaRPr lang="fr-FR" dirty="0" smtClean="0"/>
          </a:p>
          <a:p>
            <a:pPr algn="just" rtl="1"/>
            <a:r>
              <a:rPr lang="ar-DZ" dirty="0" smtClean="0"/>
              <a:t>- محمود عزت: من المقدمة لكتاب: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يناير2010،صص31.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653037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rtl="1"/>
            <a:r>
              <a:rPr lang="ar-DZ" dirty="0" smtClean="0"/>
              <a:t>يحاول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الاجابة</a:t>
            </a:r>
            <a:r>
              <a:rPr lang="ar-DZ" dirty="0" smtClean="0"/>
              <a:t> عن هذه </a:t>
            </a:r>
            <a:r>
              <a:rPr lang="ar-DZ" dirty="0" err="1" smtClean="0"/>
              <a:t>الاشكاليات</a:t>
            </a:r>
            <a:r>
              <a:rPr lang="ar-DZ" dirty="0" smtClean="0"/>
              <a:t> منطلقا من ضبط بعض المفاهيم مثل </a:t>
            </a:r>
            <a:r>
              <a:rPr lang="ar-DZ" dirty="0" err="1" smtClean="0"/>
              <a:t>الانسنة</a:t>
            </a:r>
            <a:r>
              <a:rPr lang="ar-DZ" dirty="0" smtClean="0"/>
              <a:t> العربية </a:t>
            </a:r>
            <a:r>
              <a:rPr lang="ar-DZ" dirty="0" err="1" smtClean="0"/>
              <a:t>والانسنة</a:t>
            </a:r>
            <a:r>
              <a:rPr lang="ar-DZ" dirty="0" smtClean="0"/>
              <a:t> </a:t>
            </a:r>
            <a:r>
              <a:rPr lang="ar-DZ" dirty="0" err="1" smtClean="0"/>
              <a:t>الاسلامية</a:t>
            </a:r>
            <a:r>
              <a:rPr lang="ar-DZ" dirty="0" smtClean="0"/>
              <a:t> و </a:t>
            </a:r>
            <a:r>
              <a:rPr lang="ar-DZ" dirty="0" err="1" smtClean="0"/>
              <a:t>الانسنة</a:t>
            </a:r>
            <a:r>
              <a:rPr lang="ar-DZ" dirty="0" smtClean="0"/>
              <a:t> المسيحية </a:t>
            </a:r>
            <a:r>
              <a:rPr lang="ar-DZ" dirty="0" err="1" smtClean="0"/>
              <a:t>و</a:t>
            </a:r>
            <a:r>
              <a:rPr lang="ar-DZ" dirty="0" smtClean="0"/>
              <a:t> غيرها بهدف تجنب التصادم بين المواقف اللاهوتية والمواقف الفلسفية </a:t>
            </a:r>
            <a:r>
              <a:rPr lang="ar-DZ" dirty="0" err="1" smtClean="0"/>
              <a:t>و</a:t>
            </a:r>
            <a:r>
              <a:rPr lang="ar-DZ" dirty="0" smtClean="0"/>
              <a:t> يقترح تقنيات نقدية لحل الصراع بين ما يسمى </a:t>
            </a:r>
            <a:r>
              <a:rPr lang="ar-DZ" dirty="0" err="1" smtClean="0"/>
              <a:t>الانسنة</a:t>
            </a:r>
            <a:r>
              <a:rPr lang="ar-DZ" dirty="0" smtClean="0"/>
              <a:t> المتمركزة حول الله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المتمركزة حول </a:t>
            </a:r>
            <a:r>
              <a:rPr lang="ar-DZ" dirty="0" err="1" smtClean="0"/>
              <a:t>الانسان</a:t>
            </a:r>
            <a:r>
              <a:rPr lang="ar-DZ" dirty="0" smtClean="0"/>
              <a:t> وبين </a:t>
            </a:r>
            <a:r>
              <a:rPr lang="ar-DZ" dirty="0" err="1" smtClean="0"/>
              <a:t>الانسنة</a:t>
            </a:r>
            <a:r>
              <a:rPr lang="ar-DZ" dirty="0" smtClean="0"/>
              <a:t> المحصنة داخل </a:t>
            </a:r>
            <a:r>
              <a:rPr lang="ar-DZ" dirty="0" err="1" smtClean="0"/>
              <a:t>سياجات</a:t>
            </a:r>
            <a:r>
              <a:rPr lang="ar-DZ" dirty="0" smtClean="0"/>
              <a:t> عقائدية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انسنة</a:t>
            </a:r>
            <a:r>
              <a:rPr lang="ar-DZ" dirty="0" smtClean="0"/>
              <a:t> </a:t>
            </a:r>
            <a:r>
              <a:rPr lang="ar-DZ" dirty="0" err="1" smtClean="0"/>
              <a:t>مؤطرة</a:t>
            </a:r>
            <a:r>
              <a:rPr lang="ar-DZ" dirty="0" smtClean="0"/>
              <a:t> </a:t>
            </a:r>
            <a:r>
              <a:rPr lang="ar-DZ" dirty="0" err="1" smtClean="0"/>
              <a:t>ايديولوجيا</a:t>
            </a:r>
            <a:r>
              <a:rPr lang="ar-DZ" dirty="0" smtClean="0"/>
              <a:t>. و لا يمكن </a:t>
            </a:r>
            <a:r>
              <a:rPr lang="ar-DZ" dirty="0" err="1" smtClean="0"/>
              <a:t>ان</a:t>
            </a:r>
            <a:r>
              <a:rPr lang="ar-DZ" dirty="0" smtClean="0"/>
              <a:t> نفلح </a:t>
            </a:r>
            <a:r>
              <a:rPr lang="ar-DZ" dirty="0" err="1" smtClean="0"/>
              <a:t>الا</a:t>
            </a:r>
            <a:r>
              <a:rPr lang="ar-DZ" dirty="0" smtClean="0"/>
              <a:t> </a:t>
            </a:r>
            <a:r>
              <a:rPr lang="ar-DZ" dirty="0" err="1" smtClean="0"/>
              <a:t>اذا</a:t>
            </a:r>
            <a:r>
              <a:rPr lang="ar-DZ" dirty="0" smtClean="0"/>
              <a:t> تم انتهاك هذه </a:t>
            </a:r>
            <a:r>
              <a:rPr lang="ar-DZ" dirty="0" err="1" smtClean="0"/>
              <a:t>السياجات</a:t>
            </a:r>
            <a:r>
              <a:rPr lang="ar-DZ" dirty="0" smtClean="0"/>
              <a:t> من ناحية تاريخية </a:t>
            </a:r>
            <a:r>
              <a:rPr lang="ar-DZ" dirty="0" err="1" smtClean="0"/>
              <a:t>و</a:t>
            </a:r>
            <a:r>
              <a:rPr lang="ar-DZ" dirty="0" smtClean="0"/>
              <a:t> تهديم </a:t>
            </a:r>
            <a:r>
              <a:rPr lang="ar-DZ" dirty="0" err="1" smtClean="0"/>
              <a:t>اسسها</a:t>
            </a:r>
            <a:r>
              <a:rPr lang="ar-DZ" dirty="0" smtClean="0"/>
              <a:t> منهجيا لنكشف عن المغالطات التي تتم من محاولة </a:t>
            </a:r>
            <a:r>
              <a:rPr lang="ar-DZ" dirty="0" err="1" smtClean="0"/>
              <a:t>اسلمة</a:t>
            </a:r>
            <a:r>
              <a:rPr lang="ar-DZ" dirty="0" smtClean="0"/>
              <a:t> المعرفة </a:t>
            </a:r>
            <a:r>
              <a:rPr lang="ar-DZ" dirty="0" err="1" smtClean="0"/>
              <a:t>و</a:t>
            </a:r>
            <a:r>
              <a:rPr lang="ar-DZ" dirty="0" smtClean="0"/>
              <a:t> الحداثة. و </a:t>
            </a:r>
            <a:r>
              <a:rPr lang="ar-DZ" dirty="0" err="1" smtClean="0"/>
              <a:t>اخضاعها</a:t>
            </a:r>
            <a:r>
              <a:rPr lang="ar-DZ" dirty="0" smtClean="0"/>
              <a:t> لمعايير العقيدة </a:t>
            </a:r>
            <a:r>
              <a:rPr lang="ar-DZ" dirty="0" err="1" smtClean="0"/>
              <a:t>او</a:t>
            </a:r>
            <a:r>
              <a:rPr lang="ar-DZ" dirty="0" smtClean="0"/>
              <a:t> </a:t>
            </a:r>
            <a:r>
              <a:rPr lang="ar-DZ" dirty="0" err="1" smtClean="0"/>
              <a:t>الاسلام</a:t>
            </a:r>
            <a:r>
              <a:rPr lang="ar-DZ" dirty="0" smtClean="0"/>
              <a:t> الشعائري.</a:t>
            </a:r>
            <a:endParaRPr lang="fr-FR" dirty="0" smtClean="0"/>
          </a:p>
          <a:p>
            <a:pPr algn="just" rtl="1"/>
            <a:r>
              <a:rPr lang="ar-DZ" dirty="0" smtClean="0"/>
              <a:t>و </a:t>
            </a:r>
            <a:r>
              <a:rPr lang="ar-DZ" dirty="0" err="1" smtClean="0"/>
              <a:t>الانسنة</a:t>
            </a:r>
            <a:r>
              <a:rPr lang="ar-DZ" dirty="0" smtClean="0"/>
              <a:t> لا تتم </a:t>
            </a:r>
            <a:r>
              <a:rPr lang="ar-DZ" dirty="0" err="1" smtClean="0"/>
              <a:t>الا</a:t>
            </a:r>
            <a:r>
              <a:rPr lang="ar-DZ" dirty="0" smtClean="0"/>
              <a:t> بشروط منها ممارسة النقد على </a:t>
            </a:r>
            <a:r>
              <a:rPr lang="ar-DZ" dirty="0" err="1" smtClean="0"/>
              <a:t>الاسس</a:t>
            </a:r>
            <a:r>
              <a:rPr lang="ar-DZ" dirty="0" smtClean="0"/>
              <a:t> التاريخية </a:t>
            </a:r>
            <a:r>
              <a:rPr lang="ar-DZ" dirty="0" err="1" smtClean="0"/>
              <a:t>و</a:t>
            </a:r>
            <a:r>
              <a:rPr lang="ar-DZ" dirty="0" smtClean="0"/>
              <a:t> المكونات الثقافية </a:t>
            </a:r>
            <a:r>
              <a:rPr lang="ar-DZ" dirty="0" err="1" smtClean="0"/>
              <a:t>و</a:t>
            </a:r>
            <a:r>
              <a:rPr lang="ar-DZ" dirty="0" smtClean="0"/>
              <a:t> يستثمر </a:t>
            </a:r>
            <a:r>
              <a:rPr lang="ar-DZ" dirty="0" err="1" smtClean="0"/>
              <a:t>اركون</a:t>
            </a:r>
            <a:r>
              <a:rPr lang="ar-DZ" dirty="0" smtClean="0"/>
              <a:t> بعض من المحاولات الفكرية في العالم الغربي فيذكرنا ببعض المحاولات يقول" فقد تحدث جاك </a:t>
            </a:r>
            <a:r>
              <a:rPr lang="ar-DZ" dirty="0" err="1" smtClean="0"/>
              <a:t>ماريتان</a:t>
            </a:r>
            <a:r>
              <a:rPr lang="ar-DZ" dirty="0" smtClean="0"/>
              <a:t> </a:t>
            </a:r>
            <a:r>
              <a:rPr lang="fr-FR" dirty="0" err="1" smtClean="0"/>
              <a:t>j.Maritain</a:t>
            </a:r>
            <a:r>
              <a:rPr lang="ar-DZ" dirty="0" smtClean="0"/>
              <a:t> عن " </a:t>
            </a:r>
            <a:r>
              <a:rPr lang="ar-DZ" dirty="0" err="1" smtClean="0"/>
              <a:t>انسنة</a:t>
            </a:r>
            <a:r>
              <a:rPr lang="ar-DZ" dirty="0" smtClean="0"/>
              <a:t> تكاملية" بدلا من </a:t>
            </a:r>
            <a:r>
              <a:rPr lang="ar-DZ" dirty="0" err="1" smtClean="0"/>
              <a:t>انسنة</a:t>
            </a:r>
            <a:r>
              <a:rPr lang="ar-DZ" dirty="0" smtClean="0"/>
              <a:t> " مسيحية" . و تحدث </a:t>
            </a:r>
            <a:r>
              <a:rPr lang="ar-DZ" dirty="0" err="1" smtClean="0"/>
              <a:t>ايمانويل</a:t>
            </a:r>
            <a:r>
              <a:rPr lang="ar-DZ" dirty="0" smtClean="0"/>
              <a:t> </a:t>
            </a:r>
            <a:r>
              <a:rPr lang="ar-DZ" dirty="0" err="1" smtClean="0"/>
              <a:t>مونيه</a:t>
            </a:r>
            <a:r>
              <a:rPr lang="ar-DZ" dirty="0" smtClean="0"/>
              <a:t> .</a:t>
            </a:r>
            <a:r>
              <a:rPr lang="fr-FR" dirty="0" err="1" smtClean="0"/>
              <a:t>E.Mounier</a:t>
            </a:r>
            <a:r>
              <a:rPr lang="ar-DZ" dirty="0" smtClean="0"/>
              <a:t> عن " </a:t>
            </a:r>
            <a:r>
              <a:rPr lang="ar-DZ" dirty="0" err="1" smtClean="0"/>
              <a:t>الشخصانية</a:t>
            </a:r>
            <a:r>
              <a:rPr lang="ar-DZ" dirty="0" smtClean="0"/>
              <a:t>" . </a:t>
            </a:r>
            <a:r>
              <a:rPr lang="ar-DZ" dirty="0" err="1" smtClean="0"/>
              <a:t>اما</a:t>
            </a:r>
            <a:r>
              <a:rPr lang="ar-DZ" dirty="0" smtClean="0"/>
              <a:t> بول </a:t>
            </a:r>
            <a:r>
              <a:rPr lang="ar-DZ" dirty="0" err="1" smtClean="0"/>
              <a:t>ريكور</a:t>
            </a:r>
            <a:r>
              <a:rPr lang="fr-FR" dirty="0" err="1" smtClean="0"/>
              <a:t>P.Ricoeur</a:t>
            </a:r>
            <a:r>
              <a:rPr lang="ar-DZ" dirty="0" smtClean="0"/>
              <a:t> فقد </a:t>
            </a:r>
            <a:r>
              <a:rPr lang="ar-DZ" dirty="0" err="1" smtClean="0"/>
              <a:t>ابقى</a:t>
            </a:r>
            <a:r>
              <a:rPr lang="ar-DZ" dirty="0" smtClean="0"/>
              <a:t> دائما على المرجع الفلسفي بالرغم من انه يندرج ضمن التيار </a:t>
            </a:r>
            <a:r>
              <a:rPr lang="ar-DZ" dirty="0" err="1" smtClean="0"/>
              <a:t>الانسني</a:t>
            </a:r>
            <a:r>
              <a:rPr lang="ar-DZ" dirty="0" smtClean="0"/>
              <a:t> المسيحي.و قبله غذى </a:t>
            </a:r>
            <a:r>
              <a:rPr lang="ar-DZ" dirty="0" err="1" smtClean="0"/>
              <a:t>غابريال</a:t>
            </a:r>
            <a:r>
              <a:rPr lang="ar-DZ" dirty="0" smtClean="0"/>
              <a:t> مارسيل </a:t>
            </a:r>
            <a:r>
              <a:rPr lang="fr-FR" dirty="0" err="1" smtClean="0"/>
              <a:t>G.Marcel</a:t>
            </a:r>
            <a:r>
              <a:rPr lang="ar-DZ" dirty="0" smtClean="0"/>
              <a:t> و كارل </a:t>
            </a:r>
            <a:r>
              <a:rPr lang="ar-DZ" dirty="0" err="1" smtClean="0"/>
              <a:t>ياسبرس</a:t>
            </a:r>
            <a:r>
              <a:rPr lang="ar-DZ" dirty="0" smtClean="0"/>
              <a:t> </a:t>
            </a:r>
            <a:r>
              <a:rPr lang="fr-FR" dirty="0" err="1" smtClean="0"/>
              <a:t>K.Gaspers</a:t>
            </a:r>
            <a:r>
              <a:rPr lang="ar-DZ" dirty="0" smtClean="0"/>
              <a:t> وجودية ذات مرجعية مسيحية. على حين رفض </a:t>
            </a:r>
            <a:r>
              <a:rPr lang="ar-DZ" dirty="0" err="1" smtClean="0"/>
              <a:t>اميل</a:t>
            </a:r>
            <a:r>
              <a:rPr lang="ar-DZ" dirty="0" smtClean="0"/>
              <a:t> بريه</a:t>
            </a:r>
            <a:r>
              <a:rPr lang="fr-FR" dirty="0" err="1" smtClean="0"/>
              <a:t>E.Brehier</a:t>
            </a:r>
            <a:r>
              <a:rPr lang="ar-DZ" dirty="0" smtClean="0"/>
              <a:t> الحديث عن فلسفة مسيحية معارضا بذلك </a:t>
            </a:r>
            <a:r>
              <a:rPr lang="ar-DZ" dirty="0" err="1" smtClean="0"/>
              <a:t>اتيان</a:t>
            </a:r>
            <a:r>
              <a:rPr lang="ar-DZ" dirty="0" smtClean="0"/>
              <a:t> </a:t>
            </a:r>
            <a:r>
              <a:rPr lang="ar-DZ" dirty="0" err="1" smtClean="0"/>
              <a:t>جليسون</a:t>
            </a:r>
            <a:r>
              <a:rPr lang="fr-FR" dirty="0" err="1" smtClean="0"/>
              <a:t>E.Glison</a:t>
            </a:r>
            <a:r>
              <a:rPr lang="ar-DZ" dirty="0" smtClean="0"/>
              <a:t> الذي دافع عن المفهوم . </a:t>
            </a:r>
            <a:r>
              <a:rPr lang="ar-DZ" dirty="0" err="1" smtClean="0"/>
              <a:t>اما</a:t>
            </a:r>
            <a:r>
              <a:rPr lang="ar-DZ" dirty="0" smtClean="0"/>
              <a:t> هنري </a:t>
            </a:r>
            <a:r>
              <a:rPr lang="ar-DZ" dirty="0" err="1" smtClean="0"/>
              <a:t>كوربان</a:t>
            </a:r>
            <a:r>
              <a:rPr lang="ar-DZ" dirty="0" smtClean="0"/>
              <a:t> </a:t>
            </a:r>
            <a:r>
              <a:rPr lang="fr-FR" dirty="0" err="1" smtClean="0"/>
              <a:t>H.Corbin</a:t>
            </a:r>
            <a:r>
              <a:rPr lang="ar-DZ" dirty="0" smtClean="0"/>
              <a:t> فقد دافع باقتناع بالغ عن مفهوم الفلسفة </a:t>
            </a:r>
            <a:r>
              <a:rPr lang="ar-DZ" dirty="0" err="1" smtClean="0"/>
              <a:t>الاسلامية</a:t>
            </a:r>
            <a:r>
              <a:rPr lang="ar-DZ" dirty="0" smtClean="0"/>
              <a:t>."</a:t>
            </a:r>
            <a:endParaRPr lang="fr-FR" dirty="0" smtClean="0"/>
          </a:p>
          <a:p>
            <a:pPr algn="just" rtl="1"/>
            <a:r>
              <a:rPr lang="ar-DZ" dirty="0" smtClean="0"/>
              <a:t>- محمود عزت: من المقدمة لكتاب: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يناير2010،صص35.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320451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rtl="1"/>
            <a:r>
              <a:rPr lang="ar-DZ" dirty="0" smtClean="0"/>
              <a:t>لكن </a:t>
            </a:r>
            <a:r>
              <a:rPr lang="ar-DZ" dirty="0" err="1" smtClean="0"/>
              <a:t>اركون</a:t>
            </a:r>
            <a:r>
              <a:rPr lang="ar-DZ" dirty="0" smtClean="0"/>
              <a:t> تعامل بحذر عندما يتعلق </a:t>
            </a:r>
            <a:r>
              <a:rPr lang="ar-DZ" dirty="0" err="1" smtClean="0"/>
              <a:t>الامر</a:t>
            </a:r>
            <a:r>
              <a:rPr lang="ar-DZ" dirty="0" smtClean="0"/>
              <a:t> بالسياقات </a:t>
            </a:r>
            <a:r>
              <a:rPr lang="ar-DZ" dirty="0" err="1" smtClean="0"/>
              <a:t>الاسلامية</a:t>
            </a:r>
            <a:r>
              <a:rPr lang="ar-DZ" dirty="0" smtClean="0"/>
              <a:t> </a:t>
            </a:r>
            <a:r>
              <a:rPr lang="ar-DZ" dirty="0" err="1" smtClean="0"/>
              <a:t>او</a:t>
            </a:r>
            <a:r>
              <a:rPr lang="ar-DZ" dirty="0" smtClean="0"/>
              <a:t> المسيحية </a:t>
            </a:r>
            <a:r>
              <a:rPr lang="ar-DZ" dirty="0" err="1" smtClean="0"/>
              <a:t>او</a:t>
            </a:r>
            <a:r>
              <a:rPr lang="ar-DZ" dirty="0" smtClean="0"/>
              <a:t> اليهودية </a:t>
            </a:r>
            <a:r>
              <a:rPr lang="ar-DZ" dirty="0" err="1" smtClean="0"/>
              <a:t>و</a:t>
            </a:r>
            <a:r>
              <a:rPr lang="ar-DZ" dirty="0" smtClean="0"/>
              <a:t> يترك </a:t>
            </a:r>
            <a:r>
              <a:rPr lang="ar-DZ" dirty="0" err="1" smtClean="0"/>
              <a:t>السؤالل</a:t>
            </a:r>
            <a:r>
              <a:rPr lang="ar-DZ" dirty="0" smtClean="0"/>
              <a:t> مفتوحا لكي لا يقع في عملية الاختزال </a:t>
            </a:r>
            <a:r>
              <a:rPr lang="ar-DZ" dirty="0" err="1" smtClean="0"/>
              <a:t>او</a:t>
            </a:r>
            <a:r>
              <a:rPr lang="ar-DZ" dirty="0" smtClean="0"/>
              <a:t> المركزية محترما في ذلك التنوع الثقافي.</a:t>
            </a:r>
            <a:endParaRPr lang="fr-FR" dirty="0" smtClean="0"/>
          </a:p>
          <a:p>
            <a:pPr algn="just" rtl="1"/>
            <a:r>
              <a:rPr lang="ar-DZ" dirty="0" smtClean="0"/>
              <a:t> و يميز </a:t>
            </a:r>
            <a:r>
              <a:rPr lang="ar-DZ" dirty="0" err="1" smtClean="0"/>
              <a:t>اركون</a:t>
            </a:r>
            <a:r>
              <a:rPr lang="ar-DZ" dirty="0" smtClean="0"/>
              <a:t> بين الحدث القرآني </a:t>
            </a:r>
            <a:r>
              <a:rPr lang="ar-DZ" dirty="0" err="1" smtClean="0"/>
              <a:t>و</a:t>
            </a:r>
            <a:r>
              <a:rPr lang="ar-DZ" dirty="0" smtClean="0"/>
              <a:t> الحدث </a:t>
            </a:r>
            <a:r>
              <a:rPr lang="ar-DZ" dirty="0" err="1" smtClean="0"/>
              <a:t>الاسلامي</a:t>
            </a:r>
            <a:r>
              <a:rPr lang="ar-DZ" dirty="0" smtClean="0"/>
              <a:t> كشرط من شروط المرور من حقل التفكير الديني التقليدي </a:t>
            </a:r>
            <a:r>
              <a:rPr lang="ar-DZ" dirty="0" err="1" smtClean="0"/>
              <a:t>الى</a:t>
            </a:r>
            <a:r>
              <a:rPr lang="ar-DZ" dirty="0" smtClean="0"/>
              <a:t> فضاء انسني منفتح على كل السياقات يقول"  الخطاب </a:t>
            </a:r>
            <a:r>
              <a:rPr lang="ar-DZ" dirty="0" err="1" smtClean="0"/>
              <a:t>القراني</a:t>
            </a:r>
            <a:r>
              <a:rPr lang="ar-DZ" dirty="0" smtClean="0"/>
              <a:t> يترك اختياراته مفتوحة بحكم بنيته القصصية شأنه شان سائر الخطابات المؤسسة. في حين تعد الهياكل اللاهوتية </a:t>
            </a:r>
            <a:r>
              <a:rPr lang="ar-DZ" dirty="0" err="1" smtClean="0"/>
              <a:t>و</a:t>
            </a:r>
            <a:r>
              <a:rPr lang="ar-DZ" dirty="0" smtClean="0"/>
              <a:t> الفقهية التي تتسم </a:t>
            </a:r>
            <a:r>
              <a:rPr lang="ar-DZ" dirty="0" err="1" smtClean="0"/>
              <a:t>بها</a:t>
            </a:r>
            <a:r>
              <a:rPr lang="ar-DZ" dirty="0" smtClean="0"/>
              <a:t> " </a:t>
            </a:r>
            <a:r>
              <a:rPr lang="ar-DZ" dirty="0" err="1" smtClean="0"/>
              <a:t>الاسلاميويات</a:t>
            </a:r>
            <a:r>
              <a:rPr lang="ar-DZ" dirty="0" smtClean="0"/>
              <a:t> التقليدية " من التوسع </a:t>
            </a:r>
            <a:r>
              <a:rPr lang="ar-DZ" dirty="0" err="1" smtClean="0"/>
              <a:t>الانسني</a:t>
            </a:r>
            <a:r>
              <a:rPr lang="ar-DZ" dirty="0" smtClean="0"/>
              <a:t> للفكر، </a:t>
            </a:r>
            <a:r>
              <a:rPr lang="ar-DZ" dirty="0" err="1" smtClean="0"/>
              <a:t>و</a:t>
            </a:r>
            <a:r>
              <a:rPr lang="ar-DZ" dirty="0" smtClean="0"/>
              <a:t> في المقابل فان حالة </a:t>
            </a:r>
            <a:r>
              <a:rPr lang="ar-DZ" dirty="0" err="1" smtClean="0"/>
              <a:t>الانسنة</a:t>
            </a:r>
            <a:r>
              <a:rPr lang="ar-DZ" dirty="0" smtClean="0"/>
              <a:t> هي احد </a:t>
            </a:r>
            <a:r>
              <a:rPr lang="ar-DZ" dirty="0" err="1" smtClean="0"/>
              <a:t>الاسس</a:t>
            </a:r>
            <a:r>
              <a:rPr lang="ar-DZ" dirty="0" smtClean="0"/>
              <a:t> التي يقوم عليها الفكر الديمقراطي </a:t>
            </a:r>
            <a:r>
              <a:rPr lang="ar-DZ" dirty="0" err="1" smtClean="0"/>
              <a:t>و</a:t>
            </a:r>
            <a:r>
              <a:rPr lang="ar-DZ" dirty="0" smtClean="0"/>
              <a:t> الممارسة الديمقراطية، </a:t>
            </a:r>
            <a:r>
              <a:rPr lang="ar-DZ" dirty="0" err="1" smtClean="0"/>
              <a:t>و</a:t>
            </a:r>
            <a:r>
              <a:rPr lang="ar-DZ" dirty="0" smtClean="0"/>
              <a:t> هي لا تقوم </a:t>
            </a:r>
            <a:r>
              <a:rPr lang="ar-DZ" dirty="0" err="1" smtClean="0"/>
              <a:t>باقصاء</a:t>
            </a:r>
            <a:r>
              <a:rPr lang="ar-DZ" dirty="0" smtClean="0"/>
              <a:t> شيء مما ينتجه </a:t>
            </a:r>
            <a:r>
              <a:rPr lang="ar-DZ" dirty="0" err="1" smtClean="0"/>
              <a:t>الانسان</a:t>
            </a:r>
            <a:r>
              <a:rPr lang="ar-DZ" dirty="0" smtClean="0"/>
              <a:t>".</a:t>
            </a:r>
            <a:endParaRPr lang="fr-FR" dirty="0" smtClean="0"/>
          </a:p>
          <a:p>
            <a:pPr algn="just" rtl="1"/>
            <a:r>
              <a:rPr lang="ar-DZ" dirty="0" smtClean="0"/>
              <a:t>وتحت تأثير المنهج </a:t>
            </a:r>
            <a:r>
              <a:rPr lang="ar-DZ" dirty="0" err="1" smtClean="0"/>
              <a:t>الاركيولوجي</a:t>
            </a:r>
            <a:r>
              <a:rPr lang="ar-DZ" dirty="0" smtClean="0"/>
              <a:t> قال أركون أن </a:t>
            </a:r>
            <a:r>
              <a:rPr lang="ar-DZ" dirty="0" err="1" smtClean="0"/>
              <a:t>الانسنة</a:t>
            </a:r>
            <a:r>
              <a:rPr lang="ar-DZ" dirty="0" smtClean="0"/>
              <a:t> تعني </a:t>
            </a:r>
            <a:r>
              <a:rPr lang="ar-DZ" dirty="0" err="1" smtClean="0"/>
              <a:t>ان</a:t>
            </a:r>
            <a:r>
              <a:rPr lang="ar-DZ" dirty="0" smtClean="0"/>
              <a:t> كل شيء يجب </a:t>
            </a:r>
            <a:r>
              <a:rPr lang="ar-DZ" dirty="0" err="1" smtClean="0"/>
              <a:t>ان</a:t>
            </a:r>
            <a:r>
              <a:rPr lang="ar-DZ" dirty="0" smtClean="0"/>
              <a:t> يخضع للنقد بما في ذلك المقدس . هذه الشروط توفرت في الفكر </a:t>
            </a:r>
            <a:r>
              <a:rPr lang="ar-DZ" dirty="0" err="1" smtClean="0"/>
              <a:t>الاسلامي</a:t>
            </a:r>
            <a:r>
              <a:rPr lang="ar-DZ" dirty="0" smtClean="0"/>
              <a:t> في القرن الرابع للهجرة </a:t>
            </a:r>
            <a:r>
              <a:rPr lang="ar-DZ" dirty="0" err="1" smtClean="0"/>
              <a:t>او</a:t>
            </a:r>
            <a:r>
              <a:rPr lang="ar-DZ" dirty="0" smtClean="0"/>
              <a:t> العاشر الميلادي </a:t>
            </a:r>
            <a:r>
              <a:rPr lang="ar-DZ" dirty="0" err="1" smtClean="0"/>
              <a:t>و</a:t>
            </a:r>
            <a:r>
              <a:rPr lang="ar-DZ" dirty="0" smtClean="0"/>
              <a:t> هدا ما يعطي الحديث عن </a:t>
            </a:r>
            <a:r>
              <a:rPr lang="ar-DZ" dirty="0" err="1" smtClean="0"/>
              <a:t>الانسنة</a:t>
            </a:r>
            <a:r>
              <a:rPr lang="ar-DZ" dirty="0" smtClean="0"/>
              <a:t> في السياقات </a:t>
            </a:r>
            <a:r>
              <a:rPr lang="ar-DZ" dirty="0" err="1" smtClean="0"/>
              <a:t>الاسلامية</a:t>
            </a:r>
            <a:r>
              <a:rPr lang="ar-DZ" dirty="0" smtClean="0"/>
              <a:t> مبررا تاريخيا. </a:t>
            </a:r>
            <a:endParaRPr lang="fr-FR" dirty="0" smtClean="0"/>
          </a:p>
          <a:p>
            <a:pPr algn="just" rtl="1"/>
            <a:r>
              <a:rPr lang="ar-DZ" dirty="0" smtClean="0"/>
              <a:t>وقد بلغت </a:t>
            </a:r>
            <a:r>
              <a:rPr lang="ar-DZ" dirty="0" err="1" smtClean="0"/>
              <a:t>الانسنة</a:t>
            </a:r>
            <a:r>
              <a:rPr lang="ar-DZ" dirty="0" smtClean="0"/>
              <a:t> ذروتها مع جيل </a:t>
            </a:r>
            <a:r>
              <a:rPr lang="ar-DZ" dirty="0" err="1" smtClean="0"/>
              <a:t>مسكويه</a:t>
            </a:r>
            <a:r>
              <a:rPr lang="ar-DZ" dirty="0" smtClean="0"/>
              <a:t> و التوحيدي يقول عنه </a:t>
            </a:r>
            <a:r>
              <a:rPr lang="ar-DZ" dirty="0" err="1" smtClean="0"/>
              <a:t>اركون</a:t>
            </a:r>
            <a:r>
              <a:rPr lang="ar-DZ" dirty="0" smtClean="0"/>
              <a:t>" لقد </a:t>
            </a:r>
            <a:r>
              <a:rPr lang="ar-DZ" dirty="0" err="1" smtClean="0"/>
              <a:t>اعلن</a:t>
            </a:r>
            <a:r>
              <a:rPr lang="ar-DZ" dirty="0" smtClean="0"/>
              <a:t> التوحيدي بوضوح مقولته الشهيرة" </a:t>
            </a:r>
            <a:r>
              <a:rPr lang="ar-DZ" dirty="0" err="1" smtClean="0"/>
              <a:t>ان</a:t>
            </a:r>
            <a:r>
              <a:rPr lang="ar-DZ" dirty="0" smtClean="0"/>
              <a:t> </a:t>
            </a:r>
            <a:r>
              <a:rPr lang="ar-DZ" dirty="0" err="1" smtClean="0"/>
              <a:t>الانسان</a:t>
            </a:r>
            <a:r>
              <a:rPr lang="ar-DZ" dirty="0" smtClean="0"/>
              <a:t> </a:t>
            </a:r>
            <a:r>
              <a:rPr lang="ar-DZ" dirty="0" err="1" smtClean="0"/>
              <a:t>اشكل</a:t>
            </a:r>
            <a:r>
              <a:rPr lang="ar-DZ" dirty="0" smtClean="0"/>
              <a:t> عليه </a:t>
            </a:r>
            <a:r>
              <a:rPr lang="ar-DZ" dirty="0" err="1" smtClean="0"/>
              <a:t>الانسان</a:t>
            </a:r>
            <a:r>
              <a:rPr lang="ar-DZ" dirty="0" smtClean="0"/>
              <a:t>"، </a:t>
            </a:r>
            <a:r>
              <a:rPr lang="ar-DZ" dirty="0" err="1" smtClean="0"/>
              <a:t>و</a:t>
            </a:r>
            <a:r>
              <a:rPr lang="ar-DZ" dirty="0" smtClean="0"/>
              <a:t> هي المقولة التي جعلت كل ما لديه متمركزا حول </a:t>
            </a:r>
            <a:r>
              <a:rPr lang="ar-DZ" dirty="0" err="1" smtClean="0"/>
              <a:t>الانسان</a:t>
            </a:r>
            <a:r>
              <a:rPr lang="ar-DZ" dirty="0" smtClean="0"/>
              <a:t>: كتاباته، وتمرده الفكري، </a:t>
            </a:r>
            <a:r>
              <a:rPr lang="ar-DZ" dirty="0" err="1" smtClean="0"/>
              <a:t>و</a:t>
            </a:r>
            <a:r>
              <a:rPr lang="ar-DZ" dirty="0" smtClean="0"/>
              <a:t> نقده القاطع، </a:t>
            </a:r>
            <a:r>
              <a:rPr lang="ar-DZ" dirty="0" err="1" smtClean="0"/>
              <a:t>و</a:t>
            </a:r>
            <a:r>
              <a:rPr lang="ar-DZ" dirty="0" smtClean="0"/>
              <a:t> ذلك دون </a:t>
            </a:r>
            <a:r>
              <a:rPr lang="ar-DZ" dirty="0" err="1" smtClean="0"/>
              <a:t>ان</a:t>
            </a:r>
            <a:r>
              <a:rPr lang="ar-DZ" dirty="0" smtClean="0"/>
              <a:t> يتخلى عن بعده الروحي".</a:t>
            </a:r>
            <a:endParaRPr lang="fr-FR" dirty="0" smtClean="0"/>
          </a:p>
          <a:p>
            <a:pPr algn="just" rtl="1"/>
            <a:r>
              <a:rPr lang="ar-SA" dirty="0" smtClean="0"/>
              <a:t>-</a:t>
            </a:r>
            <a:r>
              <a:rPr lang="ar-DZ" dirty="0" smtClean="0"/>
              <a:t> محمود عزت: من المقدمة لكتاب: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يناير2010،صص35.</a:t>
            </a:r>
            <a:endParaRPr lang="fr-FR" dirty="0" smtClean="0"/>
          </a:p>
          <a:p>
            <a:pPr algn="just" rtl="1"/>
            <a:r>
              <a:rPr lang="ar-DZ" dirty="0" smtClean="0"/>
              <a:t>- محمود عزت: من المقدمة لكتاب: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يناير2010،صص39.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018033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rtl="1"/>
            <a:r>
              <a:rPr lang="ar-DZ" dirty="0" smtClean="0"/>
              <a:t>و عمل التوحيدي على </a:t>
            </a:r>
            <a:r>
              <a:rPr lang="ar-DZ" dirty="0" err="1" smtClean="0"/>
              <a:t>اثراء</a:t>
            </a:r>
            <a:r>
              <a:rPr lang="ar-DZ" dirty="0" smtClean="0"/>
              <a:t> التاريخ البشري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الانسان</a:t>
            </a:r>
            <a:r>
              <a:rPr lang="ar-DZ" dirty="0" smtClean="0"/>
              <a:t> و العالم ووسع من </a:t>
            </a:r>
            <a:r>
              <a:rPr lang="ar-DZ" dirty="0" err="1" smtClean="0"/>
              <a:t>افاق</a:t>
            </a:r>
            <a:r>
              <a:rPr lang="ar-DZ" dirty="0" smtClean="0"/>
              <a:t> العقل </a:t>
            </a:r>
            <a:r>
              <a:rPr lang="ar-DZ" dirty="0" err="1" smtClean="0"/>
              <a:t>اما</a:t>
            </a:r>
            <a:r>
              <a:rPr lang="ar-DZ" dirty="0" smtClean="0"/>
              <a:t> </a:t>
            </a:r>
            <a:r>
              <a:rPr lang="ar-DZ" dirty="0" err="1" smtClean="0"/>
              <a:t>مسكويه</a:t>
            </a:r>
            <a:r>
              <a:rPr lang="ar-DZ" dirty="0" smtClean="0"/>
              <a:t> فقد تمتع بقدرة </a:t>
            </a:r>
            <a:r>
              <a:rPr lang="ar-DZ" dirty="0" err="1" smtClean="0"/>
              <a:t>الانقتاح</a:t>
            </a:r>
            <a:r>
              <a:rPr lang="ar-DZ" dirty="0" smtClean="0"/>
              <a:t> على الثقافات المتعددة وعمل على </a:t>
            </a:r>
            <a:r>
              <a:rPr lang="ar-DZ" dirty="0" err="1" smtClean="0"/>
              <a:t>تاويلها</a:t>
            </a:r>
            <a:r>
              <a:rPr lang="ar-DZ" dirty="0" smtClean="0"/>
              <a:t> هذه الرؤى كان لها </a:t>
            </a:r>
            <a:r>
              <a:rPr lang="ar-DZ" dirty="0" err="1" smtClean="0"/>
              <a:t>تاثير</a:t>
            </a:r>
            <a:r>
              <a:rPr lang="ar-DZ" dirty="0" smtClean="0"/>
              <a:t> كبير على </a:t>
            </a:r>
            <a:r>
              <a:rPr lang="ar-DZ" dirty="0" err="1" smtClean="0"/>
              <a:t>افكار</a:t>
            </a:r>
            <a:r>
              <a:rPr lang="ar-DZ" dirty="0" smtClean="0"/>
              <a:t> ابن سينا ليصبح </a:t>
            </a:r>
            <a:r>
              <a:rPr lang="ar-DZ" dirty="0" err="1" smtClean="0"/>
              <a:t>اكثر</a:t>
            </a:r>
            <a:r>
              <a:rPr lang="ar-DZ" dirty="0" smtClean="0"/>
              <a:t> انفتاحا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انسانية</a:t>
            </a:r>
            <a:r>
              <a:rPr lang="ar-DZ" dirty="0" smtClean="0"/>
              <a:t> كما ارتقى ابن رشد بالحوار </a:t>
            </a:r>
            <a:r>
              <a:rPr lang="ar-DZ" dirty="0" err="1" smtClean="0"/>
              <a:t>و</a:t>
            </a:r>
            <a:r>
              <a:rPr lang="ar-DZ" dirty="0" smtClean="0"/>
              <a:t> المناظرة </a:t>
            </a:r>
            <a:r>
              <a:rPr lang="ar-DZ" dirty="0" err="1" smtClean="0"/>
              <a:t>الى</a:t>
            </a:r>
            <a:r>
              <a:rPr lang="ar-DZ" dirty="0" smtClean="0"/>
              <a:t> حد </a:t>
            </a:r>
            <a:r>
              <a:rPr lang="ar-DZ" dirty="0" err="1" smtClean="0"/>
              <a:t>الابداع</a:t>
            </a:r>
            <a:r>
              <a:rPr lang="ar-DZ" dirty="0" smtClean="0"/>
              <a:t> .</a:t>
            </a:r>
            <a:endParaRPr lang="fr-FR" dirty="0" smtClean="0"/>
          </a:p>
          <a:p>
            <a:pPr algn="just" rtl="1"/>
            <a:r>
              <a:rPr lang="ar-DZ" dirty="0" smtClean="0"/>
              <a:t>و يعتمد </a:t>
            </a:r>
            <a:r>
              <a:rPr lang="ar-DZ" dirty="0" err="1" smtClean="0"/>
              <a:t>اركون</a:t>
            </a:r>
            <a:r>
              <a:rPr lang="ar-DZ" dirty="0" smtClean="0"/>
              <a:t> المنهج </a:t>
            </a:r>
            <a:r>
              <a:rPr lang="ar-DZ" dirty="0" err="1" smtClean="0"/>
              <a:t>الانثربولوجي</a:t>
            </a:r>
            <a:r>
              <a:rPr lang="ar-DZ" dirty="0" smtClean="0"/>
              <a:t> </a:t>
            </a:r>
            <a:r>
              <a:rPr lang="ar-DZ" dirty="0" err="1" smtClean="0"/>
              <a:t>والاركيولوجي</a:t>
            </a:r>
            <a:r>
              <a:rPr lang="ar-DZ" dirty="0" smtClean="0"/>
              <a:t> لتفكيك نظام الحقيقة المؤسس لكل </a:t>
            </a:r>
            <a:r>
              <a:rPr lang="ar-DZ" dirty="0" err="1" smtClean="0"/>
              <a:t>المشروعيات</a:t>
            </a:r>
            <a:r>
              <a:rPr lang="ar-DZ" dirty="0" smtClean="0"/>
              <a:t> و لكشف العلاقة بين العنف </a:t>
            </a:r>
            <a:r>
              <a:rPr lang="ar-DZ" dirty="0" err="1" smtClean="0"/>
              <a:t>و</a:t>
            </a:r>
            <a:r>
              <a:rPr lang="ar-DZ" dirty="0" smtClean="0"/>
              <a:t> المقدس </a:t>
            </a:r>
            <a:r>
              <a:rPr lang="ar-DZ" dirty="0" err="1" smtClean="0"/>
              <a:t>و</a:t>
            </a:r>
            <a:r>
              <a:rPr lang="ar-DZ" dirty="0" smtClean="0"/>
              <a:t> الحقيقة في عملية </a:t>
            </a:r>
            <a:r>
              <a:rPr lang="ar-DZ" dirty="0" err="1" smtClean="0"/>
              <a:t>تاويل</a:t>
            </a:r>
            <a:r>
              <a:rPr lang="ar-DZ" dirty="0" smtClean="0"/>
              <a:t> </a:t>
            </a:r>
            <a:r>
              <a:rPr lang="ar-DZ" dirty="0" err="1" smtClean="0"/>
              <a:t>الاحداث</a:t>
            </a:r>
            <a:r>
              <a:rPr lang="ar-DZ" dirty="0" smtClean="0"/>
              <a:t> المعاصرة التي يشهدها المجتمع الدولي  على الرغم من وجود محاولات </a:t>
            </a:r>
            <a:r>
              <a:rPr lang="ar-DZ" dirty="0" err="1" smtClean="0"/>
              <a:t>الانسنة</a:t>
            </a:r>
            <a:r>
              <a:rPr lang="ar-DZ" dirty="0" smtClean="0"/>
              <a:t> في العالم </a:t>
            </a:r>
            <a:r>
              <a:rPr lang="ar-DZ" dirty="0" err="1" smtClean="0"/>
              <a:t>الاسلامي</a:t>
            </a:r>
            <a:r>
              <a:rPr lang="ar-DZ" dirty="0" smtClean="0"/>
              <a:t> </a:t>
            </a:r>
            <a:r>
              <a:rPr lang="ar-DZ" dirty="0" err="1" smtClean="0"/>
              <a:t>تاسيا</a:t>
            </a:r>
            <a:r>
              <a:rPr lang="ar-DZ" dirty="0" smtClean="0"/>
              <a:t> بالحداثة الغربية لكن كل المحاولات تم صدها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اضعافها</a:t>
            </a:r>
            <a:r>
              <a:rPr lang="ar-DZ" dirty="0" smtClean="0"/>
              <a:t> و هذا لعدة عوامل تفاعلت تاريخيا منها:</a:t>
            </a:r>
            <a:endParaRPr lang="fr-FR" dirty="0" smtClean="0"/>
          </a:p>
          <a:p>
            <a:pPr algn="just" rtl="1"/>
            <a:r>
              <a:rPr lang="ar-DZ" dirty="0" smtClean="0"/>
              <a:t>- تراجع حركة </a:t>
            </a:r>
            <a:r>
              <a:rPr lang="ar-DZ" dirty="0" err="1" smtClean="0"/>
              <a:t>العقلنة</a:t>
            </a:r>
            <a:r>
              <a:rPr lang="ar-DZ" dirty="0" smtClean="0"/>
              <a:t> و انتشار </a:t>
            </a:r>
            <a:r>
              <a:rPr lang="ar-DZ" dirty="0" err="1" smtClean="0"/>
              <a:t>الاسلام</a:t>
            </a:r>
            <a:r>
              <a:rPr lang="ar-DZ" dirty="0" smtClean="0"/>
              <a:t> الشعائري.</a:t>
            </a:r>
            <a:endParaRPr lang="fr-FR" dirty="0" smtClean="0"/>
          </a:p>
          <a:p>
            <a:pPr algn="just" rtl="1"/>
            <a:r>
              <a:rPr lang="ar-DZ" dirty="0" smtClean="0"/>
              <a:t>- بروز الحركات </a:t>
            </a:r>
            <a:r>
              <a:rPr lang="ar-DZ" dirty="0" err="1" smtClean="0"/>
              <a:t>الاصواية</a:t>
            </a:r>
            <a:r>
              <a:rPr lang="ar-DZ" dirty="0" smtClean="0"/>
              <a:t>.</a:t>
            </a:r>
            <a:endParaRPr lang="fr-FR" dirty="0" smtClean="0"/>
          </a:p>
          <a:p>
            <a:pPr algn="just" rtl="1"/>
            <a:r>
              <a:rPr lang="ar-DZ" dirty="0" smtClean="0"/>
              <a:t>- الاستعمار </a:t>
            </a:r>
            <a:r>
              <a:rPr lang="ar-DZ" dirty="0" err="1" smtClean="0"/>
              <a:t>الاوروبي</a:t>
            </a:r>
            <a:r>
              <a:rPr lang="ar-DZ" dirty="0" smtClean="0"/>
              <a:t> و مخلفاته.</a:t>
            </a:r>
            <a:endParaRPr lang="fr-FR" dirty="0" smtClean="0"/>
          </a:p>
          <a:p>
            <a:pPr algn="just" rtl="1"/>
            <a:r>
              <a:rPr lang="ar-DZ" dirty="0" smtClean="0"/>
              <a:t>- الحداثة الغربية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مالاتها</a:t>
            </a:r>
            <a:r>
              <a:rPr lang="ar-DZ" dirty="0" smtClean="0"/>
              <a:t> </a:t>
            </a:r>
            <a:r>
              <a:rPr lang="ar-DZ" dirty="0" err="1" smtClean="0"/>
              <a:t>الا</a:t>
            </a:r>
            <a:r>
              <a:rPr lang="ar-DZ" dirty="0" smtClean="0"/>
              <a:t> </a:t>
            </a:r>
            <a:r>
              <a:rPr lang="ar-DZ" dirty="0" err="1" smtClean="0"/>
              <a:t>انسانوية</a:t>
            </a:r>
            <a:r>
              <a:rPr lang="ar-DZ" dirty="0" smtClean="0"/>
              <a:t> فقد </a:t>
            </a:r>
            <a:r>
              <a:rPr lang="ar-DZ" dirty="0" err="1" smtClean="0"/>
              <a:t>انتجت</a:t>
            </a:r>
            <a:r>
              <a:rPr lang="ar-DZ" dirty="0" smtClean="0"/>
              <a:t> خطابات </a:t>
            </a:r>
            <a:r>
              <a:rPr lang="ar-DZ" dirty="0" err="1" smtClean="0"/>
              <a:t>لاانسانوية</a:t>
            </a:r>
            <a:r>
              <a:rPr lang="ar-DZ" dirty="0" smtClean="0"/>
              <a:t>.</a:t>
            </a:r>
            <a:endParaRPr lang="fr-FR" dirty="0" smtClean="0"/>
          </a:p>
          <a:p>
            <a:pPr algn="just" rtl="1"/>
            <a:r>
              <a:rPr lang="ar-DZ" dirty="0" smtClean="0"/>
              <a:t>- </a:t>
            </a:r>
            <a:r>
              <a:rPr lang="ar-DZ" dirty="0" err="1" smtClean="0"/>
              <a:t>الانظمة</a:t>
            </a:r>
            <a:r>
              <a:rPr lang="ar-DZ" dirty="0" smtClean="0"/>
              <a:t> الاستبدادية </a:t>
            </a:r>
            <a:r>
              <a:rPr lang="ar-DZ" dirty="0" err="1" smtClean="0"/>
              <a:t>و</a:t>
            </a:r>
            <a:r>
              <a:rPr lang="ar-DZ" dirty="0" smtClean="0"/>
              <a:t> ممارستها.</a:t>
            </a:r>
            <a:endParaRPr lang="fr-FR" dirty="0" smtClean="0"/>
          </a:p>
          <a:p>
            <a:pPr algn="just" rtl="1"/>
            <a:r>
              <a:rPr lang="ar-DZ" dirty="0" smtClean="0"/>
              <a:t>- نوع التعليم </a:t>
            </a:r>
            <a:r>
              <a:rPr lang="ar-DZ" dirty="0" err="1" smtClean="0"/>
              <a:t>و</a:t>
            </a:r>
            <a:r>
              <a:rPr lang="ar-DZ" dirty="0" smtClean="0"/>
              <a:t> مناهجه.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68851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rtl="1"/>
            <a:r>
              <a:rPr lang="ar-DZ" dirty="0" smtClean="0"/>
              <a:t>يسعى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الى</a:t>
            </a:r>
            <a:r>
              <a:rPr lang="ar-DZ" dirty="0" smtClean="0"/>
              <a:t> </a:t>
            </a:r>
            <a:r>
              <a:rPr lang="ar-DZ" dirty="0" err="1" smtClean="0"/>
              <a:t>اشكلة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في السياقات </a:t>
            </a:r>
            <a:r>
              <a:rPr lang="ar-DZ" dirty="0" err="1" smtClean="0"/>
              <a:t>الاسلامية</a:t>
            </a:r>
            <a:r>
              <a:rPr lang="ar-DZ" dirty="0" smtClean="0"/>
              <a:t> يقول" </a:t>
            </a:r>
            <a:r>
              <a:rPr lang="ar-DZ" dirty="0" err="1" smtClean="0"/>
              <a:t>ان</a:t>
            </a:r>
            <a:r>
              <a:rPr lang="ar-DZ" dirty="0" smtClean="0"/>
              <a:t> الهدف </a:t>
            </a:r>
            <a:r>
              <a:rPr lang="ar-DZ" dirty="0" err="1" smtClean="0"/>
              <a:t>الاول</a:t>
            </a:r>
            <a:r>
              <a:rPr lang="ar-DZ" dirty="0" smtClean="0"/>
              <a:t> من كل معاركي من اجل </a:t>
            </a:r>
            <a:r>
              <a:rPr lang="ar-DZ" dirty="0" err="1" smtClean="0"/>
              <a:t>الانسنة</a:t>
            </a:r>
            <a:r>
              <a:rPr lang="ar-DZ" dirty="0" smtClean="0"/>
              <a:t> ، </a:t>
            </a:r>
            <a:r>
              <a:rPr lang="ar-DZ" dirty="0" err="1" smtClean="0"/>
              <a:t>اذن</a:t>
            </a:r>
            <a:r>
              <a:rPr lang="ar-DZ" dirty="0" smtClean="0"/>
              <a:t>، هو وضع الفكر </a:t>
            </a:r>
            <a:r>
              <a:rPr lang="ar-DZ" dirty="0" err="1" smtClean="0"/>
              <a:t>الاسلامي</a:t>
            </a:r>
            <a:r>
              <a:rPr lang="ar-DZ" dirty="0" smtClean="0"/>
              <a:t> في </a:t>
            </a:r>
            <a:r>
              <a:rPr lang="ar-DZ" dirty="0" err="1" smtClean="0"/>
              <a:t>ازمة</a:t>
            </a:r>
            <a:r>
              <a:rPr lang="ar-DZ" dirty="0" smtClean="0"/>
              <a:t> فكرية روحية، هذا الفكر الذي تصادره </a:t>
            </a:r>
            <a:r>
              <a:rPr lang="ar-DZ" dirty="0" err="1" smtClean="0"/>
              <a:t>و</a:t>
            </a:r>
            <a:r>
              <a:rPr lang="ar-DZ" dirty="0" smtClean="0"/>
              <a:t> تحتجزه </a:t>
            </a:r>
            <a:r>
              <a:rPr lang="ar-DZ" dirty="0" err="1" smtClean="0"/>
              <a:t>ايديولوديا</a:t>
            </a:r>
            <a:r>
              <a:rPr lang="ar-DZ" dirty="0" smtClean="0"/>
              <a:t> المعركة، </a:t>
            </a:r>
            <a:r>
              <a:rPr lang="ar-DZ" dirty="0" err="1" smtClean="0"/>
              <a:t>و</a:t>
            </a:r>
            <a:r>
              <a:rPr lang="ar-DZ" dirty="0" smtClean="0"/>
              <a:t> تكبله </a:t>
            </a:r>
            <a:r>
              <a:rPr lang="ar-DZ" dirty="0" err="1" smtClean="0"/>
              <a:t>الميثولوجية</a:t>
            </a:r>
            <a:r>
              <a:rPr lang="ar-DZ" dirty="0" smtClean="0"/>
              <a:t>/ القصصية التاريخية منذ661هــ".</a:t>
            </a:r>
            <a:endParaRPr lang="fr-FR" dirty="0" smtClean="0"/>
          </a:p>
          <a:p>
            <a:pPr algn="just" rtl="1"/>
            <a:r>
              <a:rPr lang="ar-DZ" dirty="0" smtClean="0"/>
              <a:t>و يطرح </a:t>
            </a:r>
            <a:r>
              <a:rPr lang="ar-DZ" dirty="0" err="1" smtClean="0"/>
              <a:t>اركون</a:t>
            </a:r>
            <a:r>
              <a:rPr lang="ar-DZ" dirty="0" smtClean="0"/>
              <a:t> سؤال </a:t>
            </a:r>
            <a:r>
              <a:rPr lang="ar-DZ" dirty="0" err="1" smtClean="0"/>
              <a:t>الانسنة</a:t>
            </a:r>
            <a:r>
              <a:rPr lang="ar-DZ" dirty="0" smtClean="0"/>
              <a:t> في ظل الديمقراطية </a:t>
            </a:r>
            <a:r>
              <a:rPr lang="ar-DZ" dirty="0" err="1" smtClean="0"/>
              <a:t>المعولمة</a:t>
            </a:r>
            <a:r>
              <a:rPr lang="ar-DZ" dirty="0" smtClean="0"/>
              <a:t> </a:t>
            </a:r>
            <a:r>
              <a:rPr lang="ar-DZ" dirty="0" err="1" smtClean="0"/>
              <a:t>او</a:t>
            </a:r>
            <a:r>
              <a:rPr lang="ar-DZ" dirty="0" smtClean="0"/>
              <a:t> العولمة الديمقراطية </a:t>
            </a:r>
            <a:r>
              <a:rPr lang="ar-DZ" dirty="0" err="1" smtClean="0"/>
              <a:t>و</a:t>
            </a:r>
            <a:r>
              <a:rPr lang="ar-DZ" dirty="0" smtClean="0"/>
              <a:t> ما صاحبها من عنف متزايد حتى بلغ درجة </a:t>
            </a:r>
            <a:r>
              <a:rPr lang="ar-DZ" dirty="0" err="1" smtClean="0"/>
              <a:t>الشرعنة</a:t>
            </a:r>
            <a:r>
              <a:rPr lang="ar-DZ" dirty="0" smtClean="0"/>
              <a:t> و </a:t>
            </a:r>
            <a:r>
              <a:rPr lang="ar-DZ" dirty="0" err="1" smtClean="0"/>
              <a:t>اصبح</a:t>
            </a:r>
            <a:r>
              <a:rPr lang="ar-DZ" dirty="0" smtClean="0"/>
              <a:t> العالم يتحدث عن عنف شرعي ضد العنف غير الشرعي ليجد </a:t>
            </a:r>
            <a:r>
              <a:rPr lang="ar-DZ" dirty="0" err="1" smtClean="0"/>
              <a:t>اركون</a:t>
            </a:r>
            <a:r>
              <a:rPr lang="ar-DZ" dirty="0" smtClean="0"/>
              <a:t> نفسه </a:t>
            </a:r>
            <a:r>
              <a:rPr lang="ar-DZ" dirty="0" err="1" smtClean="0"/>
              <a:t>امام</a:t>
            </a:r>
            <a:r>
              <a:rPr lang="ar-DZ" dirty="0" smtClean="0"/>
              <a:t> سؤال مدى شرعية القانون الدولي </a:t>
            </a:r>
            <a:r>
              <a:rPr lang="ar-DZ" dirty="0" err="1" smtClean="0"/>
              <a:t>و</a:t>
            </a:r>
            <a:r>
              <a:rPr lang="ar-DZ" dirty="0" smtClean="0"/>
              <a:t> المؤسسات </a:t>
            </a:r>
            <a:r>
              <a:rPr lang="ar-DZ" dirty="0" err="1" smtClean="0"/>
              <a:t>المسؤولة</a:t>
            </a:r>
            <a:r>
              <a:rPr lang="ar-DZ" dirty="0" smtClean="0"/>
              <a:t> عن تطبيقه يقول" السلوك </a:t>
            </a:r>
            <a:r>
              <a:rPr lang="ar-DZ" dirty="0" err="1" smtClean="0"/>
              <a:t>الانسني</a:t>
            </a:r>
            <a:r>
              <a:rPr lang="ar-DZ" dirty="0" smtClean="0"/>
              <a:t> </a:t>
            </a:r>
            <a:r>
              <a:rPr lang="ar-DZ" dirty="0" err="1" smtClean="0"/>
              <a:t>الان</a:t>
            </a:r>
            <a:r>
              <a:rPr lang="ar-DZ" dirty="0" smtClean="0"/>
              <a:t> في طريق مسدود، حيث </a:t>
            </a:r>
            <a:r>
              <a:rPr lang="ar-DZ" dirty="0" err="1" smtClean="0"/>
              <a:t>ان</a:t>
            </a:r>
            <a:r>
              <a:rPr lang="ar-DZ" dirty="0" smtClean="0"/>
              <a:t> القانون بصفة عامة داخل </a:t>
            </a:r>
            <a:r>
              <a:rPr lang="ar-DZ" dirty="0" err="1" smtClean="0"/>
              <a:t>الانظمة</a:t>
            </a:r>
            <a:r>
              <a:rPr lang="ar-DZ" dirty="0" smtClean="0"/>
              <a:t> و العلاقات </a:t>
            </a:r>
            <a:r>
              <a:rPr lang="ar-DZ" dirty="0" err="1" smtClean="0"/>
              <a:t>الدزلية</a:t>
            </a:r>
            <a:r>
              <a:rPr lang="ar-DZ" dirty="0" smtClean="0"/>
              <a:t> لم يعد سوى حصيلة علاقات بين القوى."</a:t>
            </a:r>
            <a:endParaRPr lang="fr-FR" dirty="0" smtClean="0"/>
          </a:p>
          <a:p>
            <a:pPr algn="just" rtl="1"/>
            <a:r>
              <a:rPr lang="ar-DZ" dirty="0" err="1" smtClean="0"/>
              <a:t>ان</a:t>
            </a:r>
            <a:r>
              <a:rPr lang="ar-DZ" dirty="0" smtClean="0"/>
              <a:t> الصراع بين القوى يوظف كل </a:t>
            </a:r>
            <a:r>
              <a:rPr lang="ar-DZ" dirty="0" err="1" smtClean="0"/>
              <a:t>الادوات</a:t>
            </a:r>
            <a:r>
              <a:rPr lang="ar-DZ" dirty="0" smtClean="0"/>
              <a:t> بما فيها الجهل المؤسس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اللامساواة</a:t>
            </a:r>
            <a:r>
              <a:rPr lang="ar-DZ" dirty="0" smtClean="0"/>
              <a:t> و تزييف الحقيقة عن طريق الخطابات عبر </a:t>
            </a:r>
            <a:r>
              <a:rPr lang="ar-DZ" dirty="0" err="1" smtClean="0"/>
              <a:t>الاعلام</a:t>
            </a:r>
            <a:r>
              <a:rPr lang="ar-DZ" dirty="0" smtClean="0"/>
              <a:t> فبدل </a:t>
            </a:r>
            <a:r>
              <a:rPr lang="ar-DZ" dirty="0" err="1" smtClean="0"/>
              <a:t>التاسيس</a:t>
            </a:r>
            <a:r>
              <a:rPr lang="ar-DZ" dirty="0" smtClean="0"/>
              <a:t> لثقافة التواصل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التثاقف</a:t>
            </a:r>
            <a:r>
              <a:rPr lang="ar-DZ" dirty="0" smtClean="0"/>
              <a:t> </a:t>
            </a:r>
            <a:r>
              <a:rPr lang="ar-DZ" dirty="0" err="1" smtClean="0"/>
              <a:t>والانسنة</a:t>
            </a:r>
            <a:r>
              <a:rPr lang="ar-DZ" dirty="0" smtClean="0"/>
              <a:t> نلحظ العكس يتم </a:t>
            </a:r>
            <a:r>
              <a:rPr lang="ar-DZ" dirty="0" err="1" smtClean="0"/>
              <a:t>التاسيس</a:t>
            </a:r>
            <a:r>
              <a:rPr lang="ar-DZ" dirty="0" smtClean="0"/>
              <a:t> لثقافة التباعد </a:t>
            </a:r>
            <a:r>
              <a:rPr lang="ar-DZ" dirty="0" err="1" smtClean="0"/>
              <a:t>و</a:t>
            </a:r>
            <a:r>
              <a:rPr lang="ar-DZ" dirty="0" smtClean="0"/>
              <a:t> العزلة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err="1" smtClean="0"/>
              <a:t>الاقصاء</a:t>
            </a:r>
            <a:r>
              <a:rPr lang="ar-DZ" dirty="0" smtClean="0"/>
              <a:t> و </a:t>
            </a:r>
            <a:r>
              <a:rPr lang="ar-DZ" dirty="0" err="1" smtClean="0"/>
              <a:t>اللاانسنة</a:t>
            </a:r>
            <a:r>
              <a:rPr lang="ar-DZ" dirty="0" smtClean="0"/>
              <a:t> المتطرفة، </a:t>
            </a:r>
            <a:r>
              <a:rPr lang="ar-DZ" dirty="0" err="1" smtClean="0"/>
              <a:t>و</a:t>
            </a:r>
            <a:r>
              <a:rPr lang="ar-DZ" dirty="0" smtClean="0"/>
              <a:t> يتساءل </a:t>
            </a:r>
            <a:r>
              <a:rPr lang="ar-DZ" dirty="0" err="1" smtClean="0"/>
              <a:t>اركون</a:t>
            </a:r>
            <a:r>
              <a:rPr lang="ar-DZ" dirty="0" smtClean="0"/>
              <a:t> في ظل هذه الوضعية عن </a:t>
            </a:r>
            <a:r>
              <a:rPr lang="ar-DZ" dirty="0" err="1" smtClean="0"/>
              <a:t>امكانية</a:t>
            </a:r>
            <a:r>
              <a:rPr lang="ar-DZ" dirty="0" smtClean="0"/>
              <a:t> </a:t>
            </a:r>
            <a:r>
              <a:rPr lang="ar-DZ" dirty="0" err="1" smtClean="0"/>
              <a:t>التاسيس</a:t>
            </a:r>
            <a:r>
              <a:rPr lang="ar-DZ" dirty="0" smtClean="0"/>
              <a:t> لميثاق انسني يوحد بين </a:t>
            </a:r>
            <a:r>
              <a:rPr lang="ar-DZ" dirty="0" err="1" smtClean="0"/>
              <a:t>افراد</a:t>
            </a:r>
            <a:r>
              <a:rPr lang="ar-DZ" dirty="0" smtClean="0"/>
              <a:t> عانوا طويلا؟</a:t>
            </a:r>
            <a:r>
              <a:rPr lang="fr-FR" dirty="0" smtClean="0"/>
              <a:t> </a:t>
            </a:r>
            <a:r>
              <a:rPr lang="ar-DZ" dirty="0" smtClean="0"/>
              <a:t>- محمود عزت: من المقدمة لكتاب: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يناير2010،صص45.</a:t>
            </a:r>
            <a:endParaRPr lang="fr-FR" dirty="0" smtClean="0"/>
          </a:p>
          <a:p>
            <a:pPr algn="just" rtl="1"/>
            <a:r>
              <a:rPr lang="ar-DZ" dirty="0" smtClean="0"/>
              <a:t>- محمود عزت: من المقدمة لكتاب: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يناير2010،صص50.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975699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 rtl="1"/>
            <a:r>
              <a:rPr lang="ar-DZ" dirty="0" smtClean="0"/>
              <a:t>ينطلق </a:t>
            </a:r>
            <a:r>
              <a:rPr lang="ar-DZ" dirty="0" err="1" smtClean="0"/>
              <a:t>اركون</a:t>
            </a:r>
            <a:r>
              <a:rPr lang="ar-DZ" dirty="0" smtClean="0"/>
              <a:t> في </a:t>
            </a:r>
            <a:r>
              <a:rPr lang="ar-DZ" dirty="0" err="1" smtClean="0"/>
              <a:t>الاجابة</a:t>
            </a:r>
            <a:r>
              <a:rPr lang="ar-DZ" dirty="0" smtClean="0"/>
              <a:t> من اعتبار </a:t>
            </a:r>
            <a:r>
              <a:rPr lang="ar-DZ" dirty="0" err="1" smtClean="0"/>
              <a:t>الانسنة</a:t>
            </a:r>
            <a:r>
              <a:rPr lang="ar-DZ" dirty="0" smtClean="0"/>
              <a:t> </a:t>
            </a:r>
            <a:r>
              <a:rPr lang="ar-DZ" dirty="0" err="1" smtClean="0"/>
              <a:t>امر</a:t>
            </a:r>
            <a:r>
              <a:rPr lang="ar-DZ" dirty="0" smtClean="0"/>
              <a:t> ضروري في كل الثقافات لكن يتساءل عن شروط تحقيقها </a:t>
            </a:r>
            <a:r>
              <a:rPr lang="ar-DZ" dirty="0" err="1" smtClean="0"/>
              <a:t>و</a:t>
            </a:r>
            <a:r>
              <a:rPr lang="ar-DZ" dirty="0" smtClean="0"/>
              <a:t> تنميتها في العالم </a:t>
            </a:r>
            <a:r>
              <a:rPr lang="ar-DZ" dirty="0" err="1" smtClean="0"/>
              <a:t>الاسلامي</a:t>
            </a:r>
            <a:r>
              <a:rPr lang="ar-DZ" dirty="0" smtClean="0"/>
              <a:t> </a:t>
            </a:r>
            <a:r>
              <a:rPr lang="ar-DZ" dirty="0" err="1" smtClean="0"/>
              <a:t>لانه</a:t>
            </a:r>
            <a:r>
              <a:rPr lang="ar-DZ" dirty="0" smtClean="0"/>
              <a:t> عالم منجذب </a:t>
            </a:r>
            <a:r>
              <a:rPr lang="ar-DZ" dirty="0" err="1" smtClean="0"/>
              <a:t>الى</a:t>
            </a:r>
            <a:r>
              <a:rPr lang="ar-DZ" dirty="0" smtClean="0"/>
              <a:t> ما هو ديني ونحن مطالبون بالتساؤل حول التحولات الدائمة عن هذا البناء عبر التاريخ لابد من التساؤل حول </a:t>
            </a:r>
            <a:r>
              <a:rPr lang="ar-DZ" dirty="0" err="1" smtClean="0"/>
              <a:t>اليات</a:t>
            </a:r>
            <a:r>
              <a:rPr lang="ar-DZ" dirty="0" smtClean="0"/>
              <a:t> القراءة التي اعتمدت قديما حول </a:t>
            </a:r>
            <a:r>
              <a:rPr lang="ar-DZ" dirty="0" err="1" smtClean="0"/>
              <a:t>اليات</a:t>
            </a:r>
            <a:r>
              <a:rPr lang="ar-DZ" dirty="0" smtClean="0"/>
              <a:t> التفسير </a:t>
            </a:r>
            <a:r>
              <a:rPr lang="ar-DZ" dirty="0" err="1" smtClean="0"/>
              <a:t>و</a:t>
            </a:r>
            <a:r>
              <a:rPr lang="ar-DZ" dirty="0" smtClean="0"/>
              <a:t> مقارنتها باليات القراءة الحديثة(</a:t>
            </a:r>
            <a:r>
              <a:rPr lang="ar-DZ" dirty="0" err="1" smtClean="0"/>
              <a:t>الاركيولوجا</a:t>
            </a:r>
            <a:r>
              <a:rPr lang="ar-DZ" dirty="0" smtClean="0"/>
              <a:t>) </a:t>
            </a:r>
            <a:r>
              <a:rPr lang="ar-DZ" dirty="0" err="1" smtClean="0"/>
              <a:t>اننا</a:t>
            </a:r>
            <a:r>
              <a:rPr lang="ar-DZ" dirty="0" smtClean="0"/>
              <a:t> نعاني غياب ثقافة المساءلة </a:t>
            </a:r>
            <a:r>
              <a:rPr lang="ar-DZ" dirty="0" err="1" smtClean="0"/>
              <a:t>و</a:t>
            </a:r>
            <a:r>
              <a:rPr lang="ar-DZ" dirty="0" smtClean="0"/>
              <a:t> النقد فوقعنا رهينة </a:t>
            </a:r>
            <a:r>
              <a:rPr lang="ar-DZ" dirty="0" err="1" smtClean="0"/>
              <a:t>الانسنة</a:t>
            </a:r>
            <a:r>
              <a:rPr lang="ar-DZ" dirty="0" smtClean="0"/>
              <a:t> الانتقائية التي لا يمكن </a:t>
            </a:r>
            <a:r>
              <a:rPr lang="ar-DZ" dirty="0" err="1" smtClean="0"/>
              <a:t>ان</a:t>
            </a:r>
            <a:r>
              <a:rPr lang="ar-DZ" dirty="0" smtClean="0"/>
              <a:t> تحافظ على </a:t>
            </a:r>
            <a:r>
              <a:rPr lang="ar-DZ" dirty="0" err="1" smtClean="0"/>
              <a:t>حظورها</a:t>
            </a:r>
            <a:r>
              <a:rPr lang="ar-DZ" dirty="0" smtClean="0"/>
              <a:t> </a:t>
            </a:r>
            <a:r>
              <a:rPr lang="ar-DZ" dirty="0" err="1" smtClean="0"/>
              <a:t>واستمراريتها</a:t>
            </a:r>
            <a:r>
              <a:rPr lang="ar-DZ" dirty="0" smtClean="0"/>
              <a:t> </a:t>
            </a:r>
            <a:r>
              <a:rPr lang="ar-DZ" dirty="0" err="1" smtClean="0"/>
              <a:t>اننا</a:t>
            </a:r>
            <a:r>
              <a:rPr lang="ar-DZ" dirty="0" smtClean="0"/>
              <a:t> بحاجة </a:t>
            </a:r>
            <a:r>
              <a:rPr lang="ar-DZ" dirty="0" err="1" smtClean="0"/>
              <a:t>الى</a:t>
            </a:r>
            <a:r>
              <a:rPr lang="ar-DZ" dirty="0" smtClean="0"/>
              <a:t> </a:t>
            </a:r>
            <a:r>
              <a:rPr lang="ar-DZ" dirty="0" err="1" smtClean="0"/>
              <a:t>تاسيس</a:t>
            </a:r>
            <a:r>
              <a:rPr lang="ar-DZ" dirty="0" smtClean="0"/>
              <a:t> </a:t>
            </a:r>
            <a:r>
              <a:rPr lang="ar-DZ" dirty="0" err="1" smtClean="0"/>
              <a:t>سوسيولوجيا</a:t>
            </a:r>
            <a:r>
              <a:rPr lang="ar-DZ" dirty="0" smtClean="0"/>
              <a:t> </a:t>
            </a:r>
            <a:r>
              <a:rPr lang="ar-DZ" dirty="0" err="1" smtClean="0"/>
              <a:t>الامل</a:t>
            </a:r>
            <a:r>
              <a:rPr lang="ar-DZ" dirty="0" smtClean="0"/>
              <a:t> لتجاوز الراهن بفعل </a:t>
            </a:r>
            <a:r>
              <a:rPr lang="ar-DZ" dirty="0" err="1" smtClean="0"/>
              <a:t>العقلنة</a:t>
            </a:r>
            <a:r>
              <a:rPr lang="ar-DZ" dirty="0" smtClean="0"/>
              <a:t>، </a:t>
            </a:r>
            <a:r>
              <a:rPr lang="ar-DZ" dirty="0" err="1" smtClean="0"/>
              <a:t>والانسنة</a:t>
            </a:r>
            <a:r>
              <a:rPr lang="ar-DZ" dirty="0" smtClean="0"/>
              <a:t> لا تعني </a:t>
            </a:r>
            <a:r>
              <a:rPr lang="ar-DZ" dirty="0" err="1" smtClean="0"/>
              <a:t>الغاء</a:t>
            </a:r>
            <a:r>
              <a:rPr lang="ar-DZ" dirty="0" smtClean="0"/>
              <a:t> الديني من حياة </a:t>
            </a:r>
            <a:r>
              <a:rPr lang="ar-DZ" dirty="0" err="1" smtClean="0"/>
              <a:t>الانسان</a:t>
            </a:r>
            <a:r>
              <a:rPr lang="ar-DZ" dirty="0" smtClean="0"/>
              <a:t> يقول </a:t>
            </a:r>
            <a:r>
              <a:rPr lang="ar-DZ" dirty="0" err="1" smtClean="0"/>
              <a:t>اركون</a:t>
            </a:r>
            <a:r>
              <a:rPr lang="ar-DZ" dirty="0" smtClean="0"/>
              <a:t>:" </a:t>
            </a:r>
            <a:r>
              <a:rPr lang="ar-DZ" dirty="0" err="1" smtClean="0"/>
              <a:t>الانسنة</a:t>
            </a:r>
            <a:r>
              <a:rPr lang="ar-DZ" dirty="0" smtClean="0"/>
              <a:t> تتحمل كل </a:t>
            </a:r>
            <a:r>
              <a:rPr lang="ar-DZ" dirty="0" err="1" smtClean="0"/>
              <a:t>اشكال</a:t>
            </a:r>
            <a:r>
              <a:rPr lang="ar-DZ" dirty="0" smtClean="0"/>
              <a:t> الغربة، وكل المظاهر </a:t>
            </a:r>
            <a:r>
              <a:rPr lang="ar-DZ" dirty="0" err="1" smtClean="0"/>
              <a:t>الاجنبية</a:t>
            </a:r>
            <a:r>
              <a:rPr lang="ar-DZ" dirty="0" smtClean="0"/>
              <a:t>، وكل تحديات الوضع البشري الواقع دائما تحت اختبار العنف </a:t>
            </a:r>
            <a:r>
              <a:rPr lang="ar-DZ" dirty="0" err="1" smtClean="0"/>
              <a:t>و</a:t>
            </a:r>
            <a:r>
              <a:rPr lang="ar-DZ" dirty="0" smtClean="0"/>
              <a:t> الاضطهاد اللذين يتجددان باستمرار."</a:t>
            </a:r>
            <a:endParaRPr lang="fr-FR" dirty="0" smtClean="0"/>
          </a:p>
          <a:p>
            <a:pPr algn="just" rtl="1"/>
            <a:r>
              <a:rPr lang="ar-DZ" dirty="0" smtClean="0"/>
              <a:t>بهذا تصبح </a:t>
            </a:r>
            <a:r>
              <a:rPr lang="ar-DZ" dirty="0" err="1" smtClean="0"/>
              <a:t>الانسنة</a:t>
            </a:r>
            <a:r>
              <a:rPr lang="ar-DZ" dirty="0" smtClean="0"/>
              <a:t> محاولة للخروج من كل السبل التاريخية المسدودة وتفكيك كل القوى الفاعلة الخفية </a:t>
            </a:r>
            <a:r>
              <a:rPr lang="ar-DZ" dirty="0" err="1" smtClean="0"/>
              <a:t>و</a:t>
            </a:r>
            <a:r>
              <a:rPr lang="ar-DZ" dirty="0" smtClean="0"/>
              <a:t> المستترة تحت </a:t>
            </a:r>
            <a:r>
              <a:rPr lang="ar-DZ" dirty="0" err="1" smtClean="0"/>
              <a:t>اقنعة</a:t>
            </a:r>
            <a:r>
              <a:rPr lang="ar-DZ" dirty="0" smtClean="0"/>
              <a:t> الشعارات. لكي يتم تفعيل </a:t>
            </a:r>
            <a:r>
              <a:rPr lang="ar-DZ" dirty="0" err="1" smtClean="0"/>
              <a:t>الانسنة</a:t>
            </a:r>
            <a:r>
              <a:rPr lang="ar-DZ" dirty="0" smtClean="0"/>
              <a:t> لا بد من معاناة نقدية يقول </a:t>
            </a:r>
            <a:r>
              <a:rPr lang="ar-DZ" dirty="0" err="1" smtClean="0"/>
              <a:t>اركون</a:t>
            </a:r>
            <a:r>
              <a:rPr lang="ar-DZ" dirty="0" smtClean="0"/>
              <a:t>" يعرف العقل النقدي (القلق) انه مجبر في كل مرة على </a:t>
            </a:r>
            <a:r>
              <a:rPr lang="ar-DZ" dirty="0" err="1" smtClean="0"/>
              <a:t>اجراء</a:t>
            </a:r>
            <a:r>
              <a:rPr lang="ar-DZ" dirty="0" smtClean="0"/>
              <a:t> تعديلات على ذاته باستمرار. كما انه مجبر على </a:t>
            </a:r>
            <a:r>
              <a:rPr lang="ar-DZ" dirty="0" err="1" smtClean="0"/>
              <a:t>ان</a:t>
            </a:r>
            <a:r>
              <a:rPr lang="ar-DZ" dirty="0" smtClean="0"/>
              <a:t> يضع نفسه على محك البرهنة </a:t>
            </a:r>
            <a:r>
              <a:rPr lang="ar-DZ" dirty="0" err="1" smtClean="0"/>
              <a:t>و</a:t>
            </a:r>
            <a:r>
              <a:rPr lang="ar-DZ" dirty="0" smtClean="0"/>
              <a:t> الصحة </a:t>
            </a:r>
            <a:r>
              <a:rPr lang="ar-DZ" dirty="0" err="1" smtClean="0"/>
              <a:t>والخطا</a:t>
            </a:r>
            <a:r>
              <a:rPr lang="ar-DZ" dirty="0" smtClean="0"/>
              <a:t>."</a:t>
            </a:r>
            <a:endParaRPr lang="fr-FR" dirty="0" smtClean="0"/>
          </a:p>
          <a:p>
            <a:pPr algn="just" rtl="1"/>
            <a:r>
              <a:rPr lang="ar-DZ" dirty="0" smtClean="0"/>
              <a:t>و المراجعة النقدية تقتضي حضور النخب المثقفة باستمرار من اجل </a:t>
            </a:r>
            <a:r>
              <a:rPr lang="ar-DZ" dirty="0" err="1" smtClean="0"/>
              <a:t>احداث</a:t>
            </a:r>
            <a:r>
              <a:rPr lang="ar-DZ" dirty="0" smtClean="0"/>
              <a:t> عملية الهدم والبناء على الطريقة </a:t>
            </a:r>
            <a:r>
              <a:rPr lang="ar-DZ" dirty="0" err="1" smtClean="0"/>
              <a:t>الاركيولوجية</a:t>
            </a:r>
            <a:r>
              <a:rPr lang="ar-DZ" dirty="0" smtClean="0"/>
              <a:t>، لكن النخب المفترضة في حالة غياب منذ القرن التاسع عشر </a:t>
            </a:r>
            <a:r>
              <a:rPr lang="ar-DZ" dirty="0" err="1" smtClean="0"/>
              <a:t>للتترك</a:t>
            </a:r>
            <a:r>
              <a:rPr lang="ar-DZ" dirty="0" smtClean="0"/>
              <a:t> المساحة </a:t>
            </a:r>
            <a:r>
              <a:rPr lang="ar-DZ" dirty="0" err="1" smtClean="0"/>
              <a:t>للاعلاميين</a:t>
            </a:r>
            <a:r>
              <a:rPr lang="ar-DZ" dirty="0" smtClean="0"/>
              <a:t> والسياسيين يمارسون عملية التشويه والاختزال.</a:t>
            </a:r>
            <a:endParaRPr lang="fr-FR" dirty="0" smtClean="0"/>
          </a:p>
          <a:p>
            <a:pPr algn="just" rtl="1"/>
            <a:r>
              <a:rPr lang="ar-DZ" dirty="0" err="1" smtClean="0"/>
              <a:t>اننا</a:t>
            </a:r>
            <a:r>
              <a:rPr lang="ar-DZ" dirty="0" smtClean="0"/>
              <a:t> نعاني من غياب النقد التاريخي في برامجنا التعليمية مما يعني غياب تمثل التراث </a:t>
            </a:r>
            <a:r>
              <a:rPr lang="ar-DZ" dirty="0" err="1" smtClean="0"/>
              <a:t>الانساني</a:t>
            </a:r>
            <a:r>
              <a:rPr lang="ar-DZ" dirty="0" smtClean="0"/>
              <a:t> و الثقافي في </a:t>
            </a:r>
            <a:r>
              <a:rPr lang="ar-DZ" dirty="0" err="1" smtClean="0"/>
              <a:t>اذهاننا</a:t>
            </a:r>
            <a:r>
              <a:rPr lang="ar-DZ" dirty="0" smtClean="0"/>
              <a:t> كما نظل رهينة القراءات </a:t>
            </a:r>
            <a:r>
              <a:rPr lang="ar-DZ" dirty="0" err="1" smtClean="0"/>
              <a:t>الفيلولوجية</a:t>
            </a:r>
            <a:r>
              <a:rPr lang="ar-DZ" dirty="0" smtClean="0"/>
              <a:t> للمنابع </a:t>
            </a:r>
            <a:r>
              <a:rPr lang="ar-DZ" dirty="0" err="1" smtClean="0"/>
              <a:t>والاصول</a:t>
            </a:r>
            <a:r>
              <a:rPr lang="ar-DZ" dirty="0" smtClean="0"/>
              <a:t>. و النقد التاريخي </a:t>
            </a:r>
            <a:r>
              <a:rPr lang="ar-DZ" dirty="0" err="1" smtClean="0"/>
              <a:t>والاركيولوجي</a:t>
            </a:r>
            <a:r>
              <a:rPr lang="ar-DZ" dirty="0" smtClean="0"/>
              <a:t> يحررنا من القراءات </a:t>
            </a:r>
            <a:r>
              <a:rPr lang="ar-DZ" dirty="0" err="1" smtClean="0"/>
              <a:t>الايديولوجية</a:t>
            </a:r>
            <a:r>
              <a:rPr lang="ar-DZ" dirty="0" smtClean="0"/>
              <a:t> يقول </a:t>
            </a:r>
            <a:r>
              <a:rPr lang="ar-DZ" dirty="0" err="1" smtClean="0"/>
              <a:t>اركون</a:t>
            </a:r>
            <a:r>
              <a:rPr lang="ar-DZ" dirty="0" smtClean="0"/>
              <a:t>" </a:t>
            </a:r>
            <a:r>
              <a:rPr lang="ar-DZ" dirty="0" err="1" smtClean="0"/>
              <a:t>انا</a:t>
            </a:r>
            <a:r>
              <a:rPr lang="ar-DZ" dirty="0" smtClean="0"/>
              <a:t> مسكون بهاجس التعدي </a:t>
            </a:r>
            <a:r>
              <a:rPr lang="ar-DZ" dirty="0" err="1" smtClean="0"/>
              <a:t>و</a:t>
            </a:r>
            <a:r>
              <a:rPr lang="ar-DZ" dirty="0" smtClean="0"/>
              <a:t> النقل </a:t>
            </a:r>
            <a:r>
              <a:rPr lang="ar-DZ" dirty="0" err="1" smtClean="0"/>
              <a:t>و</a:t>
            </a:r>
            <a:r>
              <a:rPr lang="ar-DZ" dirty="0" smtClean="0"/>
              <a:t> التجاوز لكل التعريفات، والتصورات </a:t>
            </a:r>
            <a:r>
              <a:rPr lang="ar-DZ" dirty="0" err="1" smtClean="0"/>
              <a:t>المفهومية</a:t>
            </a:r>
            <a:r>
              <a:rPr lang="ar-DZ" dirty="0" smtClean="0"/>
              <a:t>، والتقسيمات الخاصة </a:t>
            </a:r>
            <a:r>
              <a:rPr lang="ar-DZ" dirty="0" err="1" smtClean="0"/>
              <a:t>بافاق</a:t>
            </a:r>
            <a:r>
              <a:rPr lang="ar-DZ" dirty="0" smtClean="0"/>
              <a:t> و موضوعات البحث الموروثة في التراث </a:t>
            </a:r>
            <a:r>
              <a:rPr lang="ar-DZ" dirty="0" err="1" smtClean="0"/>
              <a:t>الاسلامي</a:t>
            </a:r>
            <a:r>
              <a:rPr lang="ar-DZ" dirty="0" smtClean="0"/>
              <a:t> و </a:t>
            </a:r>
            <a:r>
              <a:rPr lang="ar-DZ" dirty="0" err="1" smtClean="0"/>
              <a:t>التاريخاوية</a:t>
            </a:r>
            <a:r>
              <a:rPr lang="ar-DZ" dirty="0" smtClean="0"/>
              <a:t> الوصفية للقرن التاسع عشر على حد سواء."</a:t>
            </a:r>
            <a:endParaRPr lang="fr-FR" dirty="0" smtClean="0"/>
          </a:p>
          <a:p>
            <a:pPr algn="just" rtl="1"/>
            <a:r>
              <a:rPr lang="ar-DZ" dirty="0" smtClean="0"/>
              <a:t>- محمود عزت: من المقدمة لكتاب: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يناير2010،صص62.</a:t>
            </a:r>
            <a:endParaRPr lang="fr-FR" dirty="0" smtClean="0"/>
          </a:p>
          <a:p>
            <a:pPr algn="just" rtl="1"/>
            <a:r>
              <a:rPr lang="ar-DZ" dirty="0" smtClean="0"/>
              <a:t>- محمود عزت: من المقدمة لكتاب: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يناير2010،صص132.</a:t>
            </a:r>
            <a:endParaRPr lang="fr-FR" dirty="0" smtClean="0"/>
          </a:p>
          <a:p>
            <a:pPr algn="just" rtl="1"/>
            <a:r>
              <a:rPr lang="ar-DZ" dirty="0" smtClean="0"/>
              <a:t>- محمود عزت: من المقدمة لكتاب: محمد </a:t>
            </a:r>
            <a:r>
              <a:rPr lang="ar-DZ" dirty="0" err="1" smtClean="0"/>
              <a:t>اركون</a:t>
            </a:r>
            <a:r>
              <a:rPr lang="ar-DZ" dirty="0" smtClean="0"/>
              <a:t> </a:t>
            </a:r>
            <a:r>
              <a:rPr lang="ar-DZ" dirty="0" err="1" smtClean="0"/>
              <a:t>الانسنة</a:t>
            </a:r>
            <a:r>
              <a:rPr lang="ar-DZ" dirty="0" smtClean="0"/>
              <a:t> و </a:t>
            </a:r>
            <a:r>
              <a:rPr lang="ar-DZ" dirty="0" err="1" smtClean="0"/>
              <a:t>الاسلام</a:t>
            </a:r>
            <a:r>
              <a:rPr lang="ar-DZ" dirty="0" smtClean="0"/>
              <a:t> مدخل تاريخي نقدي ترجمة </a:t>
            </a:r>
            <a:r>
              <a:rPr lang="ar-DZ" dirty="0" err="1" smtClean="0"/>
              <a:t>و</a:t>
            </a:r>
            <a:r>
              <a:rPr lang="ar-DZ" dirty="0" smtClean="0"/>
              <a:t> تقديم </a:t>
            </a:r>
            <a:r>
              <a:rPr lang="ar-DZ" dirty="0" err="1" smtClean="0"/>
              <a:t>د</a:t>
            </a:r>
            <a:r>
              <a:rPr lang="ar-DZ" dirty="0" smtClean="0"/>
              <a:t> محمود عزب، دار الطليعة </a:t>
            </a:r>
            <a:r>
              <a:rPr lang="ar-DZ" dirty="0" err="1" smtClean="0"/>
              <a:t>بيروك</a:t>
            </a:r>
            <a:r>
              <a:rPr lang="ar-DZ" dirty="0" smtClean="0"/>
              <a:t>،ط، كانون الثاني/ يناير2010،صص139.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6787467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2670</Words>
  <Application>Microsoft Office PowerPoint</Application>
  <PresentationFormat>Personnalisé</PresentationFormat>
  <Paragraphs>56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Facette</vt:lpstr>
      <vt:lpstr>الفكر الجزائري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الفكر الجزائري</dc:title>
  <dc:creator>DELL</dc:creator>
  <cp:lastModifiedBy>DELL</cp:lastModifiedBy>
  <cp:revision>2</cp:revision>
  <dcterms:created xsi:type="dcterms:W3CDTF">2024-03-25T11:17:36Z</dcterms:created>
  <dcterms:modified xsi:type="dcterms:W3CDTF">2024-03-25T11:45:11Z</dcterms:modified>
</cp:coreProperties>
</file>