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r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fr-FR" smtClean="0"/>
              <a:t>Cliquez pour modifier le style du titre</a:t>
            </a:r>
            <a:endParaRPr kumimoji="0" lang="en-US"/>
          </a:p>
        </p:txBody>
      </p:sp>
      <p:sp>
        <p:nvSpPr>
          <p:cNvPr id="3" name="Sous-titr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fr-FR" smtClean="0"/>
              <a:t>Cliquez pour modifier le style des sous-titres du masque</a:t>
            </a:r>
            <a:endParaRPr kumimoji="0" lang="en-US"/>
          </a:p>
        </p:txBody>
      </p:sp>
      <p:sp>
        <p:nvSpPr>
          <p:cNvPr id="4" name="Espace réservé de la date 3"/>
          <p:cNvSpPr>
            <a:spLocks noGrp="1"/>
          </p:cNvSpPr>
          <p:nvPr>
            <p:ph type="dt" sz="half" idx="10"/>
          </p:nvPr>
        </p:nvSpPr>
        <p:spPr/>
        <p:txBody>
          <a:bodyPr/>
          <a:lstStyle/>
          <a:p>
            <a:fld id="{912F6BD8-68B1-4F5E-8D2D-1BF766CE5CBF}" type="datetimeFigureOut">
              <a:rPr lang="fr-FR" smtClean="0"/>
              <a:t>02/01/2025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0B1853A-E28E-4DA5-B512-6976A4F981F8}" type="slidenum">
              <a:rPr lang="fr-FR" smtClean="0"/>
              <a:t>‹N°›</a:t>
            </a:fld>
            <a:endParaRPr lang="fr-FR"/>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912F6BD8-68B1-4F5E-8D2D-1BF766CE5CBF}" type="datetimeFigureOut">
              <a:rPr lang="fr-FR" smtClean="0"/>
              <a:t>02/01/2025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0B1853A-E28E-4DA5-B512-6976A4F981F8}"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re vertical 1"/>
          <p:cNvSpPr>
            <a:spLocks noGrp="1"/>
          </p:cNvSpPr>
          <p:nvPr>
            <p:ph type="title" orient="vert"/>
          </p:nvPr>
        </p:nvSpPr>
        <p:spPr>
          <a:xfrm>
            <a:off x="6781800" y="274640"/>
            <a:ext cx="1905000" cy="5851525"/>
          </a:xfrm>
        </p:spPr>
        <p:txBody>
          <a:bodyPr vert="eaVe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304800"/>
            <a:ext cx="6019800" cy="5851525"/>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912F6BD8-68B1-4F5E-8D2D-1BF766CE5CBF}" type="datetimeFigureOut">
              <a:rPr lang="fr-FR" smtClean="0"/>
              <a:t>02/01/2025</a:t>
            </a:fld>
            <a:endParaRPr lang="fr-FR"/>
          </a:p>
        </p:txBody>
      </p:sp>
      <p:sp>
        <p:nvSpPr>
          <p:cNvPr id="5" name="Espace réservé du pied de page 4"/>
          <p:cNvSpPr>
            <a:spLocks noGrp="1"/>
          </p:cNvSpPr>
          <p:nvPr>
            <p:ph type="ftr" sz="quarter" idx="11"/>
          </p:nvPr>
        </p:nvSpPr>
        <p:spPr>
          <a:xfrm>
            <a:off x="2640597" y="6377459"/>
            <a:ext cx="3836404" cy="365125"/>
          </a:xfrm>
        </p:spPr>
        <p:txBody>
          <a:bodyPr/>
          <a:lstStyle/>
          <a:p>
            <a:endParaRPr lang="fr-FR"/>
          </a:p>
        </p:txBody>
      </p:sp>
      <p:sp>
        <p:nvSpPr>
          <p:cNvPr id="6" name="Espace réservé du numéro de diapositive 5"/>
          <p:cNvSpPr>
            <a:spLocks noGrp="1"/>
          </p:cNvSpPr>
          <p:nvPr>
            <p:ph type="sldNum" sz="quarter" idx="12"/>
          </p:nvPr>
        </p:nvSpPr>
        <p:spPr/>
        <p:txBody>
          <a:bodyPr/>
          <a:lstStyle/>
          <a:p>
            <a:fld id="{D0B1853A-E28E-4DA5-B512-6976A4F981F8}"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457200" y="155448"/>
            <a:ext cx="8229600" cy="1252728"/>
          </a:xfrm>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912F6BD8-68B1-4F5E-8D2D-1BF766CE5CBF}" type="datetimeFigureOut">
              <a:rPr lang="fr-FR" smtClean="0"/>
              <a:t>02/01/2025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0B1853A-E28E-4DA5-B512-6976A4F981F8}"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r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912F6BD8-68B1-4F5E-8D2D-1BF766CE5CBF}" type="datetimeFigureOut">
              <a:rPr lang="fr-FR" smtClean="0"/>
              <a:t>02/01/2025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0B1853A-E28E-4DA5-B512-6976A4F981F8}" type="slidenum">
              <a:rPr lang="fr-FR" smtClean="0"/>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912F6BD8-68B1-4F5E-8D2D-1BF766CE5CBF}" type="datetimeFigureOut">
              <a:rPr lang="fr-FR" smtClean="0"/>
              <a:t>02/01/2025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0B1853A-E28E-4DA5-B512-6976A4F981F8}"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u texte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fr-FR" smtClean="0"/>
              <a:t>Cliquez pour modifier les styles du texte du masque</a:t>
            </a:r>
          </a:p>
        </p:txBody>
      </p:sp>
      <p:sp>
        <p:nvSpPr>
          <p:cNvPr id="6" name="Espace réservé du contenu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912F6BD8-68B1-4F5E-8D2D-1BF766CE5CBF}" type="datetimeFigureOut">
              <a:rPr lang="fr-FR" smtClean="0"/>
              <a:t>02/01/2025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D0B1853A-E28E-4DA5-B512-6976A4F981F8}"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912F6BD8-68B1-4F5E-8D2D-1BF766CE5CBF}" type="datetimeFigureOut">
              <a:rPr lang="fr-FR" smtClean="0"/>
              <a:t>02/01/2025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D0B1853A-E28E-4DA5-B512-6976A4F981F8}"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912F6BD8-68B1-4F5E-8D2D-1BF766CE5CBF}" type="datetimeFigureOut">
              <a:rPr lang="fr-FR" smtClean="0"/>
              <a:t>02/01/2025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D0B1853A-E28E-4DA5-B512-6976A4F981F8}"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fr-FR" smtClean="0"/>
              <a:t>Cliquez pour modifier le style du titre</a:t>
            </a:r>
            <a:endParaRPr kumimoji="0" lang="en-US"/>
          </a:p>
        </p:txBody>
      </p:sp>
      <p:sp>
        <p:nvSpPr>
          <p:cNvPr id="3" name="Espace réservé du contenu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texte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912F6BD8-68B1-4F5E-8D2D-1BF766CE5CBF}" type="datetimeFigureOut">
              <a:rPr lang="fr-FR" smtClean="0"/>
              <a:t>02/01/2025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0B1853A-E28E-4DA5-B512-6976A4F981F8}" type="slidenum">
              <a:rPr lang="fr-FR" smtClean="0"/>
              <a:t>‹N°›</a:t>
            </a:fld>
            <a:endParaRPr lang="fr-FR"/>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a:xfrm>
            <a:off x="164592" y="1170432"/>
            <a:ext cx="2523744" cy="201168"/>
          </a:xfrm>
        </p:spPr>
        <p:txBody>
          <a:bodyPr/>
          <a:lstStyle/>
          <a:p>
            <a:fld id="{912F6BD8-68B1-4F5E-8D2D-1BF766CE5CBF}" type="datetimeFigureOut">
              <a:rPr lang="fr-FR" smtClean="0"/>
              <a:t>02/01/2025</a:t>
            </a:fld>
            <a:endParaRPr lang="fr-FR"/>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Espace réservé du pied de page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fr-FR"/>
          </a:p>
        </p:txBody>
      </p:sp>
      <p:sp>
        <p:nvSpPr>
          <p:cNvPr id="7" name="Espace réservé du numéro de diapositive 6"/>
          <p:cNvSpPr>
            <a:spLocks noGrp="1"/>
          </p:cNvSpPr>
          <p:nvPr>
            <p:ph type="sldNum" sz="quarter" idx="12"/>
          </p:nvPr>
        </p:nvSpPr>
        <p:spPr>
          <a:xfrm>
            <a:off x="8339328" y="1170432"/>
            <a:ext cx="733864" cy="201168"/>
          </a:xfrm>
        </p:spPr>
        <p:txBody>
          <a:bodyPr/>
          <a:lstStyle/>
          <a:p>
            <a:fld id="{D0B1853A-E28E-4DA5-B512-6976A4F981F8}" type="slidenum">
              <a:rPr lang="fr-FR" smtClean="0"/>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Espace réservé du titre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4" name="Espace réservé de la date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912F6BD8-68B1-4F5E-8D2D-1BF766CE5CBF}" type="datetimeFigureOut">
              <a:rPr lang="fr-FR" smtClean="0"/>
              <a:t>02/01/2025</a:t>
            </a:fld>
            <a:endParaRPr lang="fr-FR"/>
          </a:p>
        </p:txBody>
      </p:sp>
      <p:sp>
        <p:nvSpPr>
          <p:cNvPr id="5" name="Espace réservé du pied de page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fr-FR"/>
          </a:p>
        </p:txBody>
      </p:sp>
      <p:sp>
        <p:nvSpPr>
          <p:cNvPr id="6" name="Espace réservé du numéro de diapositive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D0B1853A-E28E-4DA5-B512-6976A4F981F8}"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pPr algn="ctr"/>
            <a:r>
              <a:rPr lang="ar-DZ" dirty="0" smtClean="0"/>
              <a:t>تحديد مفاهيم الدراسة</a:t>
            </a:r>
            <a:endParaRPr lang="fr-FR" dirty="0"/>
          </a:p>
        </p:txBody>
      </p:sp>
      <p:sp>
        <p:nvSpPr>
          <p:cNvPr id="3" name="Sous-titre 2"/>
          <p:cNvSpPr>
            <a:spLocks noGrp="1"/>
          </p:cNvSpPr>
          <p:nvPr>
            <p:ph type="subTitle" idx="1"/>
          </p:nvPr>
        </p:nvSpPr>
        <p:spPr>
          <a:xfrm>
            <a:off x="642910" y="214290"/>
            <a:ext cx="8077200" cy="1499616"/>
          </a:xfrm>
        </p:spPr>
        <p:txBody>
          <a:bodyPr>
            <a:normAutofit/>
          </a:bodyPr>
          <a:lstStyle/>
          <a:p>
            <a:pPr algn="ctr"/>
            <a:r>
              <a:rPr lang="ar-DZ" sz="7200" dirty="0" smtClean="0"/>
              <a:t>المحاضرة الخامسة </a:t>
            </a:r>
            <a:endParaRPr lang="fr-FR" sz="7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DZ" dirty="0" smtClean="0"/>
              <a:t>المفهوم والمصطلح</a:t>
            </a:r>
            <a:endParaRPr lang="fr-FR" dirty="0"/>
          </a:p>
        </p:txBody>
      </p:sp>
      <p:sp>
        <p:nvSpPr>
          <p:cNvPr id="3" name="Espace réservé du contenu 2"/>
          <p:cNvSpPr>
            <a:spLocks noGrp="1"/>
          </p:cNvSpPr>
          <p:nvPr>
            <p:ph idx="1"/>
          </p:nvPr>
        </p:nvSpPr>
        <p:spPr/>
        <p:txBody>
          <a:bodyPr>
            <a:normAutofit fontScale="92500" lnSpcReduction="20000"/>
          </a:bodyPr>
          <a:lstStyle/>
          <a:p>
            <a:pPr algn="just" rtl="1">
              <a:buNone/>
            </a:pPr>
            <a:r>
              <a:rPr lang="ar-DZ" dirty="0" smtClean="0"/>
              <a:t>قد يحتوي موضوع البحث الذي يختاره الباحث مفهوم أو عدة مفاهيم، وقد يحتوي على مفاهيم أساسية وأخرى ثانوية، فالمفاهيم الأساسية هي تلك المتعلقة بجوهر الدراسة كالأجر أو التغيب أو دوران العمل أو التسيب أو التحصيل الدراسي، والمفاهيم الأساسية هي نفسها المتغيرات التي يدور حولها البحث، أما المفاهيم الثانوية فهي تلك المفاهيم المكملة لعنوان الدراسة من قبيل المكان أو الفئة كالمدرسة أو المؤسسة الجزائرية أو العمال أو الموظفين ...أو من قبيل مفاهيم </a:t>
            </a:r>
            <a:r>
              <a:rPr lang="ar-DZ" dirty="0" err="1" smtClean="0"/>
              <a:t>مقارباتية</a:t>
            </a:r>
            <a:r>
              <a:rPr lang="ar-DZ" dirty="0" smtClean="0"/>
              <a:t> ك: دور ، علاقة ، بناء، مكانة، اتجاهات...</a:t>
            </a:r>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ar-DZ" dirty="0" smtClean="0"/>
              <a:t>ما هي المفاهيم التي تهم الباحث</a:t>
            </a:r>
            <a:endParaRPr lang="fr-FR" dirty="0"/>
          </a:p>
        </p:txBody>
      </p:sp>
      <p:sp>
        <p:nvSpPr>
          <p:cNvPr id="3" name="Espace réservé du contenu 2"/>
          <p:cNvSpPr>
            <a:spLocks noGrp="1"/>
          </p:cNvSpPr>
          <p:nvPr>
            <p:ph idx="1"/>
          </p:nvPr>
        </p:nvSpPr>
        <p:spPr/>
        <p:txBody>
          <a:bodyPr>
            <a:normAutofit fontScale="70000" lnSpcReduction="20000"/>
          </a:bodyPr>
          <a:lstStyle/>
          <a:p>
            <a:pPr algn="just" rtl="1">
              <a:buNone/>
            </a:pPr>
            <a:r>
              <a:rPr lang="ar-DZ" dirty="0" smtClean="0"/>
              <a:t>كل ما في عنوان البحث هي مفاهيم أو ربما مصطلحات، والفرق بين المصطلح والمفهوم هو أن المفهوم أقوى من المصطلح وتم </a:t>
            </a:r>
            <a:r>
              <a:rPr lang="ar-DZ" dirty="0" smtClean="0"/>
              <a:t>إ</a:t>
            </a:r>
            <a:r>
              <a:rPr lang="ar-DZ" dirty="0" smtClean="0"/>
              <a:t>نمائه بواسطة البحث العلمي، فالكثير من المفاهيم تنتمي إلى نظريات معينة ومقاربات منهجية معينة، والنظرية منتجة للمفاهيم كما أشرنا سابقا، فكل مفهوم مصطلح وليس كل مصطلح مفهوم، والباحث معني بالمفاهيم الأساسية الموجودة في عنوان بحثه، بل والعائلة </a:t>
            </a:r>
            <a:r>
              <a:rPr lang="ar-DZ" dirty="0" err="1" smtClean="0"/>
              <a:t>المفاهيمية</a:t>
            </a:r>
            <a:r>
              <a:rPr lang="ar-DZ" dirty="0" smtClean="0"/>
              <a:t> التي ينتمي إليها المفهوم، فإذا كان أحد المفاهيم هو المسار الوظيفي، فعلى الباحث التطرق إلى المسار المهني، أو إذا كان المفهوم متعلق بالتنمية، فعليه التطرق إلى النمو والتطور لأنها مفاهيم تشترك مع المفهوم الأساسي. والهدف من ذلك هو تبيان قصد الباحث وتحديد مفهوم بحثه </a:t>
            </a:r>
            <a:r>
              <a:rPr lang="ar-DZ" dirty="0" smtClean="0"/>
              <a:t>إ</a:t>
            </a:r>
            <a:r>
              <a:rPr lang="ar-DZ" dirty="0" smtClean="0"/>
              <a:t>جرائيا بما يتوافق واتجاهات المفاهيم الشبيهة أو التفرقة بينهم. كما قد يتطرق الباحث للمفاهيم الثانوية وتبيان انتماءاتها النظرية وموقفه من تلك الانتماءات </a:t>
            </a:r>
            <a:r>
              <a:rPr lang="ar-DZ" dirty="0" smtClean="0"/>
              <a:t>إ</a:t>
            </a:r>
            <a:r>
              <a:rPr lang="ar-DZ" dirty="0" smtClean="0"/>
              <a:t>جرائيا.</a:t>
            </a:r>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DZ" dirty="0" smtClean="0"/>
              <a:t>مصادر الوصول إلى المفهوم</a:t>
            </a:r>
            <a:endParaRPr lang="fr-FR" dirty="0"/>
          </a:p>
        </p:txBody>
      </p:sp>
      <p:sp>
        <p:nvSpPr>
          <p:cNvPr id="3" name="Espace réservé du contenu 2"/>
          <p:cNvSpPr>
            <a:spLocks noGrp="1"/>
          </p:cNvSpPr>
          <p:nvPr>
            <p:ph idx="1"/>
          </p:nvPr>
        </p:nvSpPr>
        <p:spPr/>
        <p:txBody>
          <a:bodyPr>
            <a:normAutofit fontScale="62500" lnSpcReduction="20000"/>
          </a:bodyPr>
          <a:lstStyle/>
          <a:p>
            <a:pPr algn="just" rtl="1">
              <a:buNone/>
            </a:pPr>
            <a:r>
              <a:rPr lang="ar-DZ" dirty="0" smtClean="0"/>
              <a:t>والمعنى من أين نعرف ونميز بين المفهوم والمصطلح، والإجابة هو أن المفاهيم سبق تصنيفها في المعاجم المتخصصة، فهناك مفاهيم عامة خاصة بعلم الاجتماع نجدها في معاجم علم الاجتماع، وهناك مفاهيم تنظيمية، تربوية،ثقافية، حضرية، كلما نجدها في معاجم متخصصة، ومن ثم يتم نقلها إلى الأدبيات الأخرى، كالدراسات السابقة والكتب والمجلات...</a:t>
            </a:r>
          </a:p>
          <a:p>
            <a:pPr algn="just" rtl="1">
              <a:buNone/>
            </a:pPr>
            <a:r>
              <a:rPr lang="ar-DZ" dirty="0" smtClean="0"/>
              <a:t>وبالتالي أولى مصادر البحث عن مفاهيم الدراسة هي المعاجم والقواميس المتخصصة، ثم في الأدبيات الأخرى.</a:t>
            </a:r>
          </a:p>
          <a:p>
            <a:pPr algn="just" rtl="1">
              <a:buNone/>
            </a:pPr>
            <a:r>
              <a:rPr lang="ar-DZ" dirty="0" smtClean="0"/>
              <a:t>كما أن المفاهيم تتغير وتتطور من خلال المنظرين المنتمين إلى نفس المدرسة، كما أن بعض المفاهيم قد تكون مشتركة بين عدة مدارس ولكن بمعاني مختلفة.</a:t>
            </a:r>
          </a:p>
          <a:p>
            <a:pPr algn="just" rtl="1">
              <a:buNone/>
            </a:pPr>
            <a:r>
              <a:rPr lang="ar-DZ" dirty="0" smtClean="0"/>
              <a:t>إن الباحث الجيد هو الذي يقوم باستعراض المفهوم من خلال مقاربات مختلفة وزوايا مختلفة مع فهمه لأوجه الاختلاف الموجودة بين كل تعريف. ولا ضير في </a:t>
            </a:r>
            <a:r>
              <a:rPr lang="ar-DZ" dirty="0" smtClean="0"/>
              <a:t>إ</a:t>
            </a:r>
            <a:r>
              <a:rPr lang="ar-DZ" dirty="0" smtClean="0"/>
              <a:t>دراج ما يراه مناسبا من تعقيب لتلك الاختلافات والتوجهات.</a:t>
            </a:r>
          </a:p>
          <a:p>
            <a:pPr algn="just" rtl="1">
              <a:buNone/>
            </a:pPr>
            <a:r>
              <a:rPr lang="ar-DZ" dirty="0" smtClean="0"/>
              <a:t>إن عملية تحديد المفاهيم ليست عملية سرد وتراكم لمختلف </a:t>
            </a:r>
            <a:r>
              <a:rPr lang="ar-DZ" dirty="0" err="1" smtClean="0"/>
              <a:t>التعاريف</a:t>
            </a:r>
            <a:r>
              <a:rPr lang="ar-DZ" dirty="0" smtClean="0"/>
              <a:t> التي نحصل عليها، فنكون أمام عشرة أو عشرين تعريف لمفهوم واحد بنفس المقاربة والاتجاه، إذ يكفي أن يدرج الباحث تعريف ولو كانت قليلة تحمل اتجاهات ومقاربات مختلفة.</a:t>
            </a:r>
          </a:p>
          <a:p>
            <a:pPr algn="just" rtl="1">
              <a:buNone/>
            </a:pPr>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DZ" dirty="0" smtClean="0"/>
              <a:t>المفهوم الإجرائي</a:t>
            </a:r>
            <a:endParaRPr lang="fr-FR" dirty="0"/>
          </a:p>
        </p:txBody>
      </p:sp>
      <p:sp>
        <p:nvSpPr>
          <p:cNvPr id="3" name="Espace réservé du contenu 2"/>
          <p:cNvSpPr>
            <a:spLocks noGrp="1"/>
          </p:cNvSpPr>
          <p:nvPr>
            <p:ph idx="1"/>
          </p:nvPr>
        </p:nvSpPr>
        <p:spPr/>
        <p:txBody>
          <a:bodyPr>
            <a:normAutofit fontScale="55000" lnSpcReduction="20000"/>
          </a:bodyPr>
          <a:lstStyle/>
          <a:p>
            <a:pPr algn="just"/>
            <a:r>
              <a:rPr lang="ar-DZ" dirty="0" smtClean="0"/>
              <a:t>المفهوم الإجرائي ليس عملية </a:t>
            </a:r>
            <a:r>
              <a:rPr lang="ar-DZ" dirty="0" err="1" smtClean="0"/>
              <a:t>توليفية</a:t>
            </a:r>
            <a:r>
              <a:rPr lang="ar-DZ" dirty="0" smtClean="0"/>
              <a:t> وتركيبية </a:t>
            </a:r>
            <a:r>
              <a:rPr lang="ar-DZ" dirty="0" err="1" smtClean="0"/>
              <a:t>لتعاريف</a:t>
            </a:r>
            <a:r>
              <a:rPr lang="ar-DZ" dirty="0" smtClean="0"/>
              <a:t> سابقة عن مفهوم </a:t>
            </a:r>
            <a:r>
              <a:rPr lang="ar-DZ" dirty="0" smtClean="0"/>
              <a:t>معين،</a:t>
            </a:r>
          </a:p>
          <a:p>
            <a:pPr algn="just" rtl="1"/>
            <a:r>
              <a:rPr lang="ar-DZ" dirty="0" smtClean="0"/>
              <a:t>فالمفهوم </a:t>
            </a:r>
            <a:r>
              <a:rPr lang="ar-DZ" dirty="0" smtClean="0"/>
              <a:t>الإجرائي هو عملية تحويل مفهوم نظري أو فكرة مجردة إلى مؤشرات قابلة للقياس والملاحظة. بمعنى آخر، هو تحويل مفهوم غامض إلى شيء ملموس يمكن دراسته بشكل علمي.</a:t>
            </a:r>
          </a:p>
          <a:p>
            <a:pPr algn="just" rtl="1">
              <a:buNone/>
            </a:pPr>
            <a:r>
              <a:rPr lang="ar-DZ" dirty="0" smtClean="0"/>
              <a:t> إذن هو تعريف خاص بالباحث يبرز فيه اعتماده على اتجاه معين دون غيره من الاتجاهات السابقة، كما يجب أن يشتمل التعريف على أبعاد ومؤشرات ذلك المفهوم ، كما يجب أن يشتمل على مجتمع البحث أو عينة الدراسة ومكان </a:t>
            </a:r>
            <a:r>
              <a:rPr lang="ar-DZ" dirty="0" smtClean="0"/>
              <a:t>إ</a:t>
            </a:r>
            <a:r>
              <a:rPr lang="ar-DZ" dirty="0" smtClean="0"/>
              <a:t>جراء الدراسة.</a:t>
            </a:r>
          </a:p>
          <a:p>
            <a:pPr algn="just" rtl="1">
              <a:buNone/>
            </a:pPr>
            <a:r>
              <a:rPr lang="ar-DZ" dirty="0" smtClean="0"/>
              <a:t>فإذا كان المفهوم مركب مثل ضغوط العمل فالمفهوم الإجرائي يمس ضغوط العمل ولا يمس الضغوط ولا يمس العمل إذا ما تطرق إليهما الباحث في التعريف لهما بشكل منفصل.</a:t>
            </a:r>
          </a:p>
          <a:p>
            <a:pPr algn="just" rtl="1">
              <a:buNone/>
            </a:pPr>
            <a:r>
              <a:rPr lang="ar-DZ" dirty="0" smtClean="0"/>
              <a:t>إن الأبعاد والمؤشرات التي يحددها الباحث </a:t>
            </a:r>
            <a:r>
              <a:rPr lang="ar-DZ" dirty="0" smtClean="0"/>
              <a:t>إ</a:t>
            </a:r>
            <a:r>
              <a:rPr lang="ar-DZ" dirty="0" smtClean="0"/>
              <a:t>جرائيا  لمفهوم بحثه هي نفسها التي نجدها في التساؤلات الفرضيات والاستبيان أو أسئلة المقابلة. لذلك لا تعتبر عملية تحديد المفاهيم خطوة </a:t>
            </a:r>
            <a:r>
              <a:rPr lang="ar-DZ" dirty="0" smtClean="0"/>
              <a:t>ل</a:t>
            </a:r>
            <a:r>
              <a:rPr lang="ar-DZ" dirty="0" smtClean="0"/>
              <a:t>احقة بعد صياغة الإشكالية والتساؤلات والفرضيات، بل هي في الأساس عملية قبلية.</a:t>
            </a:r>
          </a:p>
          <a:p>
            <a:pPr algn="just" rtl="1">
              <a:buNone/>
            </a:pPr>
            <a:r>
              <a:rPr lang="ar-DZ" dirty="0" smtClean="0"/>
              <a:t>وكمثال فقد يعدد الباحث للاغتراب مفهومه الإجرائي:“ ونقصد بالاغتراب الوظيفي للموظف بالبلدية </a:t>
            </a:r>
            <a:r>
              <a:rPr lang="ar-DZ" dirty="0" err="1" smtClean="0"/>
              <a:t>اللامنى</a:t>
            </a:r>
            <a:r>
              <a:rPr lang="ar-DZ" dirty="0" smtClean="0"/>
              <a:t> </a:t>
            </a:r>
            <a:r>
              <a:rPr lang="ar-DZ" dirty="0" err="1" smtClean="0"/>
              <a:t>والامعيارية</a:t>
            </a:r>
            <a:r>
              <a:rPr lang="ar-DZ" dirty="0" smtClean="0"/>
              <a:t> والعزلة الاجتماعية التي تصيبه طوال فترة عملية، ملامسا بذلك </a:t>
            </a:r>
            <a:r>
              <a:rPr lang="ar-DZ" dirty="0" err="1" smtClean="0"/>
              <a:t>سلوكات</a:t>
            </a:r>
            <a:r>
              <a:rPr lang="ar-DZ" dirty="0" smtClean="0"/>
              <a:t> نجدها في الضياع </a:t>
            </a:r>
            <a:r>
              <a:rPr lang="ar-DZ" dirty="0" err="1" smtClean="0"/>
              <a:t>والاحباط</a:t>
            </a:r>
            <a:r>
              <a:rPr lang="ar-DZ" dirty="0" smtClean="0"/>
              <a:t> وعدم تحقيق الحاجات الاجتماعية ...“ إذن المفهوم الإجرائي للباحث يحتوي على أبعاد ومؤشرات اختارها لتكون في فرضياه واستبيان بحثه.</a:t>
            </a:r>
          </a:p>
          <a:p>
            <a:pPr algn="just" rtl="1">
              <a:buNone/>
            </a:pPr>
            <a:endParaRPr lang="fr-F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52</TotalTime>
  <Words>632</Words>
  <Application>Microsoft Office PowerPoint</Application>
  <PresentationFormat>Affichage à l'écran (4:3)</PresentationFormat>
  <Paragraphs>19</Paragraphs>
  <Slides>5</Slides>
  <Notes>0</Notes>
  <HiddenSlides>0</HiddenSlides>
  <MMClips>0</MMClips>
  <ScaleCrop>false</ScaleCrop>
  <HeadingPairs>
    <vt:vector size="4" baseType="variant">
      <vt:variant>
        <vt:lpstr>Thème</vt:lpstr>
      </vt:variant>
      <vt:variant>
        <vt:i4>1</vt:i4>
      </vt:variant>
      <vt:variant>
        <vt:lpstr>Titres des diapositives</vt:lpstr>
      </vt:variant>
      <vt:variant>
        <vt:i4>5</vt:i4>
      </vt:variant>
    </vt:vector>
  </HeadingPairs>
  <TitlesOfParts>
    <vt:vector size="6" baseType="lpstr">
      <vt:lpstr>Module</vt:lpstr>
      <vt:lpstr>تحديد مفاهيم الدراسة</vt:lpstr>
      <vt:lpstr>المفهوم والمصطلح</vt:lpstr>
      <vt:lpstr>ما هي المفاهيم التي تهم الباحث</vt:lpstr>
      <vt:lpstr>مصادر الوصول إلى المفهوم</vt:lpstr>
      <vt:lpstr>المفهوم الإجرائي</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تحديد مفاهيم الدراسة</dc:title>
  <dc:creator>koussa</dc:creator>
  <cp:lastModifiedBy>koussa</cp:lastModifiedBy>
  <cp:revision>8</cp:revision>
  <dcterms:created xsi:type="dcterms:W3CDTF">2025-01-02T08:35:16Z</dcterms:created>
  <dcterms:modified xsi:type="dcterms:W3CDTF">2025-01-02T09:27:34Z</dcterms:modified>
</cp:coreProperties>
</file>