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fr-F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fr-FR"/>
          </a:p>
        </p:txBody>
      </p:sp>
      <p:sp>
        <p:nvSpPr>
          <p:cNvPr id="4" name="عنصر نائب للتاريخ 3"/>
          <p:cNvSpPr>
            <a:spLocks noGrp="1"/>
          </p:cNvSpPr>
          <p:nvPr>
            <p:ph type="dt" sz="half" idx="10"/>
          </p:nvPr>
        </p:nvSpPr>
        <p:spPr/>
        <p:txBody>
          <a:bodyPr/>
          <a:lstStyle/>
          <a:p>
            <a:fld id="{78CA0EAF-B498-4E3D-9C27-58CE08B06F67}" type="datetimeFigureOut">
              <a:rPr lang="fr-FR" smtClean="0"/>
              <a:t>07/02/2023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328205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78CA0EAF-B498-4E3D-9C27-58CE08B06F67}" type="datetimeFigureOut">
              <a:rPr lang="fr-FR" smtClean="0"/>
              <a:t>07/02/2023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1253037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78CA0EAF-B498-4E3D-9C27-58CE08B06F67}" type="datetimeFigureOut">
              <a:rPr lang="fr-FR" smtClean="0"/>
              <a:t>07/02/2023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3830170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78CA0EAF-B498-4E3D-9C27-58CE08B06F67}" type="datetimeFigureOut">
              <a:rPr lang="fr-FR" smtClean="0"/>
              <a:t>07/02/2023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3746045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8CA0EAF-B498-4E3D-9C27-58CE08B06F67}" type="datetimeFigureOut">
              <a:rPr lang="fr-FR" smtClean="0"/>
              <a:t>07/02/2023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60300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تاريخ 4"/>
          <p:cNvSpPr>
            <a:spLocks noGrp="1"/>
          </p:cNvSpPr>
          <p:nvPr>
            <p:ph type="dt" sz="half" idx="10"/>
          </p:nvPr>
        </p:nvSpPr>
        <p:spPr/>
        <p:txBody>
          <a:bodyPr/>
          <a:lstStyle/>
          <a:p>
            <a:fld id="{78CA0EAF-B498-4E3D-9C27-58CE08B06F67}" type="datetimeFigureOut">
              <a:rPr lang="fr-FR" smtClean="0"/>
              <a:t>07/02/2023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84130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7" name="عنصر نائب للتاريخ 6"/>
          <p:cNvSpPr>
            <a:spLocks noGrp="1"/>
          </p:cNvSpPr>
          <p:nvPr>
            <p:ph type="dt" sz="half" idx="10"/>
          </p:nvPr>
        </p:nvSpPr>
        <p:spPr/>
        <p:txBody>
          <a:bodyPr/>
          <a:lstStyle/>
          <a:p>
            <a:fld id="{78CA0EAF-B498-4E3D-9C27-58CE08B06F67}" type="datetimeFigureOut">
              <a:rPr lang="fr-FR" smtClean="0"/>
              <a:t>07/02/2023</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4122320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تاريخ 2"/>
          <p:cNvSpPr>
            <a:spLocks noGrp="1"/>
          </p:cNvSpPr>
          <p:nvPr>
            <p:ph type="dt" sz="half" idx="10"/>
          </p:nvPr>
        </p:nvSpPr>
        <p:spPr/>
        <p:txBody>
          <a:bodyPr/>
          <a:lstStyle/>
          <a:p>
            <a:fld id="{78CA0EAF-B498-4E3D-9C27-58CE08B06F67}" type="datetimeFigureOut">
              <a:rPr lang="fr-FR" smtClean="0"/>
              <a:t>07/02/2023</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1251919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8CA0EAF-B498-4E3D-9C27-58CE08B06F67}" type="datetimeFigureOut">
              <a:rPr lang="fr-FR" smtClean="0"/>
              <a:t>07/02/2023</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165978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CA0EAF-B498-4E3D-9C27-58CE08B06F67}" type="datetimeFigureOut">
              <a:rPr lang="fr-FR" smtClean="0"/>
              <a:t>07/02/2023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1589110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CA0EAF-B498-4E3D-9C27-58CE08B06F67}" type="datetimeFigureOut">
              <a:rPr lang="fr-FR" smtClean="0"/>
              <a:t>07/02/2023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61A4867D-41C7-4E24-BFD6-E17B9E2E8208}" type="slidenum">
              <a:rPr lang="fr-FR" smtClean="0"/>
              <a:t>‹#›</a:t>
            </a:fld>
            <a:endParaRPr lang="fr-FR"/>
          </a:p>
        </p:txBody>
      </p:sp>
    </p:spTree>
    <p:extLst>
      <p:ext uri="{BB962C8B-B14F-4D97-AF65-F5344CB8AC3E}">
        <p14:creationId xmlns:p14="http://schemas.microsoft.com/office/powerpoint/2010/main" val="250696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A0EAF-B498-4E3D-9C27-58CE08B06F67}" type="datetimeFigureOut">
              <a:rPr lang="fr-FR" smtClean="0"/>
              <a:t>07/02/2023</a:t>
            </a:fld>
            <a:endParaRPr lang="fr-F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4867D-41C7-4E24-BFD6-E17B9E2E8208}" type="slidenum">
              <a:rPr lang="fr-FR" smtClean="0"/>
              <a:t>‹#›</a:t>
            </a:fld>
            <a:endParaRPr lang="fr-FR"/>
          </a:p>
        </p:txBody>
      </p:sp>
    </p:spTree>
    <p:extLst>
      <p:ext uri="{BB962C8B-B14F-4D97-AF65-F5344CB8AC3E}">
        <p14:creationId xmlns:p14="http://schemas.microsoft.com/office/powerpoint/2010/main" val="809278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3892" y="1484784"/>
            <a:ext cx="8282524" cy="1728192"/>
          </a:xfrm>
        </p:spPr>
        <p:txBody>
          <a:bodyPr>
            <a:noAutofit/>
          </a:bodyPr>
          <a:lstStyle/>
          <a:p>
            <a:r>
              <a:rPr lang="ar-DZ" sz="6600" dirty="0" smtClean="0">
                <a:solidFill>
                  <a:srgbClr val="FF0000"/>
                </a:solidFill>
                <a:latin typeface="Aldhabi" pitchFamily="2" charset="-78"/>
                <a:cs typeface="Aldhabi" pitchFamily="2" charset="-78"/>
              </a:rPr>
              <a:t>المحاضرة الأولى: مدخل إلى الميكانيك الحيوية</a:t>
            </a:r>
            <a:r>
              <a:rPr lang="ar-DZ" sz="6600" dirty="0" smtClean="0">
                <a:latin typeface="Aldhabi" pitchFamily="2" charset="-78"/>
                <a:cs typeface="Aldhabi" pitchFamily="2" charset="-78"/>
              </a:rPr>
              <a:t/>
            </a:r>
            <a:br>
              <a:rPr lang="ar-DZ" sz="6600" dirty="0" smtClean="0">
                <a:latin typeface="Aldhabi" pitchFamily="2" charset="-78"/>
                <a:cs typeface="Aldhabi" pitchFamily="2" charset="-78"/>
              </a:rPr>
            </a:br>
            <a:r>
              <a:rPr lang="ar-DZ" sz="6600" dirty="0" smtClean="0">
                <a:solidFill>
                  <a:schemeClr val="tx2">
                    <a:lumMod val="60000"/>
                    <a:lumOff val="40000"/>
                  </a:schemeClr>
                </a:solidFill>
                <a:latin typeface="Aldhabi" pitchFamily="2" charset="-78"/>
                <a:cs typeface="Aldhabi" pitchFamily="2" charset="-78"/>
              </a:rPr>
              <a:t>السنة الثانية ليسانس: تخصص تربوي</a:t>
            </a:r>
            <a:r>
              <a:rPr lang="ar-DZ" sz="6600" dirty="0" smtClean="0">
                <a:latin typeface="Aldhabi" pitchFamily="2" charset="-78"/>
                <a:cs typeface="Aldhabi" pitchFamily="2" charset="-78"/>
              </a:rPr>
              <a:t/>
            </a:r>
            <a:br>
              <a:rPr lang="ar-DZ" sz="6600" dirty="0" smtClean="0">
                <a:latin typeface="Aldhabi" pitchFamily="2" charset="-78"/>
                <a:cs typeface="Aldhabi" pitchFamily="2" charset="-78"/>
              </a:rPr>
            </a:br>
            <a:r>
              <a:rPr lang="ar-DZ" sz="6600" dirty="0" smtClean="0">
                <a:latin typeface="Aldhabi" pitchFamily="2" charset="-78"/>
                <a:cs typeface="Aldhabi" pitchFamily="2" charset="-78"/>
              </a:rPr>
              <a:t>2022/2023</a:t>
            </a:r>
            <a:endParaRPr lang="fr-FR" sz="6600" dirty="0">
              <a:latin typeface="Aldhabi" pitchFamily="2" charset="-78"/>
              <a:cs typeface="Aldhabi" pitchFamily="2" charset="-78"/>
            </a:endParaRPr>
          </a:p>
        </p:txBody>
      </p:sp>
    </p:spTree>
    <p:extLst>
      <p:ext uri="{BB962C8B-B14F-4D97-AF65-F5344CB8AC3E}">
        <p14:creationId xmlns:p14="http://schemas.microsoft.com/office/powerpoint/2010/main" val="1804461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9552" y="1124744"/>
            <a:ext cx="8136904" cy="3046988"/>
          </a:xfrm>
          <a:prstGeom prst="rect">
            <a:avLst/>
          </a:prstGeom>
        </p:spPr>
        <p:txBody>
          <a:bodyPr wrap="square">
            <a:spAutoFit/>
          </a:bodyPr>
          <a:lstStyle/>
          <a:p>
            <a:pPr algn="just" rtl="1"/>
            <a:r>
              <a:rPr lang="ar-SA" sz="2400" b="1" dirty="0">
                <a:latin typeface="Sakkal Majalla" pitchFamily="2" charset="-78"/>
                <a:cs typeface="Sakkal Majalla" pitchFamily="2" charset="-78"/>
              </a:rPr>
              <a:t> وتعتبر الميكانيكا الحيوية علم منهجي اكاديمي يهتم بدراسة حركة الجسم البشري و هي فرعا من العديد من افرع  علوم الحركة فالميكانيكا الحيوية تحت نطاق علوم الحركة تهتم بتطبيقات الاسس و القواعد الميكانيكية على الاجسام الحية في حركتها وسكونها وتعلل مسببات تغير حالة الجسم وتدرس التكتيكات المختلفة للمهارات الرياضية وسبل تطويرها حيث يمثل التحليل الكيفي احد اساليب الميكانيكا الحيوية والبسيطة والدقيقة والذي له في نفس الوقت اهمية بالغة في هذا المجال وعلية فان الميكانيكا الحيوية ذلك تمثل اهمية كبيرة للعاملين المحترفين في المجال الرياضي كالمدرسين والمدرين و العاملين ي مجال الاعداد البدني المتخصص و الباحثين والمهتمين بدراسة تطوير اساليب الاداء الحركي .</a:t>
            </a:r>
            <a:endParaRPr lang="fr-FR" sz="2400" b="1" dirty="0">
              <a:latin typeface="Sakkal Majalla" pitchFamily="2" charset="-78"/>
              <a:cs typeface="Sakkal Majalla" pitchFamily="2" charset="-78"/>
            </a:endParaRPr>
          </a:p>
        </p:txBody>
      </p:sp>
      <p:sp>
        <p:nvSpPr>
          <p:cNvPr id="6" name="مستطيل 5"/>
          <p:cNvSpPr/>
          <p:nvPr/>
        </p:nvSpPr>
        <p:spPr>
          <a:xfrm>
            <a:off x="4283968" y="332656"/>
            <a:ext cx="3435645" cy="584775"/>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algn="ctr"/>
            <a:r>
              <a:rPr lang="ar-DZ" sz="32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مفهوم </a:t>
            </a:r>
            <a:r>
              <a:rPr lang="ar-SA" sz="32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الميكانيكا الحيوية</a:t>
            </a:r>
            <a:endParaRPr lang="ar-SA"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2907183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70000" lnSpcReduction="20000"/>
          </a:bodyPr>
          <a:lstStyle/>
          <a:p>
            <a:pPr marL="0" indent="0" algn="just" rtl="1">
              <a:buNone/>
            </a:pPr>
            <a:r>
              <a:rPr lang="ar-DZ" dirty="0" smtClean="0"/>
              <a:t>       </a:t>
            </a:r>
            <a:r>
              <a:rPr lang="ar-DZ" sz="3400" b="1" dirty="0">
                <a:latin typeface="Sakkal Majalla" pitchFamily="2" charset="-78"/>
                <a:cs typeface="Sakkal Majalla" pitchFamily="2" charset="-78"/>
              </a:rPr>
              <a:t>    واشار (عصام الدين متولي عد الله ، 2011 ) الى عض التعاريف  لمفهوم الميكانيكا الحيوية نوجزها فيما يلي : </a:t>
            </a:r>
          </a:p>
          <a:p>
            <a:pPr algn="just" rtl="1"/>
            <a:r>
              <a:rPr lang="ar-DZ" sz="3400" b="1" dirty="0">
                <a:latin typeface="Sakkal Majalla" pitchFamily="2" charset="-78"/>
                <a:cs typeface="Sakkal Majalla" pitchFamily="2" charset="-78"/>
              </a:rPr>
              <a:t> -هي العلم الذي يدرس حركة وسكون الاجسام المختلفة و الاحجام والخصائص مثل حركة الكواكب و الذرات والالكترونات </a:t>
            </a:r>
          </a:p>
          <a:p>
            <a:pPr algn="just" rtl="1"/>
            <a:r>
              <a:rPr lang="ar-DZ" sz="3400" b="1" dirty="0">
                <a:latin typeface="Sakkal Majalla" pitchFamily="2" charset="-78"/>
                <a:cs typeface="Sakkal Majalla" pitchFamily="2" charset="-78"/>
              </a:rPr>
              <a:t>-هي العلم الذي يبحث في الحركة النسبية للأجسام مستخدما مقاومتها و شتى صورها و كذلك سكونها النسبي </a:t>
            </a:r>
          </a:p>
          <a:p>
            <a:pPr algn="just" rtl="1"/>
            <a:r>
              <a:rPr lang="ar-DZ" sz="3400" b="1" dirty="0">
                <a:latin typeface="Sakkal Majalla" pitchFamily="2" charset="-78"/>
                <a:cs typeface="Sakkal Majalla" pitchFamily="2" charset="-78"/>
              </a:rPr>
              <a:t>-هي العلم الذي يبحث في حركة جسم الانسان والحيوان او بعض اجزائهما بطريقة موضوعية ملموسة سواء على الارض او على الفراغ الخارجي بهدف ايجاد و تحديد التكنيك المثالي </a:t>
            </a:r>
          </a:p>
          <a:p>
            <a:pPr algn="just" rtl="1"/>
            <a:r>
              <a:rPr lang="ar-DZ" sz="3400" b="1" dirty="0">
                <a:latin typeface="Sakkal Majalla" pitchFamily="2" charset="-78"/>
                <a:cs typeface="Sakkal Majalla" pitchFamily="2" charset="-78"/>
              </a:rPr>
              <a:t>-هي العلم الذي يدرس القوى الداخلية و الخارجية المؤثرة على جسم الانسان و الاثار الناتجة عن هذه القوى </a:t>
            </a:r>
          </a:p>
          <a:p>
            <a:pPr algn="just" rtl="1"/>
            <a:r>
              <a:rPr lang="ar-DZ" sz="3400" b="1" dirty="0">
                <a:latin typeface="Sakkal Majalla" pitchFamily="2" charset="-78"/>
                <a:cs typeface="Sakkal Majalla" pitchFamily="2" charset="-78"/>
              </a:rPr>
              <a:t>-هي ميدان دراسة القوانين و المبادئ المتعلقة حركة الجسم الانساني بهدف الوصول الى الكفاءة الحركية </a:t>
            </a:r>
          </a:p>
          <a:p>
            <a:pPr algn="just" rtl="1"/>
            <a:r>
              <a:rPr lang="ar-DZ" sz="3400" b="1" dirty="0">
                <a:latin typeface="Sakkal Majalla" pitchFamily="2" charset="-78"/>
                <a:cs typeface="Sakkal Majalla" pitchFamily="2" charset="-78"/>
              </a:rPr>
              <a:t>-هي تطيق القوانين الميكانيكية على الاجسام الحية وخاصة الجهاز الحركي لجسم الانسان </a:t>
            </a:r>
          </a:p>
          <a:p>
            <a:pPr algn="just" rtl="1"/>
            <a:r>
              <a:rPr lang="ar-DZ" sz="3400" b="1" dirty="0">
                <a:latin typeface="Sakkal Majalla" pitchFamily="2" charset="-78"/>
                <a:cs typeface="Sakkal Majalla" pitchFamily="2" charset="-78"/>
              </a:rPr>
              <a:t>-هي العلم الذي يقوم بدراسة الاداء الحركي للإنسان بغرض الوصول بالإداء الى اعلى مستوى تسمح به امكانات و طاقات البشر </a:t>
            </a:r>
          </a:p>
          <a:p>
            <a:endParaRPr lang="fr-FR" dirty="0"/>
          </a:p>
        </p:txBody>
      </p:sp>
    </p:spTree>
    <p:extLst>
      <p:ext uri="{BB962C8B-B14F-4D97-AF65-F5344CB8AC3E}">
        <p14:creationId xmlns:p14="http://schemas.microsoft.com/office/powerpoint/2010/main" val="2277035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مستطيل 3"/>
          <p:cNvSpPr/>
          <p:nvPr/>
        </p:nvSpPr>
        <p:spPr>
          <a:xfrm>
            <a:off x="467544" y="751344"/>
            <a:ext cx="8424936" cy="4524315"/>
          </a:xfrm>
          <a:prstGeom prst="rect">
            <a:avLst/>
          </a:prstGeom>
        </p:spPr>
        <p:txBody>
          <a:bodyPr wrap="square">
            <a:spAutoFit/>
          </a:bodyPr>
          <a:lstStyle/>
          <a:p>
            <a:pPr algn="just" rtl="1"/>
            <a:r>
              <a:rPr lang="ar-DZ" sz="2400" b="1" dirty="0">
                <a:latin typeface="Sakkal Majalla" pitchFamily="2" charset="-78"/>
                <a:cs typeface="Sakkal Majalla" pitchFamily="2" charset="-78"/>
              </a:rPr>
              <a:t>من جهة اخرى تم </a:t>
            </a:r>
            <a:r>
              <a:rPr lang="ar-DZ" sz="2400" b="1" dirty="0">
                <a:solidFill>
                  <a:srgbClr val="FF0000"/>
                </a:solidFill>
                <a:latin typeface="Sakkal Majalla" pitchFamily="2" charset="-78"/>
                <a:cs typeface="Sakkal Majalla" pitchFamily="2" charset="-78"/>
              </a:rPr>
              <a:t>تقسيم </a:t>
            </a:r>
            <a:r>
              <a:rPr lang="ar-DZ" sz="2400" b="1" dirty="0" err="1">
                <a:solidFill>
                  <a:srgbClr val="FF0000"/>
                </a:solidFill>
                <a:latin typeface="Sakkal Majalla" pitchFamily="2" charset="-78"/>
                <a:cs typeface="Sakkal Majalla" pitchFamily="2" charset="-78"/>
              </a:rPr>
              <a:t>البيومكانيك</a:t>
            </a:r>
            <a:r>
              <a:rPr lang="ar-DZ" sz="2400" b="1" dirty="0">
                <a:solidFill>
                  <a:srgbClr val="FF0000"/>
                </a:solidFill>
                <a:latin typeface="Sakkal Majalla" pitchFamily="2" charset="-78"/>
                <a:cs typeface="Sakkal Majalla" pitchFamily="2" charset="-78"/>
              </a:rPr>
              <a:t> </a:t>
            </a:r>
            <a:r>
              <a:rPr lang="ar-DZ" sz="2400" b="1" dirty="0">
                <a:latin typeface="Sakkal Majalla" pitchFamily="2" charset="-78"/>
                <a:cs typeface="Sakkal Majalla" pitchFamily="2" charset="-78"/>
              </a:rPr>
              <a:t>الى قسمين وفقا للحركات التي يؤديها الانسان كما يلي</a:t>
            </a:r>
          </a:p>
          <a:p>
            <a:pPr algn="just" rtl="1"/>
            <a:r>
              <a:rPr lang="ar-DZ" sz="2400" b="1" dirty="0">
                <a:solidFill>
                  <a:srgbClr val="FF0000"/>
                </a:solidFill>
                <a:latin typeface="Sakkal Majalla" pitchFamily="2" charset="-78"/>
                <a:cs typeface="Sakkal Majalla" pitchFamily="2" charset="-78"/>
              </a:rPr>
              <a:t>-القسم الميكانيكي والذي يبحث في:</a:t>
            </a:r>
          </a:p>
          <a:p>
            <a:pPr algn="just" rtl="1"/>
            <a:r>
              <a:rPr lang="ar-DZ" sz="2400" b="1" dirty="0">
                <a:latin typeface="Sakkal Majalla" pitchFamily="2" charset="-78"/>
                <a:cs typeface="Sakkal Majalla" pitchFamily="2" charset="-78"/>
              </a:rPr>
              <a:t>- القوانين والانظمة الاساسية التي تحكم الاجسام الحية أثناء الحركة واثناء السكون وبذلك يسمى الثابت( </a:t>
            </a:r>
            <a:r>
              <a:rPr lang="ar-DZ" sz="2400" b="1" dirty="0" err="1">
                <a:latin typeface="Sakkal Majalla" pitchFamily="2" charset="-78"/>
                <a:cs typeface="Sakkal Majalla" pitchFamily="2" charset="-78"/>
              </a:rPr>
              <a:t>الستاتيك</a:t>
            </a:r>
            <a:r>
              <a:rPr lang="ar-DZ" sz="2400" b="1" dirty="0">
                <a:latin typeface="Sakkal Majalla" pitchFamily="2" charset="-78"/>
                <a:cs typeface="Sakkal Majalla" pitchFamily="2" charset="-78"/>
              </a:rPr>
              <a:t>) والمتحرك( الديناميك) </a:t>
            </a:r>
            <a:r>
              <a:rPr lang="ar-DZ" sz="2400" b="1" dirty="0" err="1">
                <a:latin typeface="Sakkal Majalla" pitchFamily="2" charset="-78"/>
                <a:cs typeface="Sakkal Majalla" pitchFamily="2" charset="-78"/>
              </a:rPr>
              <a:t>والاستاتيكا</a:t>
            </a:r>
            <a:r>
              <a:rPr lang="ar-DZ" sz="2400" b="1" dirty="0">
                <a:latin typeface="Sakkal Majalla" pitchFamily="2" charset="-78"/>
                <a:cs typeface="Sakkal Majalla" pitchFamily="2" charset="-78"/>
              </a:rPr>
              <a:t> تدرس النظم التي تكون فيها الحركة ثابتة سواء بدون تحرك او بحركة ثابتة اما الديناميكا فتدرس النظم التي يظهر فيها التعجيل.</a:t>
            </a:r>
          </a:p>
          <a:p>
            <a:pPr algn="just" rtl="1"/>
            <a:r>
              <a:rPr lang="ar-DZ" sz="2400" b="1" dirty="0">
                <a:latin typeface="Sakkal Majalla" pitchFamily="2" charset="-78"/>
                <a:cs typeface="Sakkal Majalla" pitchFamily="2" charset="-78"/>
              </a:rPr>
              <a:t>- والجزء التطبيقي والذي يهتم في حل المشاكل الحركية العلمية التي تعترض حركة الانسان وتحسينها وكذلك الاوضاع المثالية والاقتصادية في الجهد خلال ممارسة الفعاليات الرياضية المختلفة او تطبيق البرامج العلاجية او التأهيلية.</a:t>
            </a:r>
          </a:p>
          <a:p>
            <a:pPr algn="just" rtl="1"/>
            <a:r>
              <a:rPr lang="ar-DZ" sz="2400" b="1" dirty="0">
                <a:solidFill>
                  <a:srgbClr val="FF0000"/>
                </a:solidFill>
                <a:latin typeface="Sakkal Majalla" pitchFamily="2" charset="-78"/>
                <a:cs typeface="Sakkal Majalla" pitchFamily="2" charset="-78"/>
              </a:rPr>
              <a:t>- القسم الحيوي والذي يبحث فيه:</a:t>
            </a:r>
          </a:p>
          <a:p>
            <a:pPr algn="just" rtl="1"/>
            <a:r>
              <a:rPr lang="ar-DZ" sz="2400" b="1" dirty="0">
                <a:latin typeface="Sakkal Majalla" pitchFamily="2" charset="-78"/>
                <a:cs typeface="Sakkal Majalla" pitchFamily="2" charset="-78"/>
              </a:rPr>
              <a:t>- الجانب البيولوجي الذي يبحث في حركة الكائنات الحية بدءا من الخلية العضلية والحركات الصغيرة فيها وانتهاء بحركة الاجزاء الظاهرة الكبيرة المتكونة من عدد كبير من الخلايا والاجهزة  المختلفة كالجهاز العضلي- العصبي على سبيل المثال</a:t>
            </a:r>
          </a:p>
        </p:txBody>
      </p:sp>
    </p:spTree>
    <p:extLst>
      <p:ext uri="{BB962C8B-B14F-4D97-AF65-F5344CB8AC3E}">
        <p14:creationId xmlns:p14="http://schemas.microsoft.com/office/powerpoint/2010/main" val="10567521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solidFill>
                  <a:srgbClr val="FF0000"/>
                </a:solidFill>
              </a:rPr>
              <a:t>-اغراض  الميكانيكية الحيوية </a:t>
            </a:r>
            <a:endParaRPr lang="fr-FR" dirty="0">
              <a:solidFill>
                <a:srgbClr val="FF0000"/>
              </a:solidFill>
            </a:endParaRPr>
          </a:p>
        </p:txBody>
      </p:sp>
      <p:sp>
        <p:nvSpPr>
          <p:cNvPr id="3" name="عنصر نائب للمحتوى 2"/>
          <p:cNvSpPr>
            <a:spLocks noGrp="1"/>
          </p:cNvSpPr>
          <p:nvPr>
            <p:ph idx="1"/>
          </p:nvPr>
        </p:nvSpPr>
        <p:spPr/>
        <p:txBody>
          <a:bodyPr>
            <a:normAutofit fontScale="92500"/>
          </a:bodyPr>
          <a:lstStyle/>
          <a:p>
            <a:pPr algn="r" rtl="1"/>
            <a:r>
              <a:rPr lang="ar-DZ" sz="2800" b="1" dirty="0">
                <a:latin typeface="Sakkal Majalla" pitchFamily="2" charset="-78"/>
                <a:cs typeface="Sakkal Majalla" pitchFamily="2" charset="-78"/>
              </a:rPr>
              <a:t>بحث التكنيك الرياضي المثالي و يعني ذلك التحليل الميكانيكي البيولوجي لهدف الحركة الرياضية القائم امثل اسلوب </a:t>
            </a:r>
          </a:p>
          <a:p>
            <a:pPr algn="r" rtl="1"/>
            <a:r>
              <a:rPr lang="ar-DZ" sz="2800" b="1" dirty="0">
                <a:latin typeface="Sakkal Majalla" pitchFamily="2" charset="-78"/>
                <a:cs typeface="Sakkal Majalla" pitchFamily="2" charset="-78"/>
              </a:rPr>
              <a:t>-تعميم المعلومات المكتسبة عن التكنيك المثالي لألوان الرياضات المتعددة وجعلها اساسا عاما للميكانيكا الحيوية و ذلك ما يخدم فن الاداء الرياضي الامثل .</a:t>
            </a:r>
          </a:p>
          <a:p>
            <a:pPr algn="r" rtl="1"/>
            <a:r>
              <a:rPr lang="ar-DZ" sz="2800" b="1" dirty="0">
                <a:latin typeface="Sakkal Majalla" pitchFamily="2" charset="-78"/>
                <a:cs typeface="Sakkal Majalla" pitchFamily="2" charset="-78"/>
              </a:rPr>
              <a:t>-بحث شروط و قوانين الحركات الرياضية .</a:t>
            </a:r>
          </a:p>
          <a:p>
            <a:pPr algn="r" rtl="1"/>
            <a:r>
              <a:rPr lang="ar-DZ" sz="2800" b="1" dirty="0">
                <a:latin typeface="Sakkal Majalla" pitchFamily="2" charset="-78"/>
                <a:cs typeface="Sakkal Majalla" pitchFamily="2" charset="-78"/>
              </a:rPr>
              <a:t>-تطوير و اكتشاف انسب الطرق لتعليم و تدريب الحركات الرياضية و ذلك عن طريق الكشف عن بعض الحركات و محاولة تصحيح هذه الاخطاء و اختيار انسب طريقة لتعليم و تدريس و تدريب الحركات الرياضية .</a:t>
            </a:r>
          </a:p>
          <a:p>
            <a:pPr algn="r" rtl="1"/>
            <a:r>
              <a:rPr lang="ar-DZ" sz="2800" b="1" dirty="0">
                <a:latin typeface="Sakkal Majalla" pitchFamily="2" charset="-78"/>
                <a:cs typeface="Sakkal Majalla" pitchFamily="2" charset="-78"/>
              </a:rPr>
              <a:t>-الاستخدام الامثل للإمكانيات البيولوجية لدى اللاعب في ضوء القوانين الميكانيكية للوصول بحركة اللاعب الى اقصى كفاءة ممكنة </a:t>
            </a:r>
          </a:p>
          <a:p>
            <a:endParaRPr lang="fr-FR" dirty="0"/>
          </a:p>
        </p:txBody>
      </p:sp>
    </p:spTree>
    <p:extLst>
      <p:ext uri="{BB962C8B-B14F-4D97-AF65-F5344CB8AC3E}">
        <p14:creationId xmlns:p14="http://schemas.microsoft.com/office/powerpoint/2010/main" val="213886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solidFill>
                  <a:srgbClr val="FF0000"/>
                </a:solidFill>
              </a:rPr>
              <a:t>تقسيم مجالات الميكانيكا الحيوية </a:t>
            </a:r>
            <a:endParaRPr lang="fr-FR" dirty="0">
              <a:solidFill>
                <a:srgbClr val="FF0000"/>
              </a:solidFill>
            </a:endParaRPr>
          </a:p>
        </p:txBody>
      </p:sp>
      <p:sp>
        <p:nvSpPr>
          <p:cNvPr id="3" name="عنصر نائب للمحتوى 2"/>
          <p:cNvSpPr>
            <a:spLocks noGrp="1"/>
          </p:cNvSpPr>
          <p:nvPr>
            <p:ph idx="1"/>
          </p:nvPr>
        </p:nvSpPr>
        <p:spPr>
          <a:xfrm>
            <a:off x="457200" y="1268760"/>
            <a:ext cx="8229600" cy="4857403"/>
          </a:xfrm>
        </p:spPr>
        <p:txBody>
          <a:bodyPr>
            <a:normAutofit fontScale="85000" lnSpcReduction="20000"/>
          </a:bodyPr>
          <a:lstStyle/>
          <a:p>
            <a:pPr algn="just" rtl="1"/>
            <a:r>
              <a:rPr lang="ar-SA" sz="2800" b="1" dirty="0">
                <a:solidFill>
                  <a:srgbClr val="FF0000"/>
                </a:solidFill>
                <a:latin typeface="Sakkal Majalla" pitchFamily="2" charset="-78"/>
                <a:cs typeface="Sakkal Majalla" pitchFamily="2" charset="-78"/>
              </a:rPr>
              <a:t>-ميكانيكا الاجسام الصلبة (</a:t>
            </a:r>
            <a:r>
              <a:rPr lang="fr-FR" sz="2800" b="1" dirty="0" err="1">
                <a:solidFill>
                  <a:srgbClr val="FF0000"/>
                </a:solidFill>
                <a:latin typeface="Sakkal Majalla" pitchFamily="2" charset="-78"/>
                <a:cs typeface="Sakkal Majalla" pitchFamily="2" charset="-78"/>
              </a:rPr>
              <a:t>Rigid</a:t>
            </a:r>
            <a:r>
              <a:rPr lang="fr-FR" sz="2800" b="1" dirty="0">
                <a:solidFill>
                  <a:srgbClr val="FF0000"/>
                </a:solidFill>
                <a:latin typeface="Sakkal Majalla" pitchFamily="2" charset="-78"/>
                <a:cs typeface="Sakkal Majalla" pitchFamily="2" charset="-78"/>
              </a:rPr>
              <a:t> body</a:t>
            </a:r>
            <a:r>
              <a:rPr lang="ar-SA" sz="2800" b="1" dirty="0">
                <a:solidFill>
                  <a:srgbClr val="FF0000"/>
                </a:solidFill>
                <a:latin typeface="Sakkal Majalla" pitchFamily="2" charset="-78"/>
                <a:cs typeface="Sakkal Majalla" pitchFamily="2" charset="-78"/>
              </a:rPr>
              <a:t>)</a:t>
            </a:r>
            <a:endParaRPr lang="ar-DZ" sz="2800" b="1" dirty="0">
              <a:solidFill>
                <a:srgbClr val="FF0000"/>
              </a:solidFill>
              <a:latin typeface="Sakkal Majalla" pitchFamily="2" charset="-78"/>
              <a:cs typeface="Sakkal Majalla" pitchFamily="2" charset="-78"/>
            </a:endParaRPr>
          </a:p>
          <a:p>
            <a:pPr algn="just" rtl="1"/>
            <a:r>
              <a:rPr lang="ar-DZ" sz="2800" b="1" dirty="0">
                <a:latin typeface="Sakkal Majalla" pitchFamily="2" charset="-78"/>
                <a:cs typeface="Sakkal Majalla" pitchFamily="2" charset="-78"/>
              </a:rPr>
              <a:t>من المفترض ان الجسم الذي يتم تحليل حركته يجب ان يعامل على انه جسم صلب و الاختلالات و التشوهات في شكله تكون قليلة و يمكن تجاهلها </a:t>
            </a:r>
            <a:endParaRPr lang="fr-FR" sz="2800" b="1" dirty="0">
              <a:latin typeface="Sakkal Majalla" pitchFamily="2" charset="-78"/>
              <a:cs typeface="Sakkal Majalla" pitchFamily="2" charset="-78"/>
            </a:endParaRPr>
          </a:p>
          <a:p>
            <a:pPr algn="just" rtl="1"/>
            <a:r>
              <a:rPr lang="ar-SA" sz="2800" b="1" dirty="0">
                <a:solidFill>
                  <a:srgbClr val="FF0000"/>
                </a:solidFill>
                <a:latin typeface="Sakkal Majalla" pitchFamily="2" charset="-78"/>
                <a:cs typeface="Sakkal Majalla" pitchFamily="2" charset="-78"/>
              </a:rPr>
              <a:t>-ميكانيكا الاجسام القابلة للتغير في الشكل (اللينة ) (</a:t>
            </a:r>
            <a:r>
              <a:rPr lang="fr-FR" sz="2800" b="1" dirty="0" err="1">
                <a:solidFill>
                  <a:srgbClr val="FF0000"/>
                </a:solidFill>
                <a:latin typeface="Sakkal Majalla" pitchFamily="2" charset="-78"/>
                <a:cs typeface="Sakkal Majalla" pitchFamily="2" charset="-78"/>
              </a:rPr>
              <a:t>Deformable</a:t>
            </a:r>
            <a:r>
              <a:rPr lang="fr-FR" sz="2800" b="1" dirty="0">
                <a:solidFill>
                  <a:srgbClr val="FF0000"/>
                </a:solidFill>
                <a:latin typeface="Sakkal Majalla" pitchFamily="2" charset="-78"/>
                <a:cs typeface="Sakkal Majalla" pitchFamily="2" charset="-78"/>
              </a:rPr>
              <a:t>  body</a:t>
            </a:r>
            <a:r>
              <a:rPr lang="ar-SA" sz="2800" b="1" dirty="0">
                <a:solidFill>
                  <a:srgbClr val="FF0000"/>
                </a:solidFill>
                <a:latin typeface="Sakkal Majalla" pitchFamily="2" charset="-78"/>
                <a:cs typeface="Sakkal Majalla" pitchFamily="2" charset="-78"/>
              </a:rPr>
              <a:t>)</a:t>
            </a:r>
            <a:endParaRPr lang="ar-DZ" sz="2800" b="1" dirty="0">
              <a:solidFill>
                <a:srgbClr val="FF0000"/>
              </a:solidFill>
              <a:latin typeface="Sakkal Majalla" pitchFamily="2" charset="-78"/>
              <a:cs typeface="Sakkal Majalla" pitchFamily="2" charset="-78"/>
            </a:endParaRPr>
          </a:p>
          <a:p>
            <a:pPr algn="just" rtl="1"/>
            <a:r>
              <a:rPr lang="ar-DZ" sz="2800" b="1" dirty="0">
                <a:latin typeface="Sakkal Majalla" pitchFamily="2" charset="-78"/>
                <a:cs typeface="Sakkal Majalla" pitchFamily="2" charset="-78"/>
              </a:rPr>
              <a:t>يدرس هذا المجال نواتج تأثير القوى الميكانيكية من خلال توزيعها على ما يمكن ان يحدث للجسم او المادة من اختلال او تغير في الشكل و قد يشمل هذا المجال تلك القوى التي تؤدي النمو القوى  المؤثرة في العظام و كذلك القوى المؤثرة في اعضاء الجسم البشري كالأنسجة و الاعضاء </a:t>
            </a:r>
            <a:endParaRPr lang="fr-FR" sz="2800" b="1" dirty="0">
              <a:latin typeface="Sakkal Majalla" pitchFamily="2" charset="-78"/>
              <a:cs typeface="Sakkal Majalla" pitchFamily="2" charset="-78"/>
            </a:endParaRPr>
          </a:p>
          <a:p>
            <a:pPr algn="just" rtl="1"/>
            <a:r>
              <a:rPr lang="ar-SA" sz="2800" b="1" dirty="0">
                <a:solidFill>
                  <a:srgbClr val="FF0000"/>
                </a:solidFill>
                <a:latin typeface="Sakkal Majalla" pitchFamily="2" charset="-78"/>
                <a:cs typeface="Sakkal Majalla" pitchFamily="2" charset="-78"/>
              </a:rPr>
              <a:t>-ميكانيكا الحركة داخل السوائل (</a:t>
            </a:r>
            <a:r>
              <a:rPr lang="fr-FR" sz="2800" b="1" dirty="0">
                <a:solidFill>
                  <a:srgbClr val="FF0000"/>
                </a:solidFill>
                <a:latin typeface="Sakkal Majalla" pitchFamily="2" charset="-78"/>
                <a:cs typeface="Sakkal Majalla" pitchFamily="2" charset="-78"/>
              </a:rPr>
              <a:t>Fluids</a:t>
            </a:r>
            <a:r>
              <a:rPr lang="ar-SA" sz="2800" b="1" dirty="0">
                <a:solidFill>
                  <a:srgbClr val="FF0000"/>
                </a:solidFill>
                <a:latin typeface="Sakkal Majalla" pitchFamily="2" charset="-78"/>
                <a:cs typeface="Sakkal Majalla" pitchFamily="2" charset="-78"/>
              </a:rPr>
              <a:t>)</a:t>
            </a:r>
            <a:endParaRPr lang="fr-FR" sz="2800" b="1" dirty="0">
              <a:solidFill>
                <a:srgbClr val="FF0000"/>
              </a:solidFill>
              <a:latin typeface="Sakkal Majalla" pitchFamily="2" charset="-78"/>
              <a:cs typeface="Sakkal Majalla" pitchFamily="2" charset="-78"/>
            </a:endParaRPr>
          </a:p>
          <a:p>
            <a:pPr algn="just" rtl="1"/>
            <a:r>
              <a:rPr lang="ar-DZ" sz="2800" b="1" dirty="0">
                <a:latin typeface="Sakkal Majalla" pitchFamily="2" charset="-78"/>
                <a:cs typeface="Sakkal Majalla" pitchFamily="2" charset="-78"/>
              </a:rPr>
              <a:t>يهتم هذا المجال بالقوى الناتجة عن التحرك داخل السوائل  سوائل غازات و على المتخصص في الميكانيكا الحيوية استخدام ميكانيكا السوائل لدراسة العديد من المجالات التي تدخل فيها خواص السوائل او الغازات مثل عمل صمامات القلب و تدفق الدم في الاوعية الدموية و السباحة او تعديل و تطوير الاجهزة الرياضية لتقليل مقاومة الهواء لأدنى قدر ممكن </a:t>
            </a:r>
            <a:endParaRPr lang="fr-FR" sz="2800" b="1" dirty="0">
              <a:latin typeface="Sakkal Majalla" pitchFamily="2" charset="-78"/>
              <a:cs typeface="Sakkal Majalla" pitchFamily="2" charset="-78"/>
            </a:endParaRPr>
          </a:p>
        </p:txBody>
      </p:sp>
    </p:spTree>
    <p:extLst>
      <p:ext uri="{BB962C8B-B14F-4D97-AF65-F5344CB8AC3E}">
        <p14:creationId xmlns:p14="http://schemas.microsoft.com/office/powerpoint/2010/main" val="247476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solidFill>
                  <a:srgbClr val="FF0000"/>
                </a:solidFill>
              </a:rPr>
              <a:t>فروع واقسام الحركة الحيوية </a:t>
            </a:r>
            <a:endParaRPr lang="fr-FR" dirty="0">
              <a:solidFill>
                <a:srgbClr val="FF0000"/>
              </a:solidFill>
            </a:endParaRPr>
          </a:p>
        </p:txBody>
      </p:sp>
      <p:sp>
        <p:nvSpPr>
          <p:cNvPr id="3" name="عنصر نائب للمحتوى 2"/>
          <p:cNvSpPr>
            <a:spLocks noGrp="1"/>
          </p:cNvSpPr>
          <p:nvPr>
            <p:ph idx="1"/>
          </p:nvPr>
        </p:nvSpPr>
        <p:spPr/>
        <p:txBody>
          <a:bodyPr>
            <a:normAutofit/>
          </a:bodyPr>
          <a:lstStyle/>
          <a:p>
            <a:pPr algn="just" rtl="1"/>
            <a:r>
              <a:rPr lang="ar-SA" sz="2800" b="1" dirty="0">
                <a:solidFill>
                  <a:srgbClr val="FF0000"/>
                </a:solidFill>
                <a:latin typeface="Sakkal Majalla" pitchFamily="2" charset="-78"/>
                <a:cs typeface="Sakkal Majalla" pitchFamily="2" charset="-78"/>
              </a:rPr>
              <a:t>1.الميكانيكا الحيوية التطبيقية </a:t>
            </a:r>
            <a:endParaRPr lang="fr-FR" sz="2800" b="1" dirty="0">
              <a:solidFill>
                <a:srgbClr val="FF0000"/>
              </a:solidFill>
              <a:latin typeface="Sakkal Majalla" pitchFamily="2" charset="-78"/>
              <a:cs typeface="Sakkal Majalla" pitchFamily="2" charset="-78"/>
            </a:endParaRPr>
          </a:p>
          <a:p>
            <a:pPr algn="just" rtl="1"/>
            <a:r>
              <a:rPr lang="ar-SA" sz="2800" b="1" dirty="0">
                <a:latin typeface="Sakkal Majalla" pitchFamily="2" charset="-78"/>
                <a:cs typeface="Sakkal Majalla" pitchFamily="2" charset="-78"/>
              </a:rPr>
              <a:t>و هي تهتم اساسا بالتالي </a:t>
            </a:r>
            <a:endParaRPr lang="fr-FR" sz="2800" b="1" dirty="0">
              <a:latin typeface="Sakkal Majalla" pitchFamily="2" charset="-78"/>
              <a:cs typeface="Sakkal Majalla" pitchFamily="2" charset="-78"/>
            </a:endParaRPr>
          </a:p>
          <a:p>
            <a:pPr algn="just" rtl="1"/>
            <a:r>
              <a:rPr lang="ar-SA" sz="2800" b="1" dirty="0">
                <a:latin typeface="Sakkal Majalla" pitchFamily="2" charset="-78"/>
                <a:cs typeface="Sakkal Majalla" pitchFamily="2" charset="-78"/>
              </a:rPr>
              <a:t>تحسين الحركة: و هذا له اهميته في ميادين التأهيل الطبي و المهني و الفني و الرياضي </a:t>
            </a:r>
            <a:endParaRPr lang="fr-FR" sz="2800" b="1" dirty="0">
              <a:latin typeface="Sakkal Majalla" pitchFamily="2" charset="-78"/>
              <a:cs typeface="Sakkal Majalla" pitchFamily="2" charset="-78"/>
            </a:endParaRPr>
          </a:p>
          <a:p>
            <a:pPr algn="just" rtl="1"/>
            <a:r>
              <a:rPr lang="ar-SA" sz="2800" b="1" dirty="0">
                <a:latin typeface="Sakkal Majalla" pitchFamily="2" charset="-78"/>
                <a:cs typeface="Sakkal Majalla" pitchFamily="2" charset="-78"/>
              </a:rPr>
              <a:t>تحسين الادوات :وذلك حتى تتناسب و قدرات الانسان الت</a:t>
            </a:r>
            <a:r>
              <a:rPr lang="ar-DZ" sz="2800" b="1" dirty="0">
                <a:latin typeface="Sakkal Majalla" pitchFamily="2" charset="-78"/>
                <a:cs typeface="Sakkal Majalla" pitchFamily="2" charset="-78"/>
              </a:rPr>
              <a:t>ش</a:t>
            </a:r>
            <a:r>
              <a:rPr lang="ar-SA" sz="2800" b="1" dirty="0" err="1">
                <a:latin typeface="Sakkal Majalla" pitchFamily="2" charset="-78"/>
                <a:cs typeface="Sakkal Majalla" pitchFamily="2" charset="-78"/>
              </a:rPr>
              <a:t>ريحية</a:t>
            </a:r>
            <a:r>
              <a:rPr lang="ar-SA" sz="2800" b="1" dirty="0">
                <a:latin typeface="Sakkal Majalla" pitchFamily="2" charset="-78"/>
                <a:cs typeface="Sakkal Majalla" pitchFamily="2" charset="-78"/>
              </a:rPr>
              <a:t> </a:t>
            </a:r>
            <a:endParaRPr lang="fr-FR" sz="2800" b="1" dirty="0">
              <a:latin typeface="Sakkal Majalla" pitchFamily="2" charset="-78"/>
              <a:cs typeface="Sakkal Majalla" pitchFamily="2" charset="-78"/>
            </a:endParaRPr>
          </a:p>
          <a:p>
            <a:pPr algn="just" rtl="1"/>
            <a:r>
              <a:rPr lang="ar-DZ" sz="2800" b="1" dirty="0">
                <a:solidFill>
                  <a:srgbClr val="FF0000"/>
                </a:solidFill>
                <a:latin typeface="Sakkal Majalla" pitchFamily="2" charset="-78"/>
                <a:cs typeface="Sakkal Majalla" pitchFamily="2" charset="-78"/>
              </a:rPr>
              <a:t>2.الميكانيكا الحيوية العامة </a:t>
            </a:r>
          </a:p>
          <a:p>
            <a:pPr algn="just" rtl="1"/>
            <a:r>
              <a:rPr lang="ar-DZ" sz="2800" b="1" dirty="0">
                <a:latin typeface="Sakkal Majalla" pitchFamily="2" charset="-78"/>
                <a:cs typeface="Sakkal Majalla" pitchFamily="2" charset="-78"/>
              </a:rPr>
              <a:t>و هي التي تقوم دراسة القوانين الاساسية التي تحكم حالة الجسم من السكون و الحركة و لهذا فهي تشتمل على قسمين اساسيين </a:t>
            </a:r>
          </a:p>
          <a:p>
            <a:pPr algn="just" rtl="1"/>
            <a:endParaRPr lang="fr-FR" dirty="0"/>
          </a:p>
        </p:txBody>
      </p:sp>
    </p:spTree>
    <p:extLst>
      <p:ext uri="{BB962C8B-B14F-4D97-AF65-F5344CB8AC3E}">
        <p14:creationId xmlns:p14="http://schemas.microsoft.com/office/powerpoint/2010/main" val="1492068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476672"/>
            <a:ext cx="8229600" cy="4525963"/>
          </a:xfrm>
        </p:spPr>
        <p:txBody>
          <a:bodyPr/>
          <a:lstStyle/>
          <a:p>
            <a:pPr algn="just" rtl="1"/>
            <a:r>
              <a:rPr lang="ar-SA" sz="2800" b="1" dirty="0">
                <a:solidFill>
                  <a:srgbClr val="FF0000"/>
                </a:solidFill>
                <a:latin typeface="Sakkal Majalla" pitchFamily="2" charset="-78"/>
                <a:cs typeface="Sakkal Majalla" pitchFamily="2" charset="-78"/>
              </a:rPr>
              <a:t>1.2.الاستاتيكا الحيوية </a:t>
            </a:r>
            <a:endParaRPr lang="fr-FR" sz="2800" b="1" dirty="0">
              <a:solidFill>
                <a:srgbClr val="FF0000"/>
              </a:solidFill>
              <a:latin typeface="Sakkal Majalla" pitchFamily="2" charset="-78"/>
              <a:cs typeface="Sakkal Majalla" pitchFamily="2" charset="-78"/>
            </a:endParaRPr>
          </a:p>
          <a:p>
            <a:pPr algn="just" rtl="1"/>
            <a:r>
              <a:rPr lang="ar-SA" sz="2800" b="1" dirty="0">
                <a:latin typeface="Sakkal Majalla" pitchFamily="2" charset="-78"/>
                <a:cs typeface="Sakkal Majalla" pitchFamily="2" charset="-78"/>
              </a:rPr>
              <a:t>و هي تختص تحليل و اتزان القوى المؤثرة على الاعضاء المختلفة اثناء حالتي السكون او الحركة سرعة منتظمة و تحث </a:t>
            </a:r>
            <a:r>
              <a:rPr lang="ar-SA" sz="2800" b="1" dirty="0" err="1">
                <a:latin typeface="Sakkal Majalla" pitchFamily="2" charset="-78"/>
                <a:cs typeface="Sakkal Majalla" pitchFamily="2" charset="-78"/>
              </a:rPr>
              <a:t>الاستاتيكا</a:t>
            </a:r>
            <a:r>
              <a:rPr lang="ar-SA" sz="2800" b="1" dirty="0">
                <a:latin typeface="Sakkal Majalla" pitchFamily="2" charset="-78"/>
                <a:cs typeface="Sakkal Majalla" pitchFamily="2" charset="-78"/>
              </a:rPr>
              <a:t> ايضا في الشروط الواجب توافرها في القوى المؤثرة على الجسم لكي تؤدي الى سكونه و اتزانه </a:t>
            </a:r>
            <a:endParaRPr lang="ar-DZ" sz="2800" b="1" dirty="0">
              <a:latin typeface="Sakkal Majalla" pitchFamily="2" charset="-78"/>
              <a:cs typeface="Sakkal Majalla" pitchFamily="2" charset="-78"/>
            </a:endParaRPr>
          </a:p>
          <a:p>
            <a:pPr algn="just" rtl="1"/>
            <a:r>
              <a:rPr lang="ar-DZ" sz="2800" b="1" dirty="0">
                <a:solidFill>
                  <a:srgbClr val="FF0000"/>
                </a:solidFill>
                <a:latin typeface="Sakkal Majalla" pitchFamily="2" charset="-78"/>
                <a:cs typeface="Sakkal Majalla" pitchFamily="2" charset="-78"/>
              </a:rPr>
              <a:t>2.2.الديناميكا الحيوية </a:t>
            </a:r>
          </a:p>
          <a:p>
            <a:pPr algn="just" rtl="1"/>
            <a:r>
              <a:rPr lang="ar-DZ" sz="2800" b="1" dirty="0">
                <a:latin typeface="Sakkal Majalla" pitchFamily="2" charset="-78"/>
                <a:cs typeface="Sakkal Majalla" pitchFamily="2" charset="-78"/>
              </a:rPr>
              <a:t>و هي تبحث في قواعد العلاقات بين الحركات المختلفة كما تبحث في الشروط التي يتم تأثير القوى تحتها و لتسهيل دراسة الديناميكا انقسمت الى قسمين: </a:t>
            </a:r>
          </a:p>
          <a:p>
            <a:pPr algn="just" rtl="1"/>
            <a:endParaRPr lang="ar-DZ" sz="2800" dirty="0" smtClean="0"/>
          </a:p>
          <a:p>
            <a:pPr algn="just" rtl="1"/>
            <a:endParaRPr lang="fr-FR" sz="2800" dirty="0"/>
          </a:p>
          <a:p>
            <a:pPr algn="just"/>
            <a:endParaRPr lang="fr-FR" dirty="0"/>
          </a:p>
        </p:txBody>
      </p:sp>
    </p:spTree>
    <p:extLst>
      <p:ext uri="{BB962C8B-B14F-4D97-AF65-F5344CB8AC3E}">
        <p14:creationId xmlns:p14="http://schemas.microsoft.com/office/powerpoint/2010/main" val="1928786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4525963"/>
          </a:xfrm>
        </p:spPr>
        <p:txBody>
          <a:bodyPr>
            <a:normAutofit fontScale="92500" lnSpcReduction="10000"/>
          </a:bodyPr>
          <a:lstStyle/>
          <a:p>
            <a:pPr algn="just" rtl="1"/>
            <a:r>
              <a:rPr lang="ar-DZ" dirty="0" smtClean="0">
                <a:solidFill>
                  <a:srgbClr val="FF0000"/>
                </a:solidFill>
                <a:latin typeface="Sakkal Majalla" pitchFamily="2" charset="-78"/>
                <a:cs typeface="Sakkal Majalla" pitchFamily="2" charset="-78"/>
              </a:rPr>
              <a:t>1.2.2.الكينماتيكا </a:t>
            </a:r>
          </a:p>
          <a:p>
            <a:pPr algn="just" rtl="1"/>
            <a:r>
              <a:rPr lang="ar-DZ" dirty="0" smtClean="0">
                <a:latin typeface="Sakkal Majalla" pitchFamily="2" charset="-78"/>
                <a:cs typeface="Sakkal Majalla" pitchFamily="2" charset="-78"/>
              </a:rPr>
              <a:t>و هذه تهتم فقط العلاقة بين حركة معينة لجسم ما و بين زمنها و مكانها دون التعرض للقوى التي تسبب هذه الحركة و يعني ذلك عرضا لأنواع الحركات المختلفة مساعدة اصطلاحات السرعة و العجلة اللتين تقومان اساسا على قياس  الزمن والمسافة و لذلك تسمى </a:t>
            </a:r>
            <a:r>
              <a:rPr lang="ar-DZ" dirty="0" err="1" smtClean="0">
                <a:latin typeface="Sakkal Majalla" pitchFamily="2" charset="-78"/>
                <a:cs typeface="Sakkal Majalla" pitchFamily="2" charset="-78"/>
              </a:rPr>
              <a:t>الكينماتيكا</a:t>
            </a:r>
            <a:r>
              <a:rPr lang="ar-DZ" dirty="0" smtClean="0">
                <a:latin typeface="Sakkal Majalla" pitchFamily="2" charset="-78"/>
                <a:cs typeface="Sakkal Majalla" pitchFamily="2" charset="-78"/>
              </a:rPr>
              <a:t> بعلم وصف الحركة وصفا مجردا دون التعرض للقوى المسببة لها </a:t>
            </a:r>
          </a:p>
          <a:p>
            <a:pPr algn="just" rtl="1"/>
            <a:r>
              <a:rPr lang="ar-DZ" dirty="0" smtClean="0">
                <a:solidFill>
                  <a:srgbClr val="FF0000"/>
                </a:solidFill>
                <a:latin typeface="Sakkal Majalla" pitchFamily="2" charset="-78"/>
                <a:cs typeface="Sakkal Majalla" pitchFamily="2" charset="-78"/>
              </a:rPr>
              <a:t>2.2.2.الكيناتيكا </a:t>
            </a:r>
            <a:endParaRPr lang="ar-DZ" dirty="0">
              <a:solidFill>
                <a:srgbClr val="FF0000"/>
              </a:solidFill>
              <a:latin typeface="Sakkal Majalla" pitchFamily="2" charset="-78"/>
              <a:cs typeface="Sakkal Majalla" pitchFamily="2" charset="-78"/>
            </a:endParaRPr>
          </a:p>
          <a:p>
            <a:pPr algn="just" rtl="1"/>
            <a:r>
              <a:rPr lang="ar-DZ" dirty="0" smtClean="0">
                <a:latin typeface="Sakkal Majalla" pitchFamily="2" charset="-78"/>
                <a:cs typeface="Sakkal Majalla" pitchFamily="2" charset="-78"/>
              </a:rPr>
              <a:t>فهتم بتحديد الاسباب التي تؤدي الى حدوث الحركة ومن امثلتها متغيرات القوى المحركة في الحركة ،والقوى بين القدم وسطح الارض او قوة مقاومة الهواء</a:t>
            </a:r>
          </a:p>
          <a:p>
            <a:endParaRPr lang="fr-FR" dirty="0"/>
          </a:p>
        </p:txBody>
      </p:sp>
    </p:spTree>
    <p:extLst>
      <p:ext uri="{BB962C8B-B14F-4D97-AF65-F5344CB8AC3E}">
        <p14:creationId xmlns:p14="http://schemas.microsoft.com/office/powerpoint/2010/main" val="2301826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43</TotalTime>
  <Words>895</Words>
  <Application>Microsoft Office PowerPoint</Application>
  <PresentationFormat>عرض على الشاشة (3:4)‏</PresentationFormat>
  <Paragraphs>46</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نسق Office</vt:lpstr>
      <vt:lpstr>المحاضرة الأولى: مدخل إلى الميكانيك الحيوية السنة الثانية ليسانس: تخصص تربوي 2022/2023</vt:lpstr>
      <vt:lpstr>عرض تقديمي في PowerPoint</vt:lpstr>
      <vt:lpstr>عرض تقديمي في PowerPoint</vt:lpstr>
      <vt:lpstr>عرض تقديمي في PowerPoint</vt:lpstr>
      <vt:lpstr>-اغراض  الميكانيكية الحيوية </vt:lpstr>
      <vt:lpstr>تقسيم مجالات الميكانيكا الحيوية </vt:lpstr>
      <vt:lpstr>فروع واقسام الحركة الحيوية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fac</dc:creator>
  <cp:lastModifiedBy>fac</cp:lastModifiedBy>
  <cp:revision>5</cp:revision>
  <dcterms:created xsi:type="dcterms:W3CDTF">2023-02-07T13:12:29Z</dcterms:created>
  <dcterms:modified xsi:type="dcterms:W3CDTF">2023-02-07T13:56:13Z</dcterms:modified>
</cp:coreProperties>
</file>