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588623"/>
          </a:xfrm>
        </p:spPr>
        <p:txBody>
          <a:bodyPr/>
          <a:lstStyle/>
          <a:p>
            <a:pPr algn="justLow" rtl="1"/>
            <a:r>
              <a:rPr lang="ar-D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العوامل المؤثرة في العلاقات الدولية.</a:t>
            </a:r>
            <a:br>
              <a:rPr lang="ar-D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473" y="4777379"/>
            <a:ext cx="8503921" cy="1336038"/>
          </a:xfrm>
        </p:spPr>
        <p:txBody>
          <a:bodyPr/>
          <a:lstStyle/>
          <a:p>
            <a:pPr algn="just" rtl="1"/>
            <a:r>
              <a:rPr lang="ar-DZ" b="1" dirty="0" smtClean="0">
                <a:solidFill>
                  <a:schemeClr val="bg1"/>
                </a:solidFill>
              </a:rPr>
              <a:t>محاضرة مقدمة لطلبة السنة الثانية علوم سياسية.</a:t>
            </a:r>
          </a:p>
          <a:p>
            <a:pPr algn="just" rtl="1"/>
            <a:r>
              <a:rPr lang="ar-DZ" b="1" dirty="0" smtClean="0">
                <a:solidFill>
                  <a:schemeClr val="bg1"/>
                </a:solidFill>
              </a:rPr>
              <a:t>د. عيساوة آمنة.</a:t>
            </a:r>
          </a:p>
          <a:p>
            <a:pPr algn="just" rtl="1"/>
            <a:r>
              <a:rPr lang="ar-DZ" b="1" dirty="0" smtClean="0">
                <a:solidFill>
                  <a:schemeClr val="bg1"/>
                </a:solidFill>
              </a:rPr>
              <a:t>السنة الجامعية: 2023-2024.</a:t>
            </a:r>
          </a:p>
          <a:p>
            <a:pPr algn="just" rtl="1"/>
            <a:endParaRPr lang="ar-DZ" dirty="0" smtClean="0"/>
          </a:p>
          <a:p>
            <a:pPr algn="just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90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27462"/>
            <a:ext cx="9404723" cy="925785"/>
          </a:xfrm>
        </p:spPr>
        <p:txBody>
          <a:bodyPr/>
          <a:lstStyle/>
          <a:p>
            <a:pPr algn="r" rtl="1"/>
            <a:r>
              <a:rPr lang="ar-DZ" b="1" dirty="0" smtClean="0">
                <a:solidFill>
                  <a:schemeClr val="bg1"/>
                </a:solidFill>
              </a:rPr>
              <a:t>العامل الاقتصادي.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2" y="2052918"/>
            <a:ext cx="9174642" cy="4195481"/>
          </a:xfrm>
        </p:spPr>
        <p:txBody>
          <a:bodyPr>
            <a:normAutofit/>
          </a:bodyPr>
          <a:lstStyle/>
          <a:p>
            <a:pPr algn="justLow" rtl="1">
              <a:lnSpc>
                <a:spcPct val="200000"/>
              </a:lnSpc>
            </a:pPr>
            <a:r>
              <a:rPr lang="fr-FR" b="1" dirty="0"/>
              <a:t> </a:t>
            </a:r>
            <a:r>
              <a:rPr lang="ar-DZ" sz="2400" b="1" dirty="0">
                <a:solidFill>
                  <a:schemeClr val="bg1"/>
                </a:solidFill>
              </a:rPr>
              <a:t>يعد العامل الاقتصادي بالتحديد من أبرز العوامل المؤثرة في العلاقات الدولية على اعتبار أن القدرة الاقتصادية هي التي تحدد القدرة السياسية والعسكرية </a:t>
            </a:r>
            <a:r>
              <a:rPr lang="ar-DZ" sz="2400" b="1" dirty="0" smtClean="0">
                <a:solidFill>
                  <a:schemeClr val="bg1"/>
                </a:solidFill>
              </a:rPr>
              <a:t>للدولة. مثال بريطانيا في القرن التاسع عشر وألمانيا.</a:t>
            </a:r>
          </a:p>
          <a:p>
            <a:pPr algn="justLow" rtl="1">
              <a:lnSpc>
                <a:spcPct val="200000"/>
              </a:lnSpc>
            </a:pPr>
            <a:r>
              <a:rPr lang="ar-DZ" sz="2400" b="1" dirty="0">
                <a:solidFill>
                  <a:schemeClr val="bg1"/>
                </a:solidFill>
              </a:rPr>
              <a:t>فالدولة الضعيفة اقتصاديا تكون أكثر عُرضة للتهديد من غيرها بالإضافة إلى التبعية السياسية من خلال اعتمادها على </a:t>
            </a:r>
            <a:r>
              <a:rPr lang="ar-DZ" sz="2400" b="1" dirty="0" smtClean="0">
                <a:solidFill>
                  <a:schemeClr val="bg1"/>
                </a:solidFill>
              </a:rPr>
              <a:t>المساعدات. مثال: دول العالم الثالث.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1031966"/>
            <a:ext cx="8947522" cy="821282"/>
          </a:xfrm>
        </p:spPr>
        <p:txBody>
          <a:bodyPr/>
          <a:lstStyle/>
          <a:p>
            <a:pPr algn="r" rtl="1"/>
            <a:r>
              <a:rPr lang="ar-DZ" sz="3200" b="1" dirty="0" smtClean="0">
                <a:solidFill>
                  <a:schemeClr val="bg1"/>
                </a:solidFill>
              </a:rPr>
              <a:t>العامل العسكري أو القوة العسكرية.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808514"/>
            <a:ext cx="9527339" cy="3439885"/>
          </a:xfrm>
        </p:spPr>
        <p:txBody>
          <a:bodyPr>
            <a:normAutofit/>
          </a:bodyPr>
          <a:lstStyle/>
          <a:p>
            <a:pPr algn="justLow" rtl="1"/>
            <a:r>
              <a:rPr lang="ar-DZ" sz="2400" b="1" dirty="0">
                <a:solidFill>
                  <a:schemeClr val="bg1"/>
                </a:solidFill>
              </a:rPr>
              <a:t>القوّة العسكرية </a:t>
            </a:r>
            <a:r>
              <a:rPr lang="ar-DZ" sz="2400" b="1" dirty="0" smtClean="0">
                <a:solidFill>
                  <a:schemeClr val="bg1"/>
                </a:solidFill>
              </a:rPr>
              <a:t>ضرورية </a:t>
            </a:r>
            <a:r>
              <a:rPr lang="ar-DZ" sz="2400" b="1" dirty="0">
                <a:solidFill>
                  <a:schemeClr val="bg1"/>
                </a:solidFill>
              </a:rPr>
              <a:t>جدّا لكل دولة كي تحافظ على أمنها وتحمي مقدراتها وتحقق </a:t>
            </a:r>
            <a:r>
              <a:rPr lang="ar-DZ" sz="2400" b="1" dirty="0" smtClean="0">
                <a:solidFill>
                  <a:schemeClr val="bg1"/>
                </a:solidFill>
              </a:rPr>
              <a:t>أهدافها.</a:t>
            </a:r>
          </a:p>
          <a:p>
            <a:pPr algn="justLow" rtl="1">
              <a:lnSpc>
                <a:spcPct val="200000"/>
              </a:lnSpc>
            </a:pPr>
            <a:r>
              <a:rPr lang="ar-DZ" sz="2400" b="1" dirty="0">
                <a:solidFill>
                  <a:schemeClr val="bg1"/>
                </a:solidFill>
              </a:rPr>
              <a:t>ومن العناصر الهامـة للقـوّة العـسكرية </a:t>
            </a:r>
            <a:r>
              <a:rPr lang="ar-DZ" sz="2400" b="1" dirty="0" smtClean="0">
                <a:solidFill>
                  <a:schemeClr val="bg1"/>
                </a:solidFill>
              </a:rPr>
              <a:t>والمؤثرة </a:t>
            </a:r>
            <a:r>
              <a:rPr lang="ar-DZ" sz="2400" b="1" dirty="0">
                <a:solidFill>
                  <a:schemeClr val="bg1"/>
                </a:solidFill>
              </a:rPr>
              <a:t>في العلاقات </a:t>
            </a:r>
            <a:r>
              <a:rPr lang="ar-DZ" sz="2400" b="1" dirty="0" smtClean="0">
                <a:solidFill>
                  <a:schemeClr val="bg1"/>
                </a:solidFill>
              </a:rPr>
              <a:t>الدولية، عدد القوّات </a:t>
            </a:r>
            <a:r>
              <a:rPr lang="ar-DZ" sz="2400" b="1" dirty="0">
                <a:solidFill>
                  <a:schemeClr val="bg1"/>
                </a:solidFill>
              </a:rPr>
              <a:t>المسلحة التي تحتفظ بهـا </a:t>
            </a:r>
            <a:r>
              <a:rPr lang="ar-DZ" sz="2400" b="1" dirty="0" smtClean="0">
                <a:solidFill>
                  <a:schemeClr val="bg1"/>
                </a:solidFill>
              </a:rPr>
              <a:t>الدولة، والتي لها دور لا بأس به في حسم المعارك العسكرية، أو استخدامها في التهديد، أو الاستعراض.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2272938"/>
            <a:ext cx="9980023" cy="3975462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ar-DZ" sz="2400" b="1" dirty="0" smtClean="0">
                <a:solidFill>
                  <a:schemeClr val="bg1"/>
                </a:solidFill>
              </a:rPr>
              <a:t> ومن أهم الأساليب </a:t>
            </a:r>
            <a:r>
              <a:rPr lang="ar-DZ" sz="2400" b="1" dirty="0">
                <a:solidFill>
                  <a:schemeClr val="bg1"/>
                </a:solidFill>
              </a:rPr>
              <a:t>التي تستخدم لقياس حجم </a:t>
            </a:r>
            <a:r>
              <a:rPr lang="ar-DZ" sz="2400" b="1" dirty="0" smtClean="0">
                <a:solidFill>
                  <a:schemeClr val="bg1"/>
                </a:solidFill>
              </a:rPr>
              <a:t>القدرات العسكرية :</a:t>
            </a:r>
          </a:p>
          <a:p>
            <a:pPr algn="justLow" rtl="1">
              <a:lnSpc>
                <a:spcPct val="150000"/>
              </a:lnSpc>
            </a:pP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r>
              <a:rPr lang="ar-DZ" sz="2400" b="1" dirty="0">
                <a:solidFill>
                  <a:schemeClr val="bg1"/>
                </a:solidFill>
              </a:rPr>
              <a:t>قياس حجم القوة البشرية العسكرية في القوات المسلحة : سواء العاملة ام بعد تعبئة الاحتياط</a:t>
            </a:r>
            <a:r>
              <a:rPr lang="ar-DZ" sz="2400" b="1" dirty="0" smtClean="0">
                <a:solidFill>
                  <a:schemeClr val="bg1"/>
                </a:solidFill>
              </a:rPr>
              <a:t>.</a:t>
            </a:r>
          </a:p>
          <a:p>
            <a:pPr algn="justLow" rtl="1">
              <a:lnSpc>
                <a:spcPct val="150000"/>
              </a:lnSpc>
            </a:pPr>
            <a:r>
              <a:rPr lang="ar-DZ" sz="2400" b="1" dirty="0" smtClean="0">
                <a:solidFill>
                  <a:schemeClr val="bg1"/>
                </a:solidFill>
              </a:rPr>
              <a:t> قياس </a:t>
            </a:r>
            <a:r>
              <a:rPr lang="ar-DZ" sz="2400" b="1" dirty="0">
                <a:solidFill>
                  <a:schemeClr val="bg1"/>
                </a:solidFill>
              </a:rPr>
              <a:t>التوازن اعتماداً على مقارنة أعداد أسلحة ومعدات القتال الرئيسية سواء في البر </a:t>
            </a:r>
            <a:r>
              <a:rPr lang="ar-DZ" sz="2400" b="1" dirty="0" smtClean="0">
                <a:solidFill>
                  <a:schemeClr val="bg1"/>
                </a:solidFill>
              </a:rPr>
              <a:t>[الدبابات، والعربات </a:t>
            </a:r>
            <a:r>
              <a:rPr lang="ar-DZ" sz="2400" b="1" dirty="0">
                <a:solidFill>
                  <a:schemeClr val="bg1"/>
                </a:solidFill>
              </a:rPr>
              <a:t>المدرعة، </a:t>
            </a:r>
            <a:r>
              <a:rPr lang="ar-DZ" sz="2400" b="1" dirty="0" smtClean="0">
                <a:solidFill>
                  <a:schemeClr val="bg1"/>
                </a:solidFill>
              </a:rPr>
              <a:t>والمدفعية]، أو </a:t>
            </a:r>
            <a:r>
              <a:rPr lang="ar-DZ" sz="2400" b="1" dirty="0">
                <a:solidFill>
                  <a:schemeClr val="bg1"/>
                </a:solidFill>
              </a:rPr>
              <a:t>في البحر </a:t>
            </a:r>
            <a:r>
              <a:rPr lang="ar-DZ" sz="2400" b="1" dirty="0" smtClean="0">
                <a:solidFill>
                  <a:schemeClr val="bg1"/>
                </a:solidFill>
              </a:rPr>
              <a:t>مثل : [سفن </a:t>
            </a:r>
            <a:r>
              <a:rPr lang="ar-DZ" sz="2400" b="1" dirty="0">
                <a:solidFill>
                  <a:schemeClr val="bg1"/>
                </a:solidFill>
              </a:rPr>
              <a:t>قتال السطح، </a:t>
            </a:r>
            <a:r>
              <a:rPr lang="ar-DZ" sz="2400" b="1" dirty="0" smtClean="0">
                <a:solidFill>
                  <a:schemeClr val="bg1"/>
                </a:solidFill>
              </a:rPr>
              <a:t>والغواصات]، </a:t>
            </a:r>
            <a:r>
              <a:rPr lang="ar-DZ" sz="2400" b="1" dirty="0">
                <a:solidFill>
                  <a:schemeClr val="bg1"/>
                </a:solidFill>
              </a:rPr>
              <a:t>أو في </a:t>
            </a:r>
            <a:r>
              <a:rPr lang="ar-DZ" sz="2400" b="1" dirty="0" smtClean="0">
                <a:solidFill>
                  <a:schemeClr val="bg1"/>
                </a:solidFill>
              </a:rPr>
              <a:t>الجو الطائرات القتالية، أو المروحيات </a:t>
            </a:r>
            <a:r>
              <a:rPr lang="ar-DZ" sz="2400" b="1" dirty="0">
                <a:solidFill>
                  <a:schemeClr val="bg1"/>
                </a:solidFill>
              </a:rPr>
              <a:t>الهجومية </a:t>
            </a:r>
            <a:r>
              <a:rPr lang="ar-DZ" sz="2400" b="1" dirty="0" smtClean="0">
                <a:solidFill>
                  <a:schemeClr val="bg1"/>
                </a:solidFill>
              </a:rPr>
              <a:t>المسلحة].</a:t>
            </a:r>
            <a:endParaRPr lang="ar-D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319348"/>
            <a:ext cx="9404723" cy="757646"/>
          </a:xfrm>
        </p:spPr>
        <p:txBody>
          <a:bodyPr/>
          <a:lstStyle/>
          <a:p>
            <a:pPr algn="justLow" rtl="1"/>
            <a:r>
              <a:rPr lang="ar-DZ" b="1" dirty="0" smtClean="0">
                <a:solidFill>
                  <a:schemeClr val="bg1"/>
                </a:solidFill>
              </a:rPr>
              <a:t>العامل الجغرافي: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537" y="2442754"/>
            <a:ext cx="9235440" cy="3644537"/>
          </a:xfrm>
        </p:spPr>
        <p:txBody>
          <a:bodyPr>
            <a:normAutofit fontScale="92500"/>
          </a:bodyPr>
          <a:lstStyle/>
          <a:p>
            <a:pPr algn="justLow" rtl="1">
              <a:lnSpc>
                <a:spcPct val="200000"/>
              </a:lnSpc>
            </a:pPr>
            <a:r>
              <a:rPr lang="ar-SA" sz="2400" b="1" dirty="0" smtClean="0">
                <a:solidFill>
                  <a:schemeClr val="bg1"/>
                </a:solidFill>
              </a:rPr>
              <a:t>تعتبر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</a:rPr>
              <a:t>الجغرافيا </a:t>
            </a:r>
            <a:r>
              <a:rPr lang="ar-SA" sz="2400" b="1" dirty="0">
                <a:solidFill>
                  <a:schemeClr val="bg1"/>
                </a:solidFill>
              </a:rPr>
              <a:t>أو (الأرض) العامل الأساسي المؤثر في السياسات الدولية بحكم أنه العامل </a:t>
            </a:r>
            <a:r>
              <a:rPr lang="ar-SA" sz="2400" b="1" u="sng" dirty="0">
                <a:solidFill>
                  <a:schemeClr val="bg1"/>
                </a:solidFill>
              </a:rPr>
              <a:t>الثابت والدائم</a:t>
            </a:r>
            <a:r>
              <a:rPr lang="ar-SA" sz="2400" b="1" u="sng" dirty="0" smtClean="0">
                <a:solidFill>
                  <a:schemeClr val="bg1"/>
                </a:solidFill>
              </a:rPr>
              <a:t>.</a:t>
            </a:r>
            <a:endParaRPr lang="ar-DZ" sz="2400" b="1" u="sng" dirty="0" smtClean="0">
              <a:solidFill>
                <a:schemeClr val="bg1"/>
              </a:solidFill>
            </a:endParaRPr>
          </a:p>
          <a:p>
            <a:pPr algn="justLow" rtl="1">
              <a:lnSpc>
                <a:spcPct val="200000"/>
              </a:lnSpc>
            </a:pPr>
            <a:r>
              <a:rPr lang="ar-SA" sz="2400" b="1" dirty="0" smtClean="0">
                <a:solidFill>
                  <a:schemeClr val="bg1"/>
                </a:solidFill>
              </a:rPr>
              <a:t> جغرافية </a:t>
            </a:r>
            <a:r>
              <a:rPr lang="ar-SA" sz="2400" b="1" dirty="0">
                <a:solidFill>
                  <a:schemeClr val="bg1"/>
                </a:solidFill>
              </a:rPr>
              <a:t>الدولة </a:t>
            </a:r>
            <a:r>
              <a:rPr lang="fr-FR" sz="2400" b="1" dirty="0">
                <a:solidFill>
                  <a:schemeClr val="bg1"/>
                </a:solidFill>
              </a:rPr>
              <a:t>– </a:t>
            </a:r>
            <a:r>
              <a:rPr lang="ar-SA" sz="2400" b="1" dirty="0">
                <a:solidFill>
                  <a:schemeClr val="bg1"/>
                </a:solidFill>
              </a:rPr>
              <a:t>موقعها في منطقة جغرافية ما-  قد  يكون عاملا محددا لها. لهذا السبب، تفرض الجغرافيا شروطا على القادة والحكام ، وبالتالي تأثر على قراراتهم في مسائل السياسة الخارجية</a:t>
            </a:r>
            <a:r>
              <a:rPr lang="fr-FR" sz="2400" b="1" dirty="0">
                <a:solidFill>
                  <a:schemeClr val="bg1"/>
                </a:solidFill>
              </a:rPr>
              <a:t>.</a:t>
            </a:r>
            <a:r>
              <a:rPr lang="ar-SA" sz="2400" b="1" dirty="0">
                <a:solidFill>
                  <a:schemeClr val="bg1"/>
                </a:solidFill>
              </a:rPr>
              <a:t> فهناك فرق بين الدولة ذات المساحة الواسعة وبين الدولة ذات المساحة الصغيرة.</a:t>
            </a:r>
            <a:endParaRPr lang="fr-FR" sz="2400" b="1" dirty="0">
              <a:solidFill>
                <a:schemeClr val="bg1"/>
              </a:solidFill>
            </a:endParaRPr>
          </a:p>
          <a:p>
            <a:pPr marL="0" indent="0" algn="justLow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1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Arab World Map (Arab Culture and Civilization: Geography,... | Download 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502230"/>
            <a:ext cx="7876903" cy="4746170"/>
          </a:xfrm>
        </p:spPr>
        <p:txBody>
          <a:bodyPr>
            <a:normAutofit fontScale="92500"/>
          </a:bodyPr>
          <a:lstStyle/>
          <a:p>
            <a:pPr algn="justLow" rtl="1">
              <a:lnSpc>
                <a:spcPct val="200000"/>
              </a:lnSpc>
            </a:pPr>
            <a:r>
              <a:rPr lang="ar-D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 ذلك 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حجم 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الإقليم له  دور في قوة الدولة، إذ أن الدولة ذات المساحة الكبيرة تكون في وضع أفضل من غيرها، لأن كبر حجم الإقليم يوفر لها عمقاً استراتجيا، ويجعل احتلالها امرا صعباً 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ومكلفا</a:t>
            </a:r>
            <a:r>
              <a:rPr lang="ar-D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Low" rtl="1">
              <a:lnSpc>
                <a:spcPct val="200000"/>
              </a:lnSpc>
            </a:pP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كذلك الموقع وما يحتويه من موارد طبيعية متنوعة. كمصادر الطاقة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النفط، الفحم، 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الغاز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ar-D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 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ثروات 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معدنية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كالحديد والقصدير والنحاس والفضة والذهب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إضافة إلى ما يوجد على سطح الأرض من تربة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ومصادر </a:t>
            </a:r>
            <a:r>
              <a:rPr lang="ar-S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مياه</a:t>
            </a:r>
            <a:r>
              <a:rPr lang="ar-D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926" y="2052918"/>
            <a:ext cx="8739051" cy="4195481"/>
          </a:xfrm>
        </p:spPr>
        <p:txBody>
          <a:bodyPr/>
          <a:lstStyle/>
          <a:p>
            <a:pPr algn="justLow" rtl="1">
              <a:lnSpc>
                <a:spcPct val="200000"/>
              </a:lnSpc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ويؤثر التكوين الجغرافي للدولة على صياغة الخطط الاستراتجية والتكتكية للحروب بنوعين من الأبعاد: وسواء كان ذلك في البر أو </a:t>
            </a:r>
            <a:r>
              <a:rPr lang="ar-S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البحر</a:t>
            </a:r>
            <a:r>
              <a:rPr lang="ar-D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أولا:</a:t>
            </a:r>
            <a:r>
              <a:rPr lang="ar-S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تساعد المواقع في مهمات الدفاع، وتساعد الطرق والتكوينات الجغرافية في مهمات الهجوم. 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291" y="2050869"/>
            <a:ext cx="8974183" cy="4197530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ar-IQ" sz="2400" b="1" dirty="0" smtClean="0">
                <a:solidFill>
                  <a:schemeClr val="bg1"/>
                </a:solidFill>
              </a:rPr>
              <a:t>الموقع </a:t>
            </a:r>
            <a:r>
              <a:rPr lang="ar-IQ" sz="2400" b="1" dirty="0">
                <a:solidFill>
                  <a:schemeClr val="bg1"/>
                </a:solidFill>
              </a:rPr>
              <a:t>البحري : </a:t>
            </a:r>
            <a:r>
              <a:rPr lang="ar-DZ" sz="2400" b="1" dirty="0" smtClean="0">
                <a:solidFill>
                  <a:schemeClr val="bg1"/>
                </a:solidFill>
              </a:rPr>
              <a:t>يتركز تأثيره في </a:t>
            </a:r>
            <a:r>
              <a:rPr lang="ar-IQ" sz="2400" b="1" dirty="0" smtClean="0">
                <a:solidFill>
                  <a:schemeClr val="bg1"/>
                </a:solidFill>
              </a:rPr>
              <a:t>قدرته </a:t>
            </a:r>
            <a:r>
              <a:rPr lang="ar-IQ" sz="2400" b="1" dirty="0">
                <a:solidFill>
                  <a:schemeClr val="bg1"/>
                </a:solidFill>
              </a:rPr>
              <a:t>على جعل </a:t>
            </a:r>
            <a:r>
              <a:rPr lang="ar-IQ" sz="2400" b="1" dirty="0" smtClean="0">
                <a:solidFill>
                  <a:schemeClr val="bg1"/>
                </a:solidFill>
              </a:rPr>
              <a:t>الدولة</a:t>
            </a:r>
            <a:r>
              <a:rPr lang="ar-DZ" sz="2400" b="1" dirty="0" smtClean="0">
                <a:solidFill>
                  <a:schemeClr val="bg1"/>
                </a:solidFill>
              </a:rPr>
              <a:t> على اتصال بالعالم، مثال روسيا</a:t>
            </a:r>
            <a:r>
              <a:rPr lang="ar-IQ" sz="2400" b="1" dirty="0" smtClean="0">
                <a:solidFill>
                  <a:schemeClr val="bg1"/>
                </a:solidFill>
              </a:rPr>
              <a:t>.</a:t>
            </a:r>
            <a:endParaRPr lang="ar-DZ" sz="2400" b="1" dirty="0" smtClean="0">
              <a:solidFill>
                <a:schemeClr val="bg1"/>
              </a:solidFill>
            </a:endParaRPr>
          </a:p>
          <a:p>
            <a:pPr algn="justLow" rtl="1">
              <a:lnSpc>
                <a:spcPct val="150000"/>
              </a:lnSpc>
            </a:pPr>
            <a:r>
              <a:rPr lang="ar-IQ" sz="2400" b="1" dirty="0" smtClean="0">
                <a:solidFill>
                  <a:schemeClr val="bg1"/>
                </a:solidFill>
              </a:rPr>
              <a:t> وتتحكم </a:t>
            </a:r>
            <a:r>
              <a:rPr lang="ar-IQ" sz="2400" b="1" dirty="0">
                <a:solidFill>
                  <a:schemeClr val="bg1"/>
                </a:solidFill>
              </a:rPr>
              <a:t>كذلك الدول البحرية  في المضايق البحرية وهي ميزة لا تمتلكها كل الدول التي لديها سواحل بحرية </a:t>
            </a:r>
            <a:r>
              <a:rPr lang="ar-IQ" sz="2400" b="1" dirty="0" smtClean="0">
                <a:solidFill>
                  <a:schemeClr val="bg1"/>
                </a:solidFill>
              </a:rPr>
              <a:t>. بريطانيا </a:t>
            </a:r>
            <a:r>
              <a:rPr lang="ar-IQ" sz="2400" b="1" dirty="0">
                <a:solidFill>
                  <a:schemeClr val="bg1"/>
                </a:solidFill>
              </a:rPr>
              <a:t>في بحر المانش وتركيا في مضيقي البسفور والدردنيل ومصر في قناة </a:t>
            </a:r>
            <a:r>
              <a:rPr lang="ar-IQ" sz="2400" b="1" dirty="0" smtClean="0">
                <a:solidFill>
                  <a:schemeClr val="bg1"/>
                </a:solidFill>
              </a:rPr>
              <a:t>السويس</a:t>
            </a:r>
            <a:r>
              <a:rPr lang="ar-DZ" sz="2400" b="1" dirty="0" smtClean="0">
                <a:solidFill>
                  <a:schemeClr val="bg1"/>
                </a:solidFill>
              </a:rPr>
              <a:t>.</a:t>
            </a:r>
          </a:p>
          <a:p>
            <a:pPr algn="justLow" rtl="1">
              <a:lnSpc>
                <a:spcPct val="150000"/>
              </a:lnSpc>
            </a:pPr>
            <a:r>
              <a:rPr lang="ar-DZ" sz="2400" b="1" dirty="0">
                <a:solidFill>
                  <a:schemeClr val="bg1"/>
                </a:solidFill>
              </a:rPr>
              <a:t> </a:t>
            </a:r>
            <a:r>
              <a:rPr lang="ar-IQ" sz="2400" b="1" dirty="0" smtClean="0">
                <a:solidFill>
                  <a:schemeClr val="bg1"/>
                </a:solidFill>
              </a:rPr>
              <a:t> اما </a:t>
            </a:r>
            <a:r>
              <a:rPr lang="ar-IQ" sz="2400" b="1" dirty="0">
                <a:solidFill>
                  <a:schemeClr val="bg1"/>
                </a:solidFill>
              </a:rPr>
              <a:t>الدول المغلقة </a:t>
            </a:r>
            <a:r>
              <a:rPr lang="ar-DZ" sz="2400" b="1" dirty="0" smtClean="0">
                <a:solidFill>
                  <a:schemeClr val="bg1"/>
                </a:solidFill>
              </a:rPr>
              <a:t>أو الحبيسة </a:t>
            </a:r>
            <a:r>
              <a:rPr lang="ar-IQ" sz="2400" b="1" dirty="0" smtClean="0">
                <a:solidFill>
                  <a:schemeClr val="bg1"/>
                </a:solidFill>
              </a:rPr>
              <a:t>فإنها </a:t>
            </a:r>
            <a:r>
              <a:rPr lang="ar-IQ" sz="2400" b="1" dirty="0">
                <a:solidFill>
                  <a:schemeClr val="bg1"/>
                </a:solidFill>
              </a:rPr>
              <a:t>تقع تحت رحمة الدول </a:t>
            </a:r>
            <a:r>
              <a:rPr lang="ar-IQ" sz="2400" b="1" dirty="0" smtClean="0">
                <a:solidFill>
                  <a:schemeClr val="bg1"/>
                </a:solidFill>
              </a:rPr>
              <a:t>الساحلية</a:t>
            </a:r>
            <a:r>
              <a:rPr lang="ar-DZ" sz="2400" b="1" dirty="0" smtClean="0">
                <a:solidFill>
                  <a:schemeClr val="bg1"/>
                </a:solidFill>
              </a:rPr>
              <a:t>، مما يجعلها تقيم معها تحالفات لايجاد منافد بحرية لتوسيع تجارتها.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.2 – Globalization and International Trade | The Geography of Transport  Syste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809896"/>
            <a:ext cx="8947522" cy="1043351"/>
          </a:xfrm>
        </p:spPr>
        <p:txBody>
          <a:bodyPr/>
          <a:lstStyle/>
          <a:p>
            <a:pPr algn="r" rtl="1"/>
            <a:r>
              <a:rPr lang="ar-DZ" b="1" dirty="0" smtClean="0">
                <a:solidFill>
                  <a:schemeClr val="bg1"/>
                </a:solidFill>
              </a:rPr>
              <a:t>العامل الديمغرافي: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850" y="2052918"/>
            <a:ext cx="9339943" cy="4195481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200000"/>
              </a:lnSpc>
            </a:pPr>
            <a:r>
              <a:rPr lang="fr-FR" b="1" dirty="0"/>
              <a:t> </a:t>
            </a:r>
            <a:r>
              <a:rPr lang="ar-DZ" sz="2400" b="1" dirty="0" smtClean="0">
                <a:solidFill>
                  <a:schemeClr val="bg1"/>
                </a:solidFill>
              </a:rPr>
              <a:t>لا </a:t>
            </a:r>
            <a:r>
              <a:rPr lang="ar-DZ" sz="2400" b="1" dirty="0">
                <a:solidFill>
                  <a:schemeClr val="bg1"/>
                </a:solidFill>
              </a:rPr>
              <a:t>شك أن ثمة علاقة بين قوّة الدولة وحجم سكانها، ورغم أن الارتباط هنا ليس مطلقا غير أن دولة ما لا يمكن أن تصبح دولة عظمى ما دام عدد سكانها قليل.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algn="justLow" rtl="1">
              <a:lnSpc>
                <a:spcPct val="150000"/>
              </a:lnSpc>
            </a:pPr>
            <a:r>
              <a:rPr lang="ar-DZ" dirty="0"/>
              <a:t> </a:t>
            </a:r>
            <a:r>
              <a:rPr lang="ar-DZ" sz="2400" b="1" dirty="0">
                <a:solidFill>
                  <a:schemeClr val="bg1"/>
                </a:solidFill>
              </a:rPr>
              <a:t>كما تتجلى أهمية العامل الديموغرافي في ناحيتين الاقتصادية والعسكرية، فمن الناحية الأولى يوفر العدد الكبير من السكان القوّة العاملة القادرة على تحقيق التنمية الاقتصادية</a:t>
            </a:r>
            <a:r>
              <a:rPr lang="ar-DZ" sz="2400" b="1" dirty="0" smtClean="0">
                <a:solidFill>
                  <a:schemeClr val="bg1"/>
                </a:solidFill>
              </a:rPr>
              <a:t>،</a:t>
            </a:r>
            <a:r>
              <a:rPr lang="fr-FR" dirty="0"/>
              <a:t> </a:t>
            </a:r>
            <a:r>
              <a:rPr lang="ar-DZ" sz="2400" b="1" dirty="0">
                <a:solidFill>
                  <a:schemeClr val="bg1"/>
                </a:solidFill>
              </a:rPr>
              <a:t>أمّا من الناحية العسكرية فإن حجم السكان الكبير يعد المصدر الرئيسي </a:t>
            </a:r>
            <a:r>
              <a:rPr lang="ar-DZ" sz="2400" b="1" dirty="0" smtClean="0">
                <a:solidFill>
                  <a:schemeClr val="bg1"/>
                </a:solidFill>
              </a:rPr>
              <a:t>لتكوين جيش قوي من حيث التعداد.</a:t>
            </a:r>
            <a:endParaRPr lang="fr-FR" sz="2400" b="1" dirty="0">
              <a:solidFill>
                <a:schemeClr val="bg1"/>
              </a:solidFill>
            </a:endParaRPr>
          </a:p>
          <a:p>
            <a:pPr marL="0" indent="0" algn="justLow" rtl="1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r Chart Race: Army size comparison 1816-2020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562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Ion</vt:lpstr>
      <vt:lpstr>العوامل المؤثرة في العلاقات الدولية. </vt:lpstr>
      <vt:lpstr>العامل الجغرافي: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العامل الديمغرافي:</vt:lpstr>
      <vt:lpstr>PowerPoint Presentation</vt:lpstr>
      <vt:lpstr>العامل الاقتصادي.</vt:lpstr>
      <vt:lpstr>العامل العسكري أو القوة العسكرية.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المحور الرابع: العوامل المؤثرة في العلاقات الدولية.</dc:title>
  <dc:creator>HP</dc:creator>
  <cp:lastModifiedBy>HP</cp:lastModifiedBy>
  <cp:revision>16</cp:revision>
  <dcterms:created xsi:type="dcterms:W3CDTF">2023-11-26T12:03:48Z</dcterms:created>
  <dcterms:modified xsi:type="dcterms:W3CDTF">2023-12-17T17:32:43Z</dcterms:modified>
</cp:coreProperties>
</file>