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04" r:id="rId1"/>
  </p:sldMasterIdLst>
  <p:notesMasterIdLst>
    <p:notesMasterId r:id="rId30"/>
  </p:notesMasterIdLst>
  <p:sldIdLst>
    <p:sldId id="256" r:id="rId2"/>
    <p:sldId id="257" r:id="rId3"/>
    <p:sldId id="258" r:id="rId4"/>
    <p:sldId id="259" r:id="rId5"/>
    <p:sldId id="260" r:id="rId6"/>
    <p:sldId id="261" r:id="rId7"/>
    <p:sldId id="262" r:id="rId8"/>
    <p:sldId id="267" r:id="rId9"/>
    <p:sldId id="268" r:id="rId10"/>
    <p:sldId id="263" r:id="rId11"/>
    <p:sldId id="264" r:id="rId12"/>
    <p:sldId id="269" r:id="rId13"/>
    <p:sldId id="270" r:id="rId14"/>
    <p:sldId id="271" r:id="rId15"/>
    <p:sldId id="272" r:id="rId16"/>
    <p:sldId id="273" r:id="rId17"/>
    <p:sldId id="274" r:id="rId18"/>
    <p:sldId id="275" r:id="rId19"/>
    <p:sldId id="286" r:id="rId20"/>
    <p:sldId id="295" r:id="rId21"/>
    <p:sldId id="287" r:id="rId22"/>
    <p:sldId id="288" r:id="rId23"/>
    <p:sldId id="289" r:id="rId24"/>
    <p:sldId id="290" r:id="rId25"/>
    <p:sldId id="291" r:id="rId26"/>
    <p:sldId id="292" r:id="rId27"/>
    <p:sldId id="293" r:id="rId28"/>
    <p:sldId id="294" r:id="rId29"/>
  </p:sldIdLst>
  <p:sldSz cx="14630400" cy="8229600"/>
  <p:notesSz cx="8229600" cy="14630400"/>
  <p:embeddedFontLst>
    <p:embeddedFont>
      <p:font typeface="Lora" charset="0"/>
      <p:regular r:id="rId31"/>
    </p:embeddedFont>
    <p:embeddedFont>
      <p:font typeface="Perpetua" pitchFamily="18" charset="0"/>
      <p:regular r:id="rId32"/>
      <p:bold r:id="rId33"/>
      <p:italic r:id="rId34"/>
      <p:boldItalic r:id="rId35"/>
    </p:embeddedFont>
    <p:embeddedFont>
      <p:font typeface="Calibri" pitchFamily="34" charset="0"/>
      <p:regular r:id="rId36"/>
      <p:bold r:id="rId37"/>
      <p:italic r:id="rId38"/>
      <p:boldItalic r:id="rId39"/>
    </p:embeddedFont>
    <p:embeddedFont>
      <p:font typeface="Wingdings 2" pitchFamily="18" charset="2"/>
      <p:regular r:id="rId40"/>
    </p:embeddedFont>
    <p:embeddedFont>
      <p:font typeface="Franklin Gothic Book" pitchFamily="34" charset="0"/>
      <p:regular r:id="rId41"/>
      <p:italic r:id="rId4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58" autoAdjust="0"/>
    <p:restoredTop sz="94610"/>
  </p:normalViewPr>
  <p:slideViewPr>
    <p:cSldViewPr snapToGrid="0" snapToObjects="1">
      <p:cViewPr varScale="1">
        <p:scale>
          <a:sx n="96" d="100"/>
          <a:sy n="96" d="100"/>
        </p:scale>
        <p:origin x="-86" y="-370"/>
      </p:cViewPr>
      <p:guideLst>
        <p:guide orient="horz" pos="2592"/>
        <p:guide pos="4608"/>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10</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11</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12</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13</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14</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15</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16</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17</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18</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19</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21</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22</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23</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24</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25</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26</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27</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28</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3</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5</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6</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7</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8</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9</a:t>
            </a:fld>
            <a:endParaRPr lang="en-US"/>
          </a:p>
        </p:txBody>
      </p:sp>
    </p:spTree>
    <p:extLst>
      <p:ext uri="{BB962C8B-B14F-4D97-AF65-F5344CB8AC3E}">
        <p14:creationId xmlns:p14="http://schemas.microsoft.com/office/powerpoint/2010/main" xmlns=""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lide 10 master">
    <p:bg>
      <p:bgPr>
        <a:solidFill>
          <a:srgbClr val="000000"/>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lide 8 master">
    <p:bg>
      <p:bgPr>
        <a:solidFill>
          <a:srgbClr val="000000"/>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lide 9 master">
    <p:bg>
      <p:bgPr>
        <a:solidFill>
          <a:srgbClr val="000000"/>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4630400" cy="82296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lIns="130622" tIns="65311" rIns="130622" bIns="65311" rtlCol="0" anchor="ctr"/>
          <a:lstStyle/>
          <a:p>
            <a:pPr algn="ctr" eaLnBrk="1" latinLnBrk="0" hangingPunct="1"/>
            <a:endParaRPr kumimoji="0" lang="en-US"/>
          </a:p>
        </p:txBody>
      </p:sp>
      <p:sp useBgFill="1">
        <p:nvSpPr>
          <p:cNvPr id="8" name="Rectangle à coins arrondis 7"/>
          <p:cNvSpPr/>
          <p:nvPr/>
        </p:nvSpPr>
        <p:spPr>
          <a:xfrm>
            <a:off x="102413" y="83706"/>
            <a:ext cx="14421395" cy="803209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lIns="130622" tIns="65311" rIns="130622" bIns="65311" anchor="ctr"/>
          <a:lstStyle/>
          <a:p>
            <a:pPr algn="ctr" eaLnBrk="1" latinLnBrk="0" hangingPunct="1"/>
            <a:endParaRPr kumimoji="0" lang="en-US"/>
          </a:p>
        </p:txBody>
      </p:sp>
      <p:sp>
        <p:nvSpPr>
          <p:cNvPr id="22" name="Espace réservé du titre 21"/>
          <p:cNvSpPr>
            <a:spLocks noGrp="1"/>
          </p:cNvSpPr>
          <p:nvPr>
            <p:ph type="title"/>
          </p:nvPr>
        </p:nvSpPr>
        <p:spPr>
          <a:xfrm>
            <a:off x="1463040" y="329566"/>
            <a:ext cx="12435840" cy="1371600"/>
          </a:xfrm>
          <a:prstGeom prst="rect">
            <a:avLst/>
          </a:prstGeom>
        </p:spPr>
        <p:txBody>
          <a:bodyPr lIns="130622" tIns="65311" rIns="130622" bIns="130622" anchor="b" anchorCtr="0">
            <a:normAutofit/>
          </a:bodyPr>
          <a:lstStyle/>
          <a:p>
            <a:r>
              <a:rPr kumimoji="0" lang="fr-FR"/>
              <a:t>Cliquez pour modifier le style du titre</a:t>
            </a:r>
            <a:endParaRPr kumimoji="0" lang="en-US"/>
          </a:p>
        </p:txBody>
      </p:sp>
      <p:sp>
        <p:nvSpPr>
          <p:cNvPr id="13" name="Espace réservé du texte 12"/>
          <p:cNvSpPr>
            <a:spLocks noGrp="1"/>
          </p:cNvSpPr>
          <p:nvPr>
            <p:ph type="body" idx="1"/>
          </p:nvPr>
        </p:nvSpPr>
        <p:spPr>
          <a:xfrm>
            <a:off x="1463040" y="1737360"/>
            <a:ext cx="12435840" cy="5486400"/>
          </a:xfrm>
          <a:prstGeom prst="rect">
            <a:avLst/>
          </a:prstGeom>
        </p:spPr>
        <p:txBody>
          <a:bodyPr lIns="130622" tIns="65311" rIns="130622" bIns="65311">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a:off x="9875520" y="7429500"/>
            <a:ext cx="3962400" cy="571500"/>
          </a:xfrm>
          <a:prstGeom prst="rect">
            <a:avLst/>
          </a:prstGeom>
        </p:spPr>
        <p:txBody>
          <a:bodyPr lIns="130622" tIns="65311" rIns="130622" bIns="65311" anchor="ctr" anchorCtr="0"/>
          <a:lstStyle>
            <a:lvl1pPr algn="r" eaLnBrk="1" latinLnBrk="0" hangingPunct="1">
              <a:defRPr kumimoji="0" sz="2000">
                <a:solidFill>
                  <a:schemeClr val="tx2"/>
                </a:solidFill>
              </a:defRPr>
            </a:lvl1pPr>
          </a:lstStyle>
          <a:p>
            <a:fld id="{6AAC2BFC-341A-489F-BE1E-BA81F04C3140}" type="datetimeFigureOut">
              <a:rPr lang="fr-FR" smtClean="0"/>
              <a:pPr/>
              <a:t>15/12/2024</a:t>
            </a:fld>
            <a:endParaRPr lang="fr-FR"/>
          </a:p>
        </p:txBody>
      </p:sp>
      <p:sp>
        <p:nvSpPr>
          <p:cNvPr id="3" name="Espace réservé du pied de page 2"/>
          <p:cNvSpPr>
            <a:spLocks noGrp="1"/>
          </p:cNvSpPr>
          <p:nvPr>
            <p:ph type="ftr" sz="quarter" idx="3"/>
          </p:nvPr>
        </p:nvSpPr>
        <p:spPr>
          <a:xfrm>
            <a:off x="1463040" y="7406640"/>
            <a:ext cx="6339840" cy="548640"/>
          </a:xfrm>
          <a:prstGeom prst="rect">
            <a:avLst/>
          </a:prstGeom>
        </p:spPr>
        <p:txBody>
          <a:bodyPr lIns="130622" tIns="65311" rIns="130622" bIns="65311" anchor="ctr" anchorCtr="0"/>
          <a:lstStyle>
            <a:lvl1pPr eaLnBrk="1" latinLnBrk="0" hangingPunct="1">
              <a:defRPr kumimoji="0" sz="2000">
                <a:solidFill>
                  <a:schemeClr val="tx2"/>
                </a:solidFill>
              </a:defRPr>
            </a:lvl1pPr>
          </a:lstStyle>
          <a:p>
            <a:endParaRPr lang="fr-FR"/>
          </a:p>
        </p:txBody>
      </p:sp>
      <p:sp>
        <p:nvSpPr>
          <p:cNvPr id="23" name="Espace réservé du numéro de diapositive 22"/>
          <p:cNvSpPr>
            <a:spLocks noGrp="1"/>
          </p:cNvSpPr>
          <p:nvPr>
            <p:ph type="sldNum" sz="quarter" idx="4"/>
          </p:nvPr>
        </p:nvSpPr>
        <p:spPr>
          <a:xfrm>
            <a:off x="234086" y="7452360"/>
            <a:ext cx="731520" cy="548640"/>
          </a:xfrm>
          <a:prstGeom prst="ellipse">
            <a:avLst/>
          </a:prstGeom>
          <a:solidFill>
            <a:schemeClr val="accent1"/>
          </a:solidFill>
        </p:spPr>
        <p:txBody>
          <a:bodyPr wrap="none" lIns="0" tIns="0" rIns="0" bIns="0" anchor="ctr" anchorCtr="1">
            <a:noAutofit/>
          </a:bodyPr>
          <a:lstStyle>
            <a:lvl1pPr algn="ctr" eaLnBrk="1" latinLnBrk="0" hangingPunct="1">
              <a:defRPr kumimoji="0" sz="2000">
                <a:solidFill>
                  <a:srgbClr val="FFFFFF"/>
                </a:solidFill>
                <a:latin typeface="+mj-lt"/>
                <a:ea typeface="+mj-ea"/>
                <a:cs typeface="+mj-cs"/>
              </a:defRPr>
            </a:lvl1pPr>
          </a:lstStyle>
          <a:p>
            <a:fld id="{87FC6938-BFCB-4760-BD52-56F6495D6E6A}"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p:hf sldNum="0" hdr="0" ftr="0" dt="0"/>
  <p:txStyles>
    <p:titleStyle>
      <a:lvl1pPr algn="l" rtl="0" eaLnBrk="1" latinLnBrk="0" hangingPunct="1">
        <a:spcBef>
          <a:spcPct val="0"/>
        </a:spcBef>
        <a:buNone/>
        <a:defRPr kumimoji="0" sz="5700" kern="1200">
          <a:solidFill>
            <a:schemeClr val="tx2"/>
          </a:solidFill>
          <a:latin typeface="+mj-lt"/>
          <a:ea typeface="+mj-ea"/>
          <a:cs typeface="+mj-cs"/>
        </a:defRPr>
      </a:lvl1pPr>
    </p:titleStyle>
    <p:bodyStyle>
      <a:lvl1pPr marL="391866" indent="-391866" algn="l" rtl="0" eaLnBrk="1" latinLnBrk="0" hangingPunct="1">
        <a:spcBef>
          <a:spcPts val="829"/>
        </a:spcBef>
        <a:buClr>
          <a:schemeClr val="accent1"/>
        </a:buClr>
        <a:buSzPct val="85000"/>
        <a:buFont typeface="Wingdings 2"/>
        <a:buChar char=""/>
        <a:defRPr kumimoji="0" sz="3700" kern="1200">
          <a:solidFill>
            <a:schemeClr val="tx1"/>
          </a:solidFill>
          <a:latin typeface="+mn-lt"/>
          <a:ea typeface="+mn-ea"/>
          <a:cs typeface="+mn-cs"/>
        </a:defRPr>
      </a:lvl1pPr>
      <a:lvl2pPr marL="783732" indent="-326555" algn="l" rtl="0" eaLnBrk="1" latinLnBrk="0" hangingPunct="1">
        <a:spcBef>
          <a:spcPts val="529"/>
        </a:spcBef>
        <a:buClr>
          <a:schemeClr val="accent2"/>
        </a:buClr>
        <a:buSzPct val="85000"/>
        <a:buFont typeface="Wingdings 2"/>
        <a:buChar char=""/>
        <a:defRPr kumimoji="0" sz="3400" kern="1200">
          <a:solidFill>
            <a:schemeClr val="tx1"/>
          </a:solidFill>
          <a:latin typeface="+mn-lt"/>
          <a:ea typeface="+mn-ea"/>
          <a:cs typeface="+mn-cs"/>
        </a:defRPr>
      </a:lvl2pPr>
      <a:lvl3pPr marL="1175598" indent="-326555" algn="l" rtl="0" eaLnBrk="1" latinLnBrk="0" hangingPunct="1">
        <a:spcBef>
          <a:spcPts val="529"/>
        </a:spcBef>
        <a:buClr>
          <a:schemeClr val="accent1">
            <a:tint val="60000"/>
          </a:schemeClr>
        </a:buClr>
        <a:buSzPct val="85000"/>
        <a:buFont typeface="Wingdings 2"/>
        <a:buChar char=""/>
        <a:defRPr kumimoji="0" sz="2900" kern="1200">
          <a:solidFill>
            <a:schemeClr val="tx1"/>
          </a:solidFill>
          <a:latin typeface="+mn-lt"/>
          <a:ea typeface="+mn-ea"/>
          <a:cs typeface="+mn-cs"/>
        </a:defRPr>
      </a:lvl3pPr>
      <a:lvl4pPr marL="1567464" indent="-326555" algn="l" rtl="0" eaLnBrk="1" latinLnBrk="0" hangingPunct="1">
        <a:spcBef>
          <a:spcPts val="529"/>
        </a:spcBef>
        <a:buClr>
          <a:schemeClr val="accent3"/>
        </a:buClr>
        <a:buSzPct val="80000"/>
        <a:buFont typeface="Wingdings 2"/>
        <a:buChar char=""/>
        <a:defRPr kumimoji="0" sz="2900" kern="1200">
          <a:solidFill>
            <a:schemeClr val="tx1"/>
          </a:solidFill>
          <a:latin typeface="+mn-lt"/>
          <a:ea typeface="+mn-ea"/>
          <a:cs typeface="+mn-cs"/>
        </a:defRPr>
      </a:lvl4pPr>
      <a:lvl5pPr marL="1959331" indent="-326555" algn="l" rtl="0" eaLnBrk="1" latinLnBrk="0" hangingPunct="1">
        <a:spcBef>
          <a:spcPts val="529"/>
        </a:spcBef>
        <a:buClr>
          <a:schemeClr val="accent3"/>
        </a:buClr>
        <a:buFontTx/>
        <a:buChar char="o"/>
        <a:defRPr kumimoji="0" sz="2900" kern="1200">
          <a:solidFill>
            <a:schemeClr val="tx1"/>
          </a:solidFill>
          <a:latin typeface="+mn-lt"/>
          <a:ea typeface="+mn-ea"/>
          <a:cs typeface="+mn-cs"/>
        </a:defRPr>
      </a:lvl5pPr>
      <a:lvl6pPr marL="2351197" indent="-326555" algn="l" rtl="0" eaLnBrk="1" latinLnBrk="0" hangingPunct="1">
        <a:spcBef>
          <a:spcPts val="529"/>
        </a:spcBef>
        <a:buClr>
          <a:schemeClr val="accent3"/>
        </a:buClr>
        <a:buChar char="•"/>
        <a:defRPr kumimoji="0" sz="2600" kern="1200" baseline="0">
          <a:solidFill>
            <a:schemeClr val="tx1"/>
          </a:solidFill>
          <a:latin typeface="+mn-lt"/>
          <a:ea typeface="+mn-ea"/>
          <a:cs typeface="+mn-cs"/>
        </a:defRPr>
      </a:lvl6pPr>
      <a:lvl7pPr marL="2743063" indent="-326555" algn="l" rtl="0" eaLnBrk="1" latinLnBrk="0" hangingPunct="1">
        <a:spcBef>
          <a:spcPts val="529"/>
        </a:spcBef>
        <a:buClr>
          <a:schemeClr val="accent2"/>
        </a:buClr>
        <a:buChar char="•"/>
        <a:defRPr kumimoji="0" sz="2600" kern="1200">
          <a:solidFill>
            <a:schemeClr val="tx1"/>
          </a:solidFill>
          <a:latin typeface="+mn-lt"/>
          <a:ea typeface="+mn-ea"/>
          <a:cs typeface="+mn-cs"/>
        </a:defRPr>
      </a:lvl7pPr>
      <a:lvl8pPr marL="3134929" indent="-326555" algn="l" rtl="0" eaLnBrk="1" latinLnBrk="0" hangingPunct="1">
        <a:spcBef>
          <a:spcPts val="529"/>
        </a:spcBef>
        <a:buClr>
          <a:schemeClr val="accent1">
            <a:tint val="60000"/>
          </a:schemeClr>
        </a:buClr>
        <a:buChar char="•"/>
        <a:defRPr kumimoji="0" sz="2600" kern="1200">
          <a:solidFill>
            <a:schemeClr val="tx1"/>
          </a:solidFill>
          <a:latin typeface="+mn-lt"/>
          <a:ea typeface="+mn-ea"/>
          <a:cs typeface="+mn-cs"/>
        </a:defRPr>
      </a:lvl8pPr>
      <a:lvl9pPr marL="3526795" indent="-326555" algn="l" rtl="0" eaLnBrk="1" latinLnBrk="0" hangingPunct="1">
        <a:spcBef>
          <a:spcPts val="529"/>
        </a:spcBef>
        <a:buClr>
          <a:schemeClr val="accent2">
            <a:tint val="60000"/>
          </a:schemeClr>
        </a:buClr>
        <a:buChar char="•"/>
        <a:defRPr kumimoji="0" sz="2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53110" algn="l" rtl="0" eaLnBrk="1" latinLnBrk="0" hangingPunct="1">
        <a:defRPr kumimoji="0" kern="1200">
          <a:solidFill>
            <a:schemeClr val="tx1"/>
          </a:solidFill>
          <a:latin typeface="+mn-lt"/>
          <a:ea typeface="+mn-ea"/>
          <a:cs typeface="+mn-cs"/>
        </a:defRPr>
      </a:lvl2pPr>
      <a:lvl3pPr marL="1306220" algn="l" rtl="0" eaLnBrk="1" latinLnBrk="0" hangingPunct="1">
        <a:defRPr kumimoji="0" kern="1200">
          <a:solidFill>
            <a:schemeClr val="tx1"/>
          </a:solidFill>
          <a:latin typeface="+mn-lt"/>
          <a:ea typeface="+mn-ea"/>
          <a:cs typeface="+mn-cs"/>
        </a:defRPr>
      </a:lvl3pPr>
      <a:lvl4pPr marL="1959331" algn="l" rtl="0" eaLnBrk="1" latinLnBrk="0" hangingPunct="1">
        <a:defRPr kumimoji="0" kern="1200">
          <a:solidFill>
            <a:schemeClr val="tx1"/>
          </a:solidFill>
          <a:latin typeface="+mn-lt"/>
          <a:ea typeface="+mn-ea"/>
          <a:cs typeface="+mn-cs"/>
        </a:defRPr>
      </a:lvl4pPr>
      <a:lvl5pPr marL="2612441" algn="l" rtl="0" eaLnBrk="1" latinLnBrk="0" hangingPunct="1">
        <a:defRPr kumimoji="0" kern="1200">
          <a:solidFill>
            <a:schemeClr val="tx1"/>
          </a:solidFill>
          <a:latin typeface="+mn-lt"/>
          <a:ea typeface="+mn-ea"/>
          <a:cs typeface="+mn-cs"/>
        </a:defRPr>
      </a:lvl5pPr>
      <a:lvl6pPr marL="3265551" algn="l" rtl="0" eaLnBrk="1" latinLnBrk="0" hangingPunct="1">
        <a:defRPr kumimoji="0" kern="1200">
          <a:solidFill>
            <a:schemeClr val="tx1"/>
          </a:solidFill>
          <a:latin typeface="+mn-lt"/>
          <a:ea typeface="+mn-ea"/>
          <a:cs typeface="+mn-cs"/>
        </a:defRPr>
      </a:lvl6pPr>
      <a:lvl7pPr marL="3918661" algn="l" rtl="0" eaLnBrk="1" latinLnBrk="0" hangingPunct="1">
        <a:defRPr kumimoji="0" kern="1200">
          <a:solidFill>
            <a:schemeClr val="tx1"/>
          </a:solidFill>
          <a:latin typeface="+mn-lt"/>
          <a:ea typeface="+mn-ea"/>
          <a:cs typeface="+mn-cs"/>
        </a:defRPr>
      </a:lvl7pPr>
      <a:lvl8pPr marL="4571771" algn="l" rtl="0" eaLnBrk="1" latinLnBrk="0" hangingPunct="1">
        <a:defRPr kumimoji="0" kern="1200">
          <a:solidFill>
            <a:schemeClr val="tx1"/>
          </a:solidFill>
          <a:latin typeface="+mn-lt"/>
          <a:ea typeface="+mn-ea"/>
          <a:cs typeface="+mn-cs"/>
        </a:defRPr>
      </a:lvl8pPr>
      <a:lvl9pPr marL="522488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837724" y="2504242"/>
            <a:ext cx="7468553" cy="1408033"/>
          </a:xfrm>
          <a:prstGeom prst="rect">
            <a:avLst/>
          </a:prstGeom>
          <a:noFill/>
          <a:ln/>
        </p:spPr>
        <p:txBody>
          <a:bodyPr wrap="square" lIns="0" tIns="0" rIns="0" bIns="0" rtlCol="0" anchor="t"/>
          <a:lstStyle/>
          <a:p>
            <a:pPr marL="0" indent="0">
              <a:lnSpc>
                <a:spcPts val="5500"/>
              </a:lnSpc>
              <a:buNone/>
            </a:pPr>
            <a:r>
              <a:rPr lang="en-US" sz="4400" dirty="0">
                <a:solidFill>
                  <a:srgbClr val="38512F"/>
                </a:solidFill>
                <a:latin typeface="Lora" pitchFamily="34" charset="0"/>
                <a:ea typeface="Lora" pitchFamily="34" charset="-122"/>
                <a:cs typeface="Lora" pitchFamily="34" charset="-120"/>
              </a:rPr>
              <a:t>Victorian Period in British Literature</a:t>
            </a:r>
            <a:endParaRPr lang="en-US" sz="4400" dirty="0"/>
          </a:p>
        </p:txBody>
      </p:sp>
      <p:sp>
        <p:nvSpPr>
          <p:cNvPr id="4" name="Text 1"/>
          <p:cNvSpPr/>
          <p:nvPr/>
        </p:nvSpPr>
        <p:spPr>
          <a:xfrm>
            <a:off x="837724" y="4271248"/>
            <a:ext cx="7468553" cy="766048"/>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The Victorian era was a time of great change and upheaval in Britain. This period spans the reign of Queen Victoria, from 1837 to 1901.</a:t>
            </a:r>
            <a:endParaRPr lang="en-US" sz="1850" dirty="0"/>
          </a:p>
        </p:txBody>
      </p:sp>
      <p:sp>
        <p:nvSpPr>
          <p:cNvPr id="5" name="Shape 2"/>
          <p:cNvSpPr/>
          <p:nvPr/>
        </p:nvSpPr>
        <p:spPr>
          <a:xfrm>
            <a:off x="837724" y="5324356"/>
            <a:ext cx="382905" cy="382905"/>
          </a:xfrm>
          <a:prstGeom prst="roundRect">
            <a:avLst>
              <a:gd name="adj" fmla="val 23878209"/>
            </a:avLst>
          </a:prstGeom>
          <a:noFill/>
          <a:ln w="7620">
            <a:solidFill>
              <a:srgbClr val="FFFFFF"/>
            </a:solidFill>
            <a:prstDash val="solid"/>
          </a:ln>
        </p:spPr>
      </p:sp>
      <p:sp>
        <p:nvSpPr>
          <p:cNvPr id="7" name="Text 3"/>
          <p:cNvSpPr/>
          <p:nvPr/>
        </p:nvSpPr>
        <p:spPr>
          <a:xfrm>
            <a:off x="1340287" y="5306497"/>
            <a:ext cx="1817013" cy="418862"/>
          </a:xfrm>
          <a:prstGeom prst="rect">
            <a:avLst/>
          </a:prstGeom>
          <a:noFill/>
          <a:ln/>
        </p:spPr>
        <p:txBody>
          <a:bodyPr wrap="none" lIns="0" tIns="0" rIns="0" bIns="0" rtlCol="0" anchor="t"/>
          <a:lstStyle/>
          <a:p>
            <a:pPr marL="0" indent="0" algn="l">
              <a:lnSpc>
                <a:spcPts val="3250"/>
              </a:lnSpc>
              <a:buNone/>
            </a:pPr>
            <a:endParaRPr lang="en-US" sz="2350" dirty="0"/>
          </a:p>
        </p:txBody>
      </p:sp>
      <p:pic>
        <p:nvPicPr>
          <p:cNvPr id="8" name="Image 0" descr="preencoded.png"/>
          <p:cNvPicPr>
            <a:picLocks noChangeAspect="1"/>
          </p:cNvPicPr>
          <p:nvPr/>
        </p:nvPicPr>
        <p:blipFill>
          <a:blip r:embed="rId3"/>
          <a:stretch>
            <a:fillRect/>
          </a:stretch>
        </p:blipFill>
        <p:spPr>
          <a:xfrm>
            <a:off x="9144000" y="0"/>
            <a:ext cx="5486400"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54844" y="1065475"/>
            <a:ext cx="7468553" cy="1408033"/>
          </a:xfrm>
          <a:prstGeom prst="rect">
            <a:avLst/>
          </a:prstGeom>
          <a:noFill/>
          <a:ln/>
        </p:spPr>
        <p:txBody>
          <a:bodyPr wrap="square" lIns="0" tIns="0" rIns="0" bIns="0" rtlCol="0" anchor="t"/>
          <a:lstStyle/>
          <a:p>
            <a:pPr marL="0" indent="0">
              <a:lnSpc>
                <a:spcPts val="5500"/>
              </a:lnSpc>
              <a:buNone/>
            </a:pPr>
            <a:r>
              <a:rPr lang="en-US" sz="2800" dirty="0">
                <a:solidFill>
                  <a:srgbClr val="38512F"/>
                </a:solidFill>
                <a:latin typeface="Lora" pitchFamily="34" charset="0"/>
                <a:ea typeface="Lora" pitchFamily="34" charset="-122"/>
                <a:cs typeface="Lora" pitchFamily="34" charset="-120"/>
              </a:rPr>
              <a:t>Social Background: The Dehumanizing Effects of the Industrial Revolution</a:t>
            </a:r>
            <a:endParaRPr lang="en-US" sz="2800" dirty="0"/>
          </a:p>
        </p:txBody>
      </p:sp>
      <p:sp>
        <p:nvSpPr>
          <p:cNvPr id="4" name="Text 1"/>
          <p:cNvSpPr/>
          <p:nvPr/>
        </p:nvSpPr>
        <p:spPr>
          <a:xfrm>
            <a:off x="837724" y="3714631"/>
            <a:ext cx="7468553" cy="1149072"/>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The Industrial Revolution brought about a period of significant social and economic change. However, this rapid industrialisation resulted in various negative impacts on the working class.</a:t>
            </a:r>
            <a:endParaRPr lang="en-US" sz="1850" dirty="0"/>
          </a:p>
        </p:txBody>
      </p:sp>
      <p:sp>
        <p:nvSpPr>
          <p:cNvPr id="5" name="Text 2"/>
          <p:cNvSpPr/>
          <p:nvPr/>
        </p:nvSpPr>
        <p:spPr>
          <a:xfrm>
            <a:off x="837724" y="5132903"/>
            <a:ext cx="7468553" cy="1149072"/>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Factory work was often dangerous and repetitive, leading to physical and psychological exhaustion. Long hours, low wages, and harsh conditions left workers feeling alienated and devalued.</a:t>
            </a:r>
            <a:endParaRPr lang="en-US" sz="18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27008" y="649843"/>
            <a:ext cx="5560338" cy="694968"/>
          </a:xfrm>
          <a:prstGeom prst="rect">
            <a:avLst/>
          </a:prstGeom>
          <a:noFill/>
          <a:ln/>
        </p:spPr>
        <p:txBody>
          <a:bodyPr wrap="none" lIns="0" tIns="0" rIns="0" bIns="0" rtlCol="0" anchor="t"/>
          <a:lstStyle/>
          <a:p>
            <a:pPr marL="0" indent="0">
              <a:lnSpc>
                <a:spcPts val="5450"/>
              </a:lnSpc>
              <a:buNone/>
            </a:pPr>
            <a:r>
              <a:rPr lang="en-US" sz="4350" dirty="0">
                <a:solidFill>
                  <a:srgbClr val="38512F"/>
                </a:solidFill>
                <a:latin typeface="Lora" pitchFamily="34" charset="0"/>
                <a:ea typeface="Lora" pitchFamily="34" charset="-122"/>
                <a:cs typeface="Lora" pitchFamily="34" charset="-120"/>
              </a:rPr>
              <a:t>Child Labour</a:t>
            </a:r>
            <a:endParaRPr lang="en-US" sz="4350" dirty="0"/>
          </a:p>
        </p:txBody>
      </p:sp>
      <p:pic>
        <p:nvPicPr>
          <p:cNvPr id="3" name="Image 0" descr="preencoded.png"/>
          <p:cNvPicPr>
            <a:picLocks noChangeAspect="1"/>
          </p:cNvPicPr>
          <p:nvPr/>
        </p:nvPicPr>
        <p:blipFill>
          <a:blip r:embed="rId3"/>
          <a:stretch>
            <a:fillRect/>
          </a:stretch>
        </p:blipFill>
        <p:spPr>
          <a:xfrm>
            <a:off x="827008" y="1817370"/>
            <a:ext cx="6310908" cy="3900368"/>
          </a:xfrm>
          <a:prstGeom prst="rect">
            <a:avLst/>
          </a:prstGeom>
        </p:spPr>
      </p:pic>
      <p:sp>
        <p:nvSpPr>
          <p:cNvPr id="4" name="Text 1"/>
          <p:cNvSpPr/>
          <p:nvPr/>
        </p:nvSpPr>
        <p:spPr>
          <a:xfrm>
            <a:off x="827008" y="6013133"/>
            <a:ext cx="3092172" cy="347424"/>
          </a:xfrm>
          <a:prstGeom prst="rect">
            <a:avLst/>
          </a:prstGeom>
          <a:noFill/>
          <a:ln/>
        </p:spPr>
        <p:txBody>
          <a:bodyPr wrap="none" lIns="0" tIns="0" rIns="0" bIns="0" rtlCol="0" anchor="t"/>
          <a:lstStyle/>
          <a:p>
            <a:pPr marL="0" indent="0" algn="l">
              <a:lnSpc>
                <a:spcPts val="2700"/>
              </a:lnSpc>
              <a:buNone/>
            </a:pPr>
            <a:r>
              <a:rPr lang="en-US" sz="2150" dirty="0">
                <a:solidFill>
                  <a:srgbClr val="3A3630"/>
                </a:solidFill>
                <a:latin typeface="Lora" pitchFamily="34" charset="0"/>
                <a:ea typeface="Lora" pitchFamily="34" charset="-122"/>
                <a:cs typeface="Lora" pitchFamily="34" charset="-120"/>
              </a:rPr>
              <a:t>Exploitation of Children</a:t>
            </a:r>
            <a:endParaRPr lang="en-US" sz="2150" dirty="0"/>
          </a:p>
        </p:txBody>
      </p:sp>
      <p:sp>
        <p:nvSpPr>
          <p:cNvPr id="5" name="Text 2"/>
          <p:cNvSpPr/>
          <p:nvPr/>
        </p:nvSpPr>
        <p:spPr>
          <a:xfrm>
            <a:off x="827008" y="6502241"/>
            <a:ext cx="6310908" cy="1134427"/>
          </a:xfrm>
          <a:prstGeom prst="rect">
            <a:avLst/>
          </a:prstGeom>
          <a:noFill/>
          <a:ln/>
        </p:spPr>
        <p:txBody>
          <a:bodyPr wrap="square" lIns="0" tIns="0" rIns="0" bIns="0" rtlCol="0" anchor="t"/>
          <a:lstStyle/>
          <a:p>
            <a:pPr marL="0" indent="0" algn="l">
              <a:lnSpc>
                <a:spcPts val="2950"/>
              </a:lnSpc>
              <a:buNone/>
            </a:pPr>
            <a:r>
              <a:rPr lang="en-US" sz="1850" dirty="0">
                <a:solidFill>
                  <a:srgbClr val="3A3630"/>
                </a:solidFill>
                <a:latin typeface="Source Sans Pro" pitchFamily="34" charset="0"/>
                <a:ea typeface="Source Sans Pro" pitchFamily="34" charset="-122"/>
                <a:cs typeface="Source Sans Pro" pitchFamily="34" charset="-120"/>
              </a:rPr>
              <a:t>The Victorian era was a time of great industrial growth, but it also witnessed the exploitation of children in factories and mines.</a:t>
            </a:r>
          </a:p>
          <a:p>
            <a:pPr marL="0" indent="0" algn="l">
              <a:lnSpc>
                <a:spcPts val="2950"/>
              </a:lnSpc>
              <a:buNone/>
            </a:pPr>
            <a:endParaRPr lang="en-US" sz="1850" dirty="0"/>
          </a:p>
        </p:txBody>
      </p:sp>
      <p:pic>
        <p:nvPicPr>
          <p:cNvPr id="6" name="Image 1" descr="preencoded.png"/>
          <p:cNvPicPr>
            <a:picLocks noChangeAspect="1"/>
          </p:cNvPicPr>
          <p:nvPr/>
        </p:nvPicPr>
        <p:blipFill>
          <a:blip r:embed="rId4"/>
          <a:stretch>
            <a:fillRect/>
          </a:stretch>
        </p:blipFill>
        <p:spPr>
          <a:xfrm>
            <a:off x="7492365" y="1817370"/>
            <a:ext cx="6311027" cy="3900488"/>
          </a:xfrm>
          <a:prstGeom prst="rect">
            <a:avLst/>
          </a:prstGeom>
        </p:spPr>
      </p:pic>
      <p:sp>
        <p:nvSpPr>
          <p:cNvPr id="7" name="Text 3"/>
          <p:cNvSpPr/>
          <p:nvPr/>
        </p:nvSpPr>
        <p:spPr>
          <a:xfrm>
            <a:off x="7492365" y="6013252"/>
            <a:ext cx="3363635" cy="347424"/>
          </a:xfrm>
          <a:prstGeom prst="rect">
            <a:avLst/>
          </a:prstGeom>
          <a:noFill/>
          <a:ln/>
        </p:spPr>
        <p:txBody>
          <a:bodyPr wrap="none" lIns="0" tIns="0" rIns="0" bIns="0" rtlCol="0" anchor="t"/>
          <a:lstStyle/>
          <a:p>
            <a:pPr marL="0" indent="0" algn="l">
              <a:lnSpc>
                <a:spcPts val="2700"/>
              </a:lnSpc>
              <a:buNone/>
            </a:pPr>
            <a:r>
              <a:rPr lang="en-US" sz="2150" dirty="0">
                <a:solidFill>
                  <a:srgbClr val="3A3630"/>
                </a:solidFill>
                <a:latin typeface="Lora" pitchFamily="34" charset="0"/>
                <a:ea typeface="Lora" pitchFamily="34" charset="-122"/>
                <a:cs typeface="Lora" pitchFamily="34" charset="-120"/>
              </a:rPr>
              <a:t>Social Reform Movements</a:t>
            </a:r>
            <a:endParaRPr lang="en-US" sz="2150" dirty="0"/>
          </a:p>
        </p:txBody>
      </p:sp>
      <p:sp>
        <p:nvSpPr>
          <p:cNvPr id="8" name="Text 4"/>
          <p:cNvSpPr/>
          <p:nvPr/>
        </p:nvSpPr>
        <p:spPr>
          <a:xfrm>
            <a:off x="7492365" y="6502360"/>
            <a:ext cx="6311027" cy="1134427"/>
          </a:xfrm>
          <a:prstGeom prst="rect">
            <a:avLst/>
          </a:prstGeom>
          <a:noFill/>
          <a:ln/>
        </p:spPr>
        <p:txBody>
          <a:bodyPr wrap="square" lIns="0" tIns="0" rIns="0" bIns="0" rtlCol="0" anchor="t"/>
          <a:lstStyle/>
          <a:p>
            <a:pPr>
              <a:lnSpc>
                <a:spcPts val="1850"/>
              </a:lnSpc>
            </a:pPr>
            <a:r>
              <a:rPr lang="en-US" sz="1200" dirty="0">
                <a:solidFill>
                  <a:srgbClr val="3A3630"/>
                </a:solidFill>
                <a:latin typeface="Source Sans Pro" pitchFamily="34" charset="0"/>
                <a:ea typeface="Source Sans Pro" pitchFamily="34" charset="-122"/>
                <a:cs typeface="Source Sans Pro" pitchFamily="34" charset="-120"/>
              </a:rPr>
              <a:t>The Victorian Era was marked by a surge of social reform movements. Child </a:t>
            </a:r>
            <a:r>
              <a:rPr lang="en-US" sz="1200" dirty="0" err="1">
                <a:solidFill>
                  <a:srgbClr val="3A3630"/>
                </a:solidFill>
                <a:latin typeface="Source Sans Pro" pitchFamily="34" charset="0"/>
                <a:ea typeface="Source Sans Pro" pitchFamily="34" charset="-122"/>
                <a:cs typeface="Source Sans Pro" pitchFamily="34" charset="-120"/>
              </a:rPr>
              <a:t>labour</a:t>
            </a:r>
            <a:r>
              <a:rPr lang="en-US" sz="1200" dirty="0">
                <a:solidFill>
                  <a:srgbClr val="3A3630"/>
                </a:solidFill>
                <a:latin typeface="Source Sans Pro" pitchFamily="34" charset="0"/>
                <a:ea typeface="Source Sans Pro" pitchFamily="34" charset="-122"/>
                <a:cs typeface="Source Sans Pro" pitchFamily="34" charset="-120"/>
              </a:rPr>
              <a:t> was a prevalent issue, with children often working in dangerous and exploitative conditions. The Industrial Revolution's impact on working class families was profound. This era witnessed a significant shift in society, and the emergence of reform movements aimed at addressing the plight of the working class</a:t>
            </a:r>
            <a:r>
              <a:rPr lang="en-US" sz="2000" dirty="0">
                <a:solidFill>
                  <a:srgbClr val="3A3630"/>
                </a:solidFill>
                <a:latin typeface="Source Sans Pro" pitchFamily="34" charset="0"/>
                <a:ea typeface="Source Sans Pro" pitchFamily="34" charset="-122"/>
                <a:cs typeface="Source Sans Pro" pitchFamily="34" charset="-120"/>
              </a:rPr>
              <a:t>.</a:t>
            </a:r>
            <a:endParaRPr lang="en-US"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827961"/>
            <a:ext cx="7679888" cy="704017"/>
          </a:xfrm>
          <a:prstGeom prst="rect">
            <a:avLst/>
          </a:prstGeom>
          <a:noFill/>
          <a:ln/>
        </p:spPr>
        <p:txBody>
          <a:bodyPr wrap="none" lIns="0" tIns="0" rIns="0" bIns="0" rtlCol="0" anchor="t"/>
          <a:lstStyle/>
          <a:p>
            <a:pPr marL="0" indent="0">
              <a:lnSpc>
                <a:spcPts val="5500"/>
              </a:lnSpc>
              <a:buNone/>
            </a:pPr>
            <a:r>
              <a:rPr lang="en-US" sz="4400" dirty="0">
                <a:solidFill>
                  <a:srgbClr val="38512F"/>
                </a:solidFill>
                <a:latin typeface="Lora" pitchFamily="34" charset="0"/>
                <a:ea typeface="Lora" pitchFamily="34" charset="-122"/>
                <a:cs typeface="Lora" pitchFamily="34" charset="-120"/>
              </a:rPr>
              <a:t>Challenges to Religious Belief</a:t>
            </a:r>
            <a:endParaRPr lang="en-US" sz="4400" dirty="0"/>
          </a:p>
        </p:txBody>
      </p:sp>
      <p:pic>
        <p:nvPicPr>
          <p:cNvPr id="3" name="Image 0" descr="preencoded.png"/>
          <p:cNvPicPr>
            <a:picLocks noChangeAspect="1"/>
          </p:cNvPicPr>
          <p:nvPr/>
        </p:nvPicPr>
        <p:blipFill>
          <a:blip r:embed="rId3"/>
          <a:stretch>
            <a:fillRect/>
          </a:stretch>
        </p:blipFill>
        <p:spPr>
          <a:xfrm>
            <a:off x="837724" y="2010728"/>
            <a:ext cx="598408" cy="598408"/>
          </a:xfrm>
          <a:prstGeom prst="rect">
            <a:avLst/>
          </a:prstGeom>
        </p:spPr>
      </p:pic>
      <p:sp>
        <p:nvSpPr>
          <p:cNvPr id="4" name="Text 1"/>
          <p:cNvSpPr/>
          <p:nvPr/>
        </p:nvSpPr>
        <p:spPr>
          <a:xfrm>
            <a:off x="837724" y="284845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3A3630"/>
                </a:solidFill>
                <a:latin typeface="Lora" pitchFamily="34" charset="0"/>
                <a:ea typeface="Lora" pitchFamily="34" charset="-122"/>
                <a:cs typeface="Lora" pitchFamily="34" charset="-120"/>
              </a:rPr>
              <a:t>Science</a:t>
            </a:r>
            <a:endParaRPr lang="en-US" sz="2200" dirty="0"/>
          </a:p>
        </p:txBody>
      </p:sp>
      <p:sp>
        <p:nvSpPr>
          <p:cNvPr id="5" name="Text 2"/>
          <p:cNvSpPr/>
          <p:nvPr/>
        </p:nvSpPr>
        <p:spPr>
          <a:xfrm>
            <a:off x="837724" y="3343989"/>
            <a:ext cx="6297930" cy="766048"/>
          </a:xfrm>
          <a:prstGeom prst="rect">
            <a:avLst/>
          </a:prstGeom>
          <a:noFill/>
          <a:ln/>
        </p:spPr>
        <p:txBody>
          <a:bodyPr wrap="square" lIns="0" tIns="0" rIns="0" bIns="0" rtlCol="0" anchor="t"/>
          <a:lstStyle/>
          <a:p>
            <a:pPr marL="0" indent="0" algn="l">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The development of science in the nineteenth century posed challenges to traditional religious beliefs.</a:t>
            </a:r>
            <a:endParaRPr lang="en-US" sz="1850" dirty="0"/>
          </a:p>
        </p:txBody>
      </p:sp>
      <p:sp>
        <p:nvSpPr>
          <p:cNvPr id="6" name="Text 3"/>
          <p:cNvSpPr/>
          <p:nvPr/>
        </p:nvSpPr>
        <p:spPr>
          <a:xfrm>
            <a:off x="837724" y="4253627"/>
            <a:ext cx="6297930" cy="1915120"/>
          </a:xfrm>
          <a:prstGeom prst="rect">
            <a:avLst/>
          </a:prstGeom>
          <a:noFill/>
          <a:ln/>
        </p:spPr>
        <p:txBody>
          <a:bodyPr wrap="square" lIns="0" tIns="0" rIns="0" bIns="0" rtlCol="0" anchor="t"/>
          <a:lstStyle/>
          <a:p>
            <a:pPr marL="342900" indent="-342900" algn="l">
              <a:lnSpc>
                <a:spcPts val="3000"/>
              </a:lnSpc>
              <a:buSzPct val="100000"/>
              <a:buChar char="•"/>
            </a:pPr>
            <a:r>
              <a:rPr lang="en-US" sz="1850" dirty="0">
                <a:solidFill>
                  <a:srgbClr val="3A3630"/>
                </a:solidFill>
                <a:latin typeface="Source Sans Pro" pitchFamily="34" charset="0"/>
                <a:ea typeface="Source Sans Pro" pitchFamily="34" charset="-122"/>
                <a:cs typeface="Source Sans Pro" pitchFamily="34" charset="-120"/>
              </a:rPr>
              <a:t>Charles Darwin's theories of evolution, particularly his works </a:t>
            </a:r>
            <a:r>
              <a:rPr lang="en-US" sz="1850" b="1" dirty="0">
                <a:solidFill>
                  <a:srgbClr val="3A3630"/>
                </a:solidFill>
                <a:latin typeface="Source Sans Pro" pitchFamily="34" charset="0"/>
                <a:ea typeface="Source Sans Pro" pitchFamily="34" charset="-122"/>
                <a:cs typeface="Source Sans Pro" pitchFamily="34" charset="-120"/>
              </a:rPr>
              <a:t>The Origin of Species</a:t>
            </a:r>
            <a:r>
              <a:rPr lang="en-US" sz="1850" dirty="0">
                <a:solidFill>
                  <a:srgbClr val="3A3630"/>
                </a:solidFill>
                <a:latin typeface="Source Sans Pro" pitchFamily="34" charset="0"/>
                <a:ea typeface="Source Sans Pro" pitchFamily="34" charset="-122"/>
                <a:cs typeface="Source Sans Pro" pitchFamily="34" charset="-120"/>
              </a:rPr>
              <a:t> (1859) and </a:t>
            </a:r>
            <a:r>
              <a:rPr lang="en-US" sz="1850" b="1" dirty="0">
                <a:solidFill>
                  <a:srgbClr val="3A3630"/>
                </a:solidFill>
                <a:latin typeface="Source Sans Pro" pitchFamily="34" charset="0"/>
                <a:ea typeface="Source Sans Pro" pitchFamily="34" charset="-122"/>
                <a:cs typeface="Source Sans Pro" pitchFamily="34" charset="-120"/>
              </a:rPr>
              <a:t>The Descent of Man</a:t>
            </a:r>
            <a:r>
              <a:rPr lang="en-US" sz="1850" dirty="0">
                <a:solidFill>
                  <a:srgbClr val="3A3630"/>
                </a:solidFill>
                <a:latin typeface="Source Sans Pro" pitchFamily="34" charset="0"/>
                <a:ea typeface="Source Sans Pro" pitchFamily="34" charset="-122"/>
                <a:cs typeface="Source Sans Pro" pitchFamily="34" charset="-120"/>
              </a:rPr>
              <a:t> (1871), challenged the literal interpretation of the Bible and raised questions about the nature of humanity and God's role in creation.</a:t>
            </a:r>
            <a:endParaRPr lang="en-US" sz="1850" dirty="0"/>
          </a:p>
        </p:txBody>
      </p:sp>
      <p:sp>
        <p:nvSpPr>
          <p:cNvPr id="7" name="Text 4"/>
          <p:cNvSpPr/>
          <p:nvPr/>
        </p:nvSpPr>
        <p:spPr>
          <a:xfrm>
            <a:off x="837724" y="6252448"/>
            <a:ext cx="6297930" cy="1149072"/>
          </a:xfrm>
          <a:prstGeom prst="rect">
            <a:avLst/>
          </a:prstGeom>
          <a:noFill/>
          <a:ln/>
        </p:spPr>
        <p:txBody>
          <a:bodyPr wrap="square" lIns="0" tIns="0" rIns="0" bIns="0" rtlCol="0" anchor="t"/>
          <a:lstStyle/>
          <a:p>
            <a:pPr marL="342900" indent="-342900" algn="l">
              <a:lnSpc>
                <a:spcPts val="3000"/>
              </a:lnSpc>
              <a:buSzPct val="100000"/>
              <a:buChar char="•"/>
            </a:pPr>
            <a:r>
              <a:rPr lang="en-US" sz="1850" dirty="0">
                <a:solidFill>
                  <a:srgbClr val="3A3630"/>
                </a:solidFill>
                <a:latin typeface="Source Sans Pro" pitchFamily="34" charset="0"/>
                <a:ea typeface="Source Sans Pro" pitchFamily="34" charset="-122"/>
                <a:cs typeface="Source Sans Pro" pitchFamily="34" charset="-120"/>
              </a:rPr>
              <a:t>Thomas Henry Huxley, a prominent biologist and defender of Darwinism, became known as "Darwin's bulldog" for his outspoken advocacy of evolutionary theory.</a:t>
            </a:r>
            <a:endParaRPr lang="en-US" sz="1850" dirty="0"/>
          </a:p>
        </p:txBody>
      </p:sp>
      <p:pic>
        <p:nvPicPr>
          <p:cNvPr id="8" name="Image 1" descr="preencoded.png"/>
          <p:cNvPicPr>
            <a:picLocks noChangeAspect="1"/>
          </p:cNvPicPr>
          <p:nvPr/>
        </p:nvPicPr>
        <p:blipFill>
          <a:blip r:embed="rId4"/>
          <a:stretch>
            <a:fillRect/>
          </a:stretch>
        </p:blipFill>
        <p:spPr>
          <a:xfrm>
            <a:off x="7494627" y="2010728"/>
            <a:ext cx="598408" cy="598408"/>
          </a:xfrm>
          <a:prstGeom prst="rect">
            <a:avLst/>
          </a:prstGeom>
        </p:spPr>
      </p:pic>
      <p:sp>
        <p:nvSpPr>
          <p:cNvPr id="9" name="Text 5"/>
          <p:cNvSpPr/>
          <p:nvPr/>
        </p:nvSpPr>
        <p:spPr>
          <a:xfrm>
            <a:off x="7494627" y="284845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3A3630"/>
                </a:solidFill>
                <a:latin typeface="Lora" pitchFamily="34" charset="0"/>
                <a:ea typeface="Lora" pitchFamily="34" charset="-122"/>
                <a:cs typeface="Lora" pitchFamily="34" charset="-120"/>
              </a:rPr>
              <a:t>Higher Criticism</a:t>
            </a:r>
            <a:endParaRPr lang="en-US" sz="2200" dirty="0"/>
          </a:p>
        </p:txBody>
      </p:sp>
      <p:sp>
        <p:nvSpPr>
          <p:cNvPr id="10" name="Text 6"/>
          <p:cNvSpPr/>
          <p:nvPr/>
        </p:nvSpPr>
        <p:spPr>
          <a:xfrm>
            <a:off x="7494627" y="3343989"/>
            <a:ext cx="6298049" cy="766048"/>
          </a:xfrm>
          <a:prstGeom prst="rect">
            <a:avLst/>
          </a:prstGeom>
          <a:noFill/>
          <a:ln/>
        </p:spPr>
        <p:txBody>
          <a:bodyPr wrap="square" lIns="0" tIns="0" rIns="0" bIns="0" rtlCol="0" anchor="t"/>
          <a:lstStyle/>
          <a:p>
            <a:pPr marL="0" indent="0" algn="l">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A new approach to biblical study, known as Higher Criticism, emerged.</a:t>
            </a:r>
            <a:endParaRPr lang="en-US" sz="1850" dirty="0"/>
          </a:p>
        </p:txBody>
      </p:sp>
      <p:sp>
        <p:nvSpPr>
          <p:cNvPr id="11" name="Text 7"/>
          <p:cNvSpPr/>
          <p:nvPr/>
        </p:nvSpPr>
        <p:spPr>
          <a:xfrm>
            <a:off x="7494627" y="4253627"/>
            <a:ext cx="6298049" cy="1149072"/>
          </a:xfrm>
          <a:prstGeom prst="rect">
            <a:avLst/>
          </a:prstGeom>
          <a:noFill/>
          <a:ln/>
        </p:spPr>
        <p:txBody>
          <a:bodyPr wrap="square" lIns="0" tIns="0" rIns="0" bIns="0" rtlCol="0" anchor="t"/>
          <a:lstStyle/>
          <a:p>
            <a:pPr marL="342900" indent="-342900" algn="l">
              <a:lnSpc>
                <a:spcPts val="3000"/>
              </a:lnSpc>
              <a:buSzPct val="100000"/>
              <a:buChar char="•"/>
            </a:pPr>
            <a:r>
              <a:rPr lang="en-US" sz="1850" dirty="0">
                <a:solidFill>
                  <a:srgbClr val="3A3630"/>
                </a:solidFill>
                <a:latin typeface="Source Sans Pro" pitchFamily="34" charset="0"/>
                <a:ea typeface="Source Sans Pro" pitchFamily="34" charset="-122"/>
                <a:cs typeface="Source Sans Pro" pitchFamily="34" charset="-120"/>
              </a:rPr>
              <a:t>This method examined the Bible as a text of history, analyzing its sources, authorship, and development over time.</a:t>
            </a:r>
            <a:endParaRPr lang="en-US" sz="1850" dirty="0"/>
          </a:p>
        </p:txBody>
      </p:sp>
      <p:sp>
        <p:nvSpPr>
          <p:cNvPr id="12" name="Text 8"/>
          <p:cNvSpPr/>
          <p:nvPr/>
        </p:nvSpPr>
        <p:spPr>
          <a:xfrm>
            <a:off x="7494627" y="5486400"/>
            <a:ext cx="6298049" cy="1149072"/>
          </a:xfrm>
          <a:prstGeom prst="rect">
            <a:avLst/>
          </a:prstGeom>
          <a:noFill/>
          <a:ln/>
        </p:spPr>
        <p:txBody>
          <a:bodyPr wrap="square" lIns="0" tIns="0" rIns="0" bIns="0" rtlCol="0" anchor="t"/>
          <a:lstStyle/>
          <a:p>
            <a:pPr marL="342900" indent="-342900" algn="l">
              <a:lnSpc>
                <a:spcPts val="3000"/>
              </a:lnSpc>
              <a:buSzPct val="100000"/>
              <a:buChar char="•"/>
            </a:pPr>
            <a:r>
              <a:rPr lang="en-US" sz="1850" dirty="0">
                <a:solidFill>
                  <a:srgbClr val="3A3630"/>
                </a:solidFill>
                <a:latin typeface="Source Sans Pro" pitchFamily="34" charset="0"/>
                <a:ea typeface="Source Sans Pro" pitchFamily="34" charset="-122"/>
                <a:cs typeface="Source Sans Pro" pitchFamily="34" charset="-120"/>
              </a:rPr>
              <a:t>The application of scientific methods to the study of the Bible, including geology and astronomy, contributed to a more critical and historical understanding of its content.</a:t>
            </a:r>
            <a:endParaRPr lang="en-US" sz="18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1844635"/>
          </a:xfrm>
          <a:prstGeom prst="rect">
            <a:avLst/>
          </a:prstGeom>
        </p:spPr>
      </p:pic>
      <p:sp>
        <p:nvSpPr>
          <p:cNvPr id="3" name="Text 0"/>
          <p:cNvSpPr/>
          <p:nvPr/>
        </p:nvSpPr>
        <p:spPr>
          <a:xfrm>
            <a:off x="516493" y="2369106"/>
            <a:ext cx="3472339" cy="433983"/>
          </a:xfrm>
          <a:prstGeom prst="rect">
            <a:avLst/>
          </a:prstGeom>
          <a:noFill/>
          <a:ln/>
        </p:spPr>
        <p:txBody>
          <a:bodyPr wrap="none" lIns="0" tIns="0" rIns="0" bIns="0" rtlCol="0" anchor="t"/>
          <a:lstStyle/>
          <a:p>
            <a:pPr marL="0" indent="0">
              <a:lnSpc>
                <a:spcPts val="3400"/>
              </a:lnSpc>
              <a:buNone/>
            </a:pPr>
            <a:r>
              <a:rPr lang="en-US" sz="2700" dirty="0">
                <a:solidFill>
                  <a:srgbClr val="38512F"/>
                </a:solidFill>
                <a:latin typeface="Lora" pitchFamily="34" charset="0"/>
                <a:ea typeface="Lora" pitchFamily="34" charset="-122"/>
                <a:cs typeface="Lora" pitchFamily="34" charset="-120"/>
              </a:rPr>
              <a:t>The Role of Women</a:t>
            </a:r>
            <a:endParaRPr lang="en-US" sz="2700" dirty="0"/>
          </a:p>
        </p:txBody>
      </p:sp>
      <p:pic>
        <p:nvPicPr>
          <p:cNvPr id="4" name="Image 1" descr="preencoded.png"/>
          <p:cNvPicPr>
            <a:picLocks noChangeAspect="1"/>
          </p:cNvPicPr>
          <p:nvPr/>
        </p:nvPicPr>
        <p:blipFill>
          <a:blip r:embed="rId4"/>
          <a:stretch>
            <a:fillRect/>
          </a:stretch>
        </p:blipFill>
        <p:spPr>
          <a:xfrm>
            <a:off x="516493" y="3024426"/>
            <a:ext cx="1743194" cy="2480429"/>
          </a:xfrm>
          <a:prstGeom prst="rect">
            <a:avLst/>
          </a:prstGeom>
        </p:spPr>
      </p:pic>
      <p:sp>
        <p:nvSpPr>
          <p:cNvPr id="5" name="Shape 1"/>
          <p:cNvSpPr/>
          <p:nvPr/>
        </p:nvSpPr>
        <p:spPr>
          <a:xfrm>
            <a:off x="516493" y="5836801"/>
            <a:ext cx="331946" cy="331946"/>
          </a:xfrm>
          <a:prstGeom prst="roundRect">
            <a:avLst>
              <a:gd name="adj" fmla="val 6669"/>
            </a:avLst>
          </a:prstGeom>
          <a:solidFill>
            <a:srgbClr val="F3E7D4"/>
          </a:solidFill>
          <a:ln/>
        </p:spPr>
      </p:sp>
      <p:sp>
        <p:nvSpPr>
          <p:cNvPr id="6" name="Text 2"/>
          <p:cNvSpPr/>
          <p:nvPr/>
        </p:nvSpPr>
        <p:spPr>
          <a:xfrm>
            <a:off x="644485" y="5898594"/>
            <a:ext cx="75843" cy="208359"/>
          </a:xfrm>
          <a:prstGeom prst="rect">
            <a:avLst/>
          </a:prstGeom>
          <a:noFill/>
          <a:ln/>
        </p:spPr>
        <p:txBody>
          <a:bodyPr wrap="none" lIns="0" tIns="0" rIns="0" bIns="0" rtlCol="0" anchor="t"/>
          <a:lstStyle/>
          <a:p>
            <a:pPr marL="0" indent="0" algn="ctr">
              <a:lnSpc>
                <a:spcPts val="1600"/>
              </a:lnSpc>
              <a:buNone/>
            </a:pPr>
            <a:r>
              <a:rPr lang="en-US" sz="1600" dirty="0">
                <a:solidFill>
                  <a:srgbClr val="3A3630"/>
                </a:solidFill>
                <a:latin typeface="Lora" pitchFamily="34" charset="0"/>
                <a:ea typeface="Lora" pitchFamily="34" charset="-122"/>
                <a:cs typeface="Lora" pitchFamily="34" charset="-120"/>
              </a:rPr>
              <a:t>1</a:t>
            </a:r>
            <a:endParaRPr lang="en-US" sz="1600" dirty="0"/>
          </a:p>
        </p:txBody>
      </p:sp>
      <p:sp>
        <p:nvSpPr>
          <p:cNvPr id="7" name="Text 3"/>
          <p:cNvSpPr/>
          <p:nvPr/>
        </p:nvSpPr>
        <p:spPr>
          <a:xfrm>
            <a:off x="995958" y="5836801"/>
            <a:ext cx="1756172" cy="216932"/>
          </a:xfrm>
          <a:prstGeom prst="rect">
            <a:avLst/>
          </a:prstGeom>
          <a:noFill/>
          <a:ln/>
        </p:spPr>
        <p:txBody>
          <a:bodyPr wrap="none" lIns="0" tIns="0" rIns="0" bIns="0" rtlCol="0" anchor="t"/>
          <a:lstStyle/>
          <a:p>
            <a:pPr marL="0" indent="0">
              <a:lnSpc>
                <a:spcPts val="1700"/>
              </a:lnSpc>
              <a:buNone/>
            </a:pPr>
            <a:r>
              <a:rPr lang="en-US" sz="1350" dirty="0">
                <a:solidFill>
                  <a:srgbClr val="3A3630"/>
                </a:solidFill>
                <a:latin typeface="Lora" pitchFamily="34" charset="0"/>
                <a:ea typeface="Lora" pitchFamily="34" charset="-122"/>
                <a:cs typeface="Lora" pitchFamily="34" charset="-120"/>
              </a:rPr>
              <a:t>The Woman Question</a:t>
            </a:r>
            <a:endParaRPr lang="en-US" sz="1350" dirty="0"/>
          </a:p>
        </p:txBody>
      </p:sp>
      <p:sp>
        <p:nvSpPr>
          <p:cNvPr id="8" name="Text 4"/>
          <p:cNvSpPr/>
          <p:nvPr/>
        </p:nvSpPr>
        <p:spPr>
          <a:xfrm>
            <a:off x="995958" y="6142196"/>
            <a:ext cx="6245543" cy="471964"/>
          </a:xfrm>
          <a:prstGeom prst="rect">
            <a:avLst/>
          </a:prstGeom>
          <a:noFill/>
          <a:ln/>
        </p:spPr>
        <p:txBody>
          <a:bodyPr wrap="square" lIns="0" tIns="0" rIns="0" bIns="0" rtlCol="0" anchor="t"/>
          <a:lstStyle/>
          <a:p>
            <a:pPr marL="0" indent="0">
              <a:lnSpc>
                <a:spcPts val="1850"/>
              </a:lnSpc>
              <a:buNone/>
            </a:pPr>
            <a:r>
              <a:rPr lang="en-US" sz="1150" dirty="0">
                <a:solidFill>
                  <a:srgbClr val="3A3630"/>
                </a:solidFill>
                <a:latin typeface="Source Sans Pro" pitchFamily="34" charset="0"/>
                <a:ea typeface="Source Sans Pro" pitchFamily="34" charset="-122"/>
                <a:cs typeface="Source Sans Pro" pitchFamily="34" charset="-120"/>
              </a:rPr>
              <a:t>The term ‘The Woman Question’ is used to describe the debate that took place throughout the 19th century about women’s rights, roles, and responsibilities in society.</a:t>
            </a:r>
            <a:endParaRPr lang="en-US" sz="1150" dirty="0"/>
          </a:p>
        </p:txBody>
      </p:sp>
      <p:sp>
        <p:nvSpPr>
          <p:cNvPr id="9" name="Shape 5"/>
          <p:cNvSpPr/>
          <p:nvPr/>
        </p:nvSpPr>
        <p:spPr>
          <a:xfrm>
            <a:off x="7389019" y="5836801"/>
            <a:ext cx="331946" cy="331946"/>
          </a:xfrm>
          <a:prstGeom prst="roundRect">
            <a:avLst>
              <a:gd name="adj" fmla="val 6669"/>
            </a:avLst>
          </a:prstGeom>
          <a:solidFill>
            <a:srgbClr val="F3E7D4"/>
          </a:solidFill>
          <a:ln/>
        </p:spPr>
      </p:sp>
      <p:sp>
        <p:nvSpPr>
          <p:cNvPr id="10" name="Text 6"/>
          <p:cNvSpPr/>
          <p:nvPr/>
        </p:nvSpPr>
        <p:spPr>
          <a:xfrm>
            <a:off x="7499033" y="5898594"/>
            <a:ext cx="111919" cy="208359"/>
          </a:xfrm>
          <a:prstGeom prst="rect">
            <a:avLst/>
          </a:prstGeom>
          <a:noFill/>
          <a:ln/>
        </p:spPr>
        <p:txBody>
          <a:bodyPr wrap="none" lIns="0" tIns="0" rIns="0" bIns="0" rtlCol="0" anchor="t"/>
          <a:lstStyle/>
          <a:p>
            <a:pPr marL="0" indent="0" algn="ctr">
              <a:lnSpc>
                <a:spcPts val="1600"/>
              </a:lnSpc>
              <a:buNone/>
            </a:pPr>
            <a:r>
              <a:rPr lang="en-US" sz="1600" dirty="0">
                <a:solidFill>
                  <a:srgbClr val="3A3630"/>
                </a:solidFill>
                <a:latin typeface="Lora" pitchFamily="34" charset="0"/>
                <a:ea typeface="Lora" pitchFamily="34" charset="-122"/>
                <a:cs typeface="Lora" pitchFamily="34" charset="-120"/>
              </a:rPr>
              <a:t>2</a:t>
            </a:r>
            <a:endParaRPr lang="en-US" sz="1600" dirty="0"/>
          </a:p>
        </p:txBody>
      </p:sp>
      <p:sp>
        <p:nvSpPr>
          <p:cNvPr id="11" name="Text 7"/>
          <p:cNvSpPr/>
          <p:nvPr/>
        </p:nvSpPr>
        <p:spPr>
          <a:xfrm>
            <a:off x="7868483" y="5836801"/>
            <a:ext cx="3158133" cy="216932"/>
          </a:xfrm>
          <a:prstGeom prst="rect">
            <a:avLst/>
          </a:prstGeom>
          <a:noFill/>
          <a:ln/>
        </p:spPr>
        <p:txBody>
          <a:bodyPr wrap="none" lIns="0" tIns="0" rIns="0" bIns="0" rtlCol="0" anchor="t"/>
          <a:lstStyle/>
          <a:p>
            <a:pPr marL="0" indent="0">
              <a:lnSpc>
                <a:spcPts val="1700"/>
              </a:lnSpc>
              <a:buNone/>
            </a:pPr>
            <a:r>
              <a:rPr lang="en-US" sz="1350" dirty="0">
                <a:solidFill>
                  <a:srgbClr val="3A3630"/>
                </a:solidFill>
                <a:latin typeface="Lora" pitchFamily="34" charset="0"/>
                <a:ea typeface="Lora" pitchFamily="34" charset="-122"/>
                <a:cs typeface="Lora" pitchFamily="34" charset="-120"/>
              </a:rPr>
              <a:t>Changing Conditions of Women’s Work</a:t>
            </a:r>
            <a:endParaRPr lang="en-US" sz="1350" dirty="0"/>
          </a:p>
        </p:txBody>
      </p:sp>
      <p:sp>
        <p:nvSpPr>
          <p:cNvPr id="12" name="Text 8"/>
          <p:cNvSpPr/>
          <p:nvPr/>
        </p:nvSpPr>
        <p:spPr>
          <a:xfrm>
            <a:off x="7868483" y="6142196"/>
            <a:ext cx="6245543" cy="471964"/>
          </a:xfrm>
          <a:prstGeom prst="rect">
            <a:avLst/>
          </a:prstGeom>
          <a:noFill/>
          <a:ln/>
        </p:spPr>
        <p:txBody>
          <a:bodyPr wrap="square" lIns="0" tIns="0" rIns="0" bIns="0" rtlCol="0" anchor="t"/>
          <a:lstStyle/>
          <a:p>
            <a:pPr marL="0" indent="0">
              <a:lnSpc>
                <a:spcPts val="1850"/>
              </a:lnSpc>
              <a:buNone/>
            </a:pPr>
            <a:r>
              <a:rPr lang="en-US" sz="1150" dirty="0">
                <a:solidFill>
                  <a:srgbClr val="3A3630"/>
                </a:solidFill>
                <a:latin typeface="Source Sans Pro" pitchFamily="34" charset="0"/>
                <a:ea typeface="Source Sans Pro" pitchFamily="34" charset="-122"/>
                <a:cs typeface="Source Sans Pro" pitchFamily="34" charset="-120"/>
              </a:rPr>
              <a:t>The Industrial Revolution created significant changes to women’s work, with new opportunities emerging in factories and mines.</a:t>
            </a:r>
            <a:endParaRPr lang="en-US" sz="1150" dirty="0"/>
          </a:p>
        </p:txBody>
      </p:sp>
      <p:sp>
        <p:nvSpPr>
          <p:cNvPr id="13" name="Shape 9"/>
          <p:cNvSpPr/>
          <p:nvPr/>
        </p:nvSpPr>
        <p:spPr>
          <a:xfrm>
            <a:off x="516493" y="6927652"/>
            <a:ext cx="331946" cy="331946"/>
          </a:xfrm>
          <a:prstGeom prst="roundRect">
            <a:avLst>
              <a:gd name="adj" fmla="val 6669"/>
            </a:avLst>
          </a:prstGeom>
          <a:solidFill>
            <a:srgbClr val="F3E7D4"/>
          </a:solidFill>
          <a:ln/>
        </p:spPr>
      </p:sp>
      <p:sp>
        <p:nvSpPr>
          <p:cNvPr id="14" name="Text 10"/>
          <p:cNvSpPr/>
          <p:nvPr/>
        </p:nvSpPr>
        <p:spPr>
          <a:xfrm>
            <a:off x="624364" y="6989445"/>
            <a:ext cx="116086" cy="208359"/>
          </a:xfrm>
          <a:prstGeom prst="rect">
            <a:avLst/>
          </a:prstGeom>
          <a:noFill/>
          <a:ln/>
        </p:spPr>
        <p:txBody>
          <a:bodyPr wrap="none" lIns="0" tIns="0" rIns="0" bIns="0" rtlCol="0" anchor="t"/>
          <a:lstStyle/>
          <a:p>
            <a:pPr marL="0" indent="0" algn="ctr">
              <a:lnSpc>
                <a:spcPts val="1600"/>
              </a:lnSpc>
              <a:buNone/>
            </a:pPr>
            <a:r>
              <a:rPr lang="en-US" sz="1600" dirty="0">
                <a:solidFill>
                  <a:srgbClr val="3A3630"/>
                </a:solidFill>
                <a:latin typeface="Lora" pitchFamily="34" charset="0"/>
                <a:ea typeface="Lora" pitchFamily="34" charset="-122"/>
                <a:cs typeface="Lora" pitchFamily="34" charset="-120"/>
              </a:rPr>
              <a:t>3</a:t>
            </a:r>
            <a:endParaRPr lang="en-US" sz="1600" dirty="0"/>
          </a:p>
        </p:txBody>
      </p:sp>
      <p:sp>
        <p:nvSpPr>
          <p:cNvPr id="15" name="Text 11"/>
          <p:cNvSpPr/>
          <p:nvPr/>
        </p:nvSpPr>
        <p:spPr>
          <a:xfrm>
            <a:off x="995958" y="6927652"/>
            <a:ext cx="1736169" cy="216932"/>
          </a:xfrm>
          <a:prstGeom prst="rect">
            <a:avLst/>
          </a:prstGeom>
          <a:noFill/>
          <a:ln/>
        </p:spPr>
        <p:txBody>
          <a:bodyPr wrap="none" lIns="0" tIns="0" rIns="0" bIns="0" rtlCol="0" anchor="t"/>
          <a:lstStyle/>
          <a:p>
            <a:pPr marL="0" indent="0">
              <a:lnSpc>
                <a:spcPts val="1700"/>
              </a:lnSpc>
              <a:buNone/>
            </a:pPr>
            <a:r>
              <a:rPr lang="en-US" sz="1350" dirty="0">
                <a:solidFill>
                  <a:srgbClr val="3A3630"/>
                </a:solidFill>
                <a:latin typeface="Lora" pitchFamily="34" charset="0"/>
                <a:ea typeface="Lora" pitchFamily="34" charset="-122"/>
                <a:cs typeface="Lora" pitchFamily="34" charset="-120"/>
              </a:rPr>
              <a:t>Legislation</a:t>
            </a:r>
            <a:endParaRPr lang="en-US" sz="1350" dirty="0"/>
          </a:p>
        </p:txBody>
      </p:sp>
      <p:sp>
        <p:nvSpPr>
          <p:cNvPr id="16" name="Text 12"/>
          <p:cNvSpPr/>
          <p:nvPr/>
        </p:nvSpPr>
        <p:spPr>
          <a:xfrm>
            <a:off x="995958" y="7233047"/>
            <a:ext cx="6245543" cy="235982"/>
          </a:xfrm>
          <a:prstGeom prst="rect">
            <a:avLst/>
          </a:prstGeom>
          <a:noFill/>
          <a:ln/>
        </p:spPr>
        <p:txBody>
          <a:bodyPr wrap="none" lIns="0" tIns="0" rIns="0" bIns="0" rtlCol="0" anchor="t"/>
          <a:lstStyle/>
          <a:p>
            <a:pPr marL="0" indent="0">
              <a:lnSpc>
                <a:spcPts val="1850"/>
              </a:lnSpc>
              <a:buNone/>
            </a:pPr>
            <a:r>
              <a:rPr lang="en-US" sz="1150" dirty="0">
                <a:solidFill>
                  <a:srgbClr val="3A3630"/>
                </a:solidFill>
                <a:latin typeface="Source Sans Pro" pitchFamily="34" charset="0"/>
                <a:ea typeface="Source Sans Pro" pitchFamily="34" charset="-122"/>
                <a:cs typeface="Source Sans Pro" pitchFamily="34" charset="-120"/>
              </a:rPr>
              <a:t>The Factory Acts and the Custody Act brought about significant changes to the legal rights of women.</a:t>
            </a:r>
            <a:endParaRPr lang="en-US" sz="1150" dirty="0"/>
          </a:p>
        </p:txBody>
      </p:sp>
      <p:sp>
        <p:nvSpPr>
          <p:cNvPr id="17" name="Shape 13"/>
          <p:cNvSpPr/>
          <p:nvPr/>
        </p:nvSpPr>
        <p:spPr>
          <a:xfrm>
            <a:off x="7389019" y="6927652"/>
            <a:ext cx="331946" cy="331946"/>
          </a:xfrm>
          <a:prstGeom prst="roundRect">
            <a:avLst>
              <a:gd name="adj" fmla="val 6669"/>
            </a:avLst>
          </a:prstGeom>
          <a:solidFill>
            <a:srgbClr val="F3E7D4"/>
          </a:solidFill>
          <a:ln/>
        </p:spPr>
      </p:sp>
      <p:sp>
        <p:nvSpPr>
          <p:cNvPr id="18" name="Text 14"/>
          <p:cNvSpPr/>
          <p:nvPr/>
        </p:nvSpPr>
        <p:spPr>
          <a:xfrm>
            <a:off x="7498556" y="6989445"/>
            <a:ext cx="112871" cy="208359"/>
          </a:xfrm>
          <a:prstGeom prst="rect">
            <a:avLst/>
          </a:prstGeom>
          <a:noFill/>
          <a:ln/>
        </p:spPr>
        <p:txBody>
          <a:bodyPr wrap="none" lIns="0" tIns="0" rIns="0" bIns="0" rtlCol="0" anchor="t"/>
          <a:lstStyle/>
          <a:p>
            <a:pPr marL="0" indent="0" algn="ctr">
              <a:lnSpc>
                <a:spcPts val="1600"/>
              </a:lnSpc>
              <a:buNone/>
            </a:pPr>
            <a:r>
              <a:rPr lang="en-US" sz="1600" dirty="0">
                <a:solidFill>
                  <a:srgbClr val="3A3630"/>
                </a:solidFill>
                <a:latin typeface="Lora" pitchFamily="34" charset="0"/>
                <a:ea typeface="Lora" pitchFamily="34" charset="-122"/>
                <a:cs typeface="Lora" pitchFamily="34" charset="-120"/>
              </a:rPr>
              <a:t>4</a:t>
            </a:r>
            <a:endParaRPr lang="en-US" sz="1600" dirty="0"/>
          </a:p>
        </p:txBody>
      </p:sp>
      <p:sp>
        <p:nvSpPr>
          <p:cNvPr id="19" name="Text 15"/>
          <p:cNvSpPr/>
          <p:nvPr/>
        </p:nvSpPr>
        <p:spPr>
          <a:xfrm>
            <a:off x="7868483" y="6927652"/>
            <a:ext cx="2927628" cy="216932"/>
          </a:xfrm>
          <a:prstGeom prst="rect">
            <a:avLst/>
          </a:prstGeom>
          <a:noFill/>
          <a:ln/>
        </p:spPr>
        <p:txBody>
          <a:bodyPr wrap="none" lIns="0" tIns="0" rIns="0" bIns="0" rtlCol="0" anchor="t"/>
          <a:lstStyle/>
          <a:p>
            <a:pPr marL="0" indent="0">
              <a:lnSpc>
                <a:spcPts val="1700"/>
              </a:lnSpc>
              <a:buNone/>
            </a:pPr>
            <a:r>
              <a:rPr lang="en-US" sz="1350" dirty="0">
                <a:solidFill>
                  <a:srgbClr val="3A3630"/>
                </a:solidFill>
                <a:latin typeface="Lora" pitchFamily="34" charset="0"/>
                <a:ea typeface="Lora" pitchFamily="34" charset="-122"/>
                <a:cs typeface="Lora" pitchFamily="34" charset="-120"/>
              </a:rPr>
              <a:t>Divorce and Matrimonial Causes Act</a:t>
            </a:r>
            <a:endParaRPr lang="en-US" sz="1350" dirty="0"/>
          </a:p>
        </p:txBody>
      </p:sp>
      <p:sp>
        <p:nvSpPr>
          <p:cNvPr id="20" name="Text 16"/>
          <p:cNvSpPr/>
          <p:nvPr/>
        </p:nvSpPr>
        <p:spPr>
          <a:xfrm>
            <a:off x="7868483" y="7233047"/>
            <a:ext cx="6245543" cy="471964"/>
          </a:xfrm>
          <a:prstGeom prst="rect">
            <a:avLst/>
          </a:prstGeom>
          <a:noFill/>
          <a:ln/>
        </p:spPr>
        <p:txBody>
          <a:bodyPr wrap="square" lIns="0" tIns="0" rIns="0" bIns="0" rtlCol="0" anchor="t"/>
          <a:lstStyle/>
          <a:p>
            <a:pPr marL="0" indent="0">
              <a:lnSpc>
                <a:spcPts val="1850"/>
              </a:lnSpc>
              <a:buNone/>
            </a:pPr>
            <a:r>
              <a:rPr lang="en-US" sz="1150" dirty="0">
                <a:solidFill>
                  <a:srgbClr val="3A3630"/>
                </a:solidFill>
                <a:latin typeface="Source Sans Pro" pitchFamily="34" charset="0"/>
                <a:ea typeface="Source Sans Pro" pitchFamily="34" charset="-122"/>
                <a:cs typeface="Source Sans Pro" pitchFamily="34" charset="-120"/>
              </a:rPr>
              <a:t>The act was passed in 1857 to introduce a legal framework for divorces, granting women greater access to legal remedies in cases of marital breakdown.</a:t>
            </a:r>
            <a:endParaRPr lang="en-US" sz="11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330648"/>
            <a:ext cx="7468553" cy="1408033"/>
          </a:xfrm>
          <a:prstGeom prst="rect">
            <a:avLst/>
          </a:prstGeom>
          <a:noFill/>
          <a:ln/>
        </p:spPr>
        <p:txBody>
          <a:bodyPr wrap="square" lIns="0" tIns="0" rIns="0" bIns="0" rtlCol="0" anchor="t"/>
          <a:lstStyle/>
          <a:p>
            <a:pPr marL="0" indent="0">
              <a:lnSpc>
                <a:spcPts val="5500"/>
              </a:lnSpc>
              <a:buNone/>
            </a:pPr>
            <a:r>
              <a:rPr lang="en-US" sz="4400" dirty="0">
                <a:solidFill>
                  <a:srgbClr val="38512F"/>
                </a:solidFill>
                <a:latin typeface="Lora" pitchFamily="34" charset="0"/>
                <a:ea typeface="Lora" pitchFamily="34" charset="-122"/>
                <a:cs typeface="Lora" pitchFamily="34" charset="-120"/>
              </a:rPr>
              <a:t>Images Depicting Women's Roles</a:t>
            </a:r>
            <a:endParaRPr lang="en-US" sz="4400" dirty="0"/>
          </a:p>
        </p:txBody>
      </p:sp>
      <p:sp>
        <p:nvSpPr>
          <p:cNvPr id="4" name="Text 1"/>
          <p:cNvSpPr/>
          <p:nvPr/>
        </p:nvSpPr>
        <p:spPr>
          <a:xfrm>
            <a:off x="837724" y="4097655"/>
            <a:ext cx="7468553" cy="766048"/>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The Victorian era was a time of great change for women. These images showcase a glimpse into their changing roles within British society.</a:t>
            </a:r>
            <a:endParaRPr lang="en-US" sz="1850" dirty="0"/>
          </a:p>
        </p:txBody>
      </p:sp>
      <p:sp>
        <p:nvSpPr>
          <p:cNvPr id="5" name="Text 2"/>
          <p:cNvSpPr/>
          <p:nvPr/>
        </p:nvSpPr>
        <p:spPr>
          <a:xfrm>
            <a:off x="837724" y="5132903"/>
            <a:ext cx="7468553" cy="766048"/>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The photographs capture women engaging in diverse activities, reflecting their participation in both domestic and public spheres.</a:t>
            </a:r>
            <a:endParaRPr lang="en-US" sz="18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7702" y="526971"/>
            <a:ext cx="7990761" cy="561023"/>
          </a:xfrm>
          <a:prstGeom prst="rect">
            <a:avLst/>
          </a:prstGeom>
          <a:noFill/>
          <a:ln/>
        </p:spPr>
        <p:txBody>
          <a:bodyPr wrap="none" lIns="0" tIns="0" rIns="0" bIns="0" rtlCol="0" anchor="t"/>
          <a:lstStyle/>
          <a:p>
            <a:pPr marL="0" indent="0">
              <a:lnSpc>
                <a:spcPts val="4400"/>
              </a:lnSpc>
              <a:buNone/>
            </a:pPr>
            <a:r>
              <a:rPr lang="en-US" sz="3500" dirty="0">
                <a:solidFill>
                  <a:srgbClr val="38512F"/>
                </a:solidFill>
                <a:latin typeface="Lora" pitchFamily="34" charset="0"/>
                <a:ea typeface="Lora" pitchFamily="34" charset="-122"/>
                <a:cs typeface="Lora" pitchFamily="34" charset="-120"/>
              </a:rPr>
              <a:t>Educational Opportunities for Women</a:t>
            </a:r>
            <a:endParaRPr lang="en-US" sz="3500" dirty="0"/>
          </a:p>
        </p:txBody>
      </p:sp>
      <p:sp>
        <p:nvSpPr>
          <p:cNvPr id="3" name="Shape 1"/>
          <p:cNvSpPr/>
          <p:nvPr/>
        </p:nvSpPr>
        <p:spPr>
          <a:xfrm>
            <a:off x="667702" y="1469469"/>
            <a:ext cx="4304467" cy="2912507"/>
          </a:xfrm>
          <a:prstGeom prst="roundRect">
            <a:avLst>
              <a:gd name="adj" fmla="val 983"/>
            </a:avLst>
          </a:prstGeom>
          <a:solidFill>
            <a:srgbClr val="F3E7D4"/>
          </a:solidFill>
          <a:ln/>
        </p:spPr>
      </p:sp>
      <p:sp>
        <p:nvSpPr>
          <p:cNvPr id="4" name="Text 2"/>
          <p:cNvSpPr/>
          <p:nvPr/>
        </p:nvSpPr>
        <p:spPr>
          <a:xfrm>
            <a:off x="858441" y="1660208"/>
            <a:ext cx="2244447" cy="280511"/>
          </a:xfrm>
          <a:prstGeom prst="rect">
            <a:avLst/>
          </a:prstGeom>
          <a:noFill/>
          <a:ln/>
        </p:spPr>
        <p:txBody>
          <a:bodyPr wrap="none" lIns="0" tIns="0" rIns="0" bIns="0" rtlCol="0" anchor="t"/>
          <a:lstStyle/>
          <a:p>
            <a:pPr marL="0" indent="0">
              <a:lnSpc>
                <a:spcPts val="2200"/>
              </a:lnSpc>
              <a:buNone/>
            </a:pPr>
            <a:r>
              <a:rPr lang="en-US" sz="1750" dirty="0">
                <a:solidFill>
                  <a:srgbClr val="3A3630"/>
                </a:solidFill>
                <a:latin typeface="Lora" pitchFamily="34" charset="0"/>
                <a:ea typeface="Lora" pitchFamily="34" charset="-122"/>
                <a:cs typeface="Lora" pitchFamily="34" charset="-120"/>
              </a:rPr>
              <a:t>Early Developments</a:t>
            </a:r>
            <a:endParaRPr lang="en-US" sz="1750" dirty="0"/>
          </a:p>
        </p:txBody>
      </p:sp>
      <p:sp>
        <p:nvSpPr>
          <p:cNvPr id="5" name="Text 3"/>
          <p:cNvSpPr/>
          <p:nvPr/>
        </p:nvSpPr>
        <p:spPr>
          <a:xfrm>
            <a:off x="858441" y="2055138"/>
            <a:ext cx="3922990" cy="2136100"/>
          </a:xfrm>
          <a:prstGeom prst="rect">
            <a:avLst/>
          </a:prstGeom>
          <a:noFill/>
          <a:ln/>
        </p:spPr>
        <p:txBody>
          <a:bodyPr wrap="square" lIns="0" tIns="0" rIns="0" bIns="0" rtlCol="0" anchor="t"/>
          <a:lstStyle/>
          <a:p>
            <a:pPr marL="0" indent="0">
              <a:lnSpc>
                <a:spcPts val="2400"/>
              </a:lnSpc>
              <a:buNone/>
            </a:pPr>
            <a:r>
              <a:rPr lang="en-US" sz="1500" dirty="0">
                <a:solidFill>
                  <a:srgbClr val="3A3630"/>
                </a:solidFill>
                <a:latin typeface="Source Sans Pro" pitchFamily="34" charset="0"/>
                <a:ea typeface="Source Sans Pro" pitchFamily="34" charset="-122"/>
                <a:cs typeface="Source Sans Pro" pitchFamily="34" charset="-120"/>
              </a:rPr>
              <a:t>The first women's college, Queen's College, was founded in 1848 in London. The institution provided women with a university-level education, offering courses in subjects such as literature, history, and languages. The college aimed to address the lack of educational opportunities for women in Victorian society.</a:t>
            </a:r>
            <a:endParaRPr lang="en-US" sz="1500" dirty="0"/>
          </a:p>
        </p:txBody>
      </p:sp>
      <p:sp>
        <p:nvSpPr>
          <p:cNvPr id="6" name="Shape 4"/>
          <p:cNvSpPr/>
          <p:nvPr/>
        </p:nvSpPr>
        <p:spPr>
          <a:xfrm>
            <a:off x="5162907" y="1469469"/>
            <a:ext cx="4304467" cy="2912507"/>
          </a:xfrm>
          <a:prstGeom prst="roundRect">
            <a:avLst>
              <a:gd name="adj" fmla="val 983"/>
            </a:avLst>
          </a:prstGeom>
          <a:solidFill>
            <a:srgbClr val="F3E7D4"/>
          </a:solidFill>
          <a:ln/>
        </p:spPr>
      </p:sp>
      <p:sp>
        <p:nvSpPr>
          <p:cNvPr id="7" name="Text 5"/>
          <p:cNvSpPr/>
          <p:nvPr/>
        </p:nvSpPr>
        <p:spPr>
          <a:xfrm>
            <a:off x="5353645" y="1660208"/>
            <a:ext cx="2244447" cy="280511"/>
          </a:xfrm>
          <a:prstGeom prst="rect">
            <a:avLst/>
          </a:prstGeom>
          <a:noFill/>
          <a:ln/>
        </p:spPr>
        <p:txBody>
          <a:bodyPr wrap="none" lIns="0" tIns="0" rIns="0" bIns="0" rtlCol="0" anchor="t"/>
          <a:lstStyle/>
          <a:p>
            <a:pPr marL="0" indent="0">
              <a:lnSpc>
                <a:spcPts val="2200"/>
              </a:lnSpc>
              <a:buNone/>
            </a:pPr>
            <a:r>
              <a:rPr lang="en-US" sz="1750" dirty="0">
                <a:solidFill>
                  <a:srgbClr val="3A3630"/>
                </a:solidFill>
                <a:latin typeface="Lora" pitchFamily="34" charset="0"/>
                <a:ea typeface="Lora" pitchFamily="34" charset="-122"/>
                <a:cs typeface="Lora" pitchFamily="34" charset="-120"/>
              </a:rPr>
              <a:t>Expanding Access</a:t>
            </a:r>
            <a:endParaRPr lang="en-US" sz="1750" dirty="0"/>
          </a:p>
        </p:txBody>
      </p:sp>
      <p:sp>
        <p:nvSpPr>
          <p:cNvPr id="8" name="Text 6"/>
          <p:cNvSpPr/>
          <p:nvPr/>
        </p:nvSpPr>
        <p:spPr>
          <a:xfrm>
            <a:off x="5353645" y="2055138"/>
            <a:ext cx="3922990" cy="1525786"/>
          </a:xfrm>
          <a:prstGeom prst="rect">
            <a:avLst/>
          </a:prstGeom>
          <a:noFill/>
          <a:ln/>
        </p:spPr>
        <p:txBody>
          <a:bodyPr wrap="square" lIns="0" tIns="0" rIns="0" bIns="0" rtlCol="0" anchor="t"/>
          <a:lstStyle/>
          <a:p>
            <a:pPr marL="0" indent="0">
              <a:lnSpc>
                <a:spcPts val="2400"/>
              </a:lnSpc>
              <a:buNone/>
            </a:pPr>
            <a:r>
              <a:rPr lang="en-US" sz="1500" dirty="0">
                <a:solidFill>
                  <a:srgbClr val="3A3630"/>
                </a:solidFill>
                <a:latin typeface="Source Sans Pro" pitchFamily="34" charset="0"/>
                <a:ea typeface="Source Sans Pro" pitchFamily="34" charset="-122"/>
                <a:cs typeface="Source Sans Pro" pitchFamily="34" charset="-120"/>
              </a:rPr>
              <a:t>Towards the end of Queen Victoria's reign, the landscape of higher education for women transformed. Women could pursue degrees at twelve different university colleges, representing a significant expansion of opportunities.</a:t>
            </a:r>
            <a:endParaRPr lang="en-US" sz="1500" dirty="0"/>
          </a:p>
        </p:txBody>
      </p:sp>
      <p:sp>
        <p:nvSpPr>
          <p:cNvPr id="9" name="Shape 7"/>
          <p:cNvSpPr/>
          <p:nvPr/>
        </p:nvSpPr>
        <p:spPr>
          <a:xfrm>
            <a:off x="9658112" y="1469469"/>
            <a:ext cx="4304467" cy="2912507"/>
          </a:xfrm>
          <a:prstGeom prst="roundRect">
            <a:avLst>
              <a:gd name="adj" fmla="val 983"/>
            </a:avLst>
          </a:prstGeom>
          <a:solidFill>
            <a:srgbClr val="F3E7D4"/>
          </a:solidFill>
          <a:ln/>
        </p:spPr>
      </p:sp>
      <p:sp>
        <p:nvSpPr>
          <p:cNvPr id="10" name="Text 8"/>
          <p:cNvSpPr/>
          <p:nvPr/>
        </p:nvSpPr>
        <p:spPr>
          <a:xfrm>
            <a:off x="9848850" y="1660208"/>
            <a:ext cx="2628543" cy="280511"/>
          </a:xfrm>
          <a:prstGeom prst="rect">
            <a:avLst/>
          </a:prstGeom>
          <a:noFill/>
          <a:ln/>
        </p:spPr>
        <p:txBody>
          <a:bodyPr wrap="none" lIns="0" tIns="0" rIns="0" bIns="0" rtlCol="0" anchor="t"/>
          <a:lstStyle/>
          <a:p>
            <a:pPr marL="0" indent="0">
              <a:lnSpc>
                <a:spcPts val="2200"/>
              </a:lnSpc>
              <a:buNone/>
            </a:pPr>
            <a:r>
              <a:rPr lang="en-US" sz="1750" dirty="0">
                <a:solidFill>
                  <a:srgbClr val="3A3630"/>
                </a:solidFill>
                <a:latin typeface="Lora" pitchFamily="34" charset="0"/>
                <a:ea typeface="Lora" pitchFamily="34" charset="-122"/>
                <a:cs typeface="Lora" pitchFamily="34" charset="-120"/>
              </a:rPr>
              <a:t>Universities and Colleges</a:t>
            </a:r>
            <a:endParaRPr lang="en-US" sz="1750" dirty="0"/>
          </a:p>
        </p:txBody>
      </p:sp>
      <p:sp>
        <p:nvSpPr>
          <p:cNvPr id="11" name="Text 9"/>
          <p:cNvSpPr/>
          <p:nvPr/>
        </p:nvSpPr>
        <p:spPr>
          <a:xfrm>
            <a:off x="9848850" y="2055138"/>
            <a:ext cx="3922990" cy="1830943"/>
          </a:xfrm>
          <a:prstGeom prst="rect">
            <a:avLst/>
          </a:prstGeom>
          <a:noFill/>
          <a:ln/>
        </p:spPr>
        <p:txBody>
          <a:bodyPr wrap="square" lIns="0" tIns="0" rIns="0" bIns="0" rtlCol="0" anchor="t"/>
          <a:lstStyle/>
          <a:p>
            <a:pPr marL="0" indent="0">
              <a:lnSpc>
                <a:spcPts val="2400"/>
              </a:lnSpc>
              <a:buNone/>
            </a:pPr>
            <a:r>
              <a:rPr lang="en-US" sz="1500" dirty="0">
                <a:solidFill>
                  <a:srgbClr val="3A3630"/>
                </a:solidFill>
                <a:latin typeface="Source Sans Pro" pitchFamily="34" charset="0"/>
                <a:ea typeface="Source Sans Pro" pitchFamily="34" charset="-122"/>
                <a:cs typeface="Source Sans Pro" pitchFamily="34" charset="-120"/>
              </a:rPr>
              <a:t>These institutions included prestigious universities like Oxford and Cambridge, which began to admit women in the late 19th century. This shift reflected a gradual recognition of women's intellectual capabilities and their right to higher education.</a:t>
            </a:r>
            <a:endParaRPr lang="en-US" sz="1500" dirty="0"/>
          </a:p>
        </p:txBody>
      </p:sp>
      <p:pic>
        <p:nvPicPr>
          <p:cNvPr id="12" name="Image 0" descr="preencoded.png"/>
          <p:cNvPicPr>
            <a:picLocks noChangeAspect="1"/>
          </p:cNvPicPr>
          <p:nvPr/>
        </p:nvPicPr>
        <p:blipFill>
          <a:blip r:embed="rId3"/>
          <a:stretch>
            <a:fillRect/>
          </a:stretch>
        </p:blipFill>
        <p:spPr>
          <a:xfrm>
            <a:off x="667702" y="4596527"/>
            <a:ext cx="4972169" cy="3106103"/>
          </a:xfrm>
          <a:prstGeom prst="rect">
            <a:avLst/>
          </a:prstGeom>
        </p:spPr>
      </p:pic>
      <p:pic>
        <p:nvPicPr>
          <p:cNvPr id="13" name="Image 0" descr="preencoded.png"/>
          <p:cNvPicPr>
            <a:picLocks noChangeAspect="1"/>
          </p:cNvPicPr>
          <p:nvPr/>
        </p:nvPicPr>
        <p:blipFill>
          <a:blip r:embed="rId4"/>
          <a:stretch>
            <a:fillRect/>
          </a:stretch>
        </p:blipFill>
        <p:spPr>
          <a:xfrm>
            <a:off x="7598092" y="4855250"/>
            <a:ext cx="2703196" cy="29331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57118" y="594836"/>
            <a:ext cx="7523440" cy="636151"/>
          </a:xfrm>
          <a:prstGeom prst="rect">
            <a:avLst/>
          </a:prstGeom>
          <a:noFill/>
          <a:ln/>
        </p:spPr>
        <p:txBody>
          <a:bodyPr wrap="none" lIns="0" tIns="0" rIns="0" bIns="0" rtlCol="0" anchor="t"/>
          <a:lstStyle/>
          <a:p>
            <a:pPr marL="0" indent="0">
              <a:lnSpc>
                <a:spcPts val="5000"/>
              </a:lnSpc>
              <a:buNone/>
            </a:pPr>
            <a:r>
              <a:rPr lang="en-US" sz="4000" dirty="0">
                <a:solidFill>
                  <a:srgbClr val="38512F"/>
                </a:solidFill>
                <a:latin typeface="Lora" pitchFamily="34" charset="0"/>
                <a:ea typeface="Lora" pitchFamily="34" charset="-122"/>
                <a:cs typeface="Lora" pitchFamily="34" charset="-120"/>
              </a:rPr>
              <a:t>Working Conditions for Women</a:t>
            </a:r>
            <a:endParaRPr lang="en-US" sz="4000" dirty="0"/>
          </a:p>
        </p:txBody>
      </p:sp>
      <p:pic>
        <p:nvPicPr>
          <p:cNvPr id="3" name="Image 0" descr="preencoded.png"/>
          <p:cNvPicPr>
            <a:picLocks noChangeAspect="1"/>
          </p:cNvPicPr>
          <p:nvPr/>
        </p:nvPicPr>
        <p:blipFill>
          <a:blip r:embed="rId3"/>
          <a:stretch>
            <a:fillRect/>
          </a:stretch>
        </p:blipFill>
        <p:spPr>
          <a:xfrm>
            <a:off x="757118" y="1798796"/>
            <a:ext cx="6294239" cy="4306491"/>
          </a:xfrm>
          <a:prstGeom prst="rect">
            <a:avLst/>
          </a:prstGeom>
        </p:spPr>
      </p:pic>
      <p:sp>
        <p:nvSpPr>
          <p:cNvPr id="4" name="Text 1"/>
          <p:cNvSpPr/>
          <p:nvPr/>
        </p:nvSpPr>
        <p:spPr>
          <a:xfrm>
            <a:off x="757118" y="6348651"/>
            <a:ext cx="2545199" cy="318135"/>
          </a:xfrm>
          <a:prstGeom prst="rect">
            <a:avLst/>
          </a:prstGeom>
          <a:noFill/>
          <a:ln/>
        </p:spPr>
        <p:txBody>
          <a:bodyPr wrap="none" lIns="0" tIns="0" rIns="0" bIns="0" rtlCol="0" anchor="t"/>
          <a:lstStyle/>
          <a:p>
            <a:pPr marL="0" indent="0">
              <a:lnSpc>
                <a:spcPts val="2500"/>
              </a:lnSpc>
              <a:buNone/>
            </a:pPr>
            <a:r>
              <a:rPr lang="en-US" sz="2000" dirty="0">
                <a:solidFill>
                  <a:srgbClr val="38512F"/>
                </a:solidFill>
                <a:latin typeface="Lora" pitchFamily="34" charset="0"/>
                <a:ea typeface="Lora" pitchFamily="34" charset="-122"/>
                <a:cs typeface="Lora" pitchFamily="34" charset="-120"/>
              </a:rPr>
              <a:t>Prostitution</a:t>
            </a:r>
            <a:endParaRPr lang="en-US" sz="2000" dirty="0"/>
          </a:p>
        </p:txBody>
      </p:sp>
      <p:sp>
        <p:nvSpPr>
          <p:cNvPr id="5" name="Text 2"/>
          <p:cNvSpPr/>
          <p:nvPr/>
        </p:nvSpPr>
        <p:spPr>
          <a:xfrm>
            <a:off x="757118" y="6883122"/>
            <a:ext cx="6294239" cy="1038344"/>
          </a:xfrm>
          <a:prstGeom prst="rect">
            <a:avLst/>
          </a:prstGeom>
          <a:noFill/>
          <a:ln/>
        </p:spPr>
        <p:txBody>
          <a:bodyPr wrap="square" lIns="0" tIns="0" rIns="0" bIns="0" rtlCol="0" anchor="t"/>
          <a:lstStyle/>
          <a:p>
            <a:pPr marL="0" indent="0">
              <a:lnSpc>
                <a:spcPts val="2700"/>
              </a:lnSpc>
              <a:buNone/>
            </a:pPr>
            <a:r>
              <a:rPr lang="en-US" sz="1700" dirty="0">
                <a:solidFill>
                  <a:srgbClr val="3A3630"/>
                </a:solidFill>
                <a:latin typeface="Source Sans Pro" pitchFamily="34" charset="0"/>
                <a:ea typeface="Source Sans Pro" pitchFamily="34" charset="-122"/>
                <a:cs typeface="Source Sans Pro" pitchFamily="34" charset="-120"/>
              </a:rPr>
              <a:t>Poor working conditions and low pay meant many women turned to prostitution. These women were often seen as the lowest members of society.</a:t>
            </a:r>
            <a:endParaRPr lang="en-US" sz="1700" dirty="0"/>
          </a:p>
        </p:txBody>
      </p:sp>
      <p:pic>
        <p:nvPicPr>
          <p:cNvPr id="6" name="Image 1" descr="preencoded.png"/>
          <p:cNvPicPr>
            <a:picLocks noChangeAspect="1"/>
          </p:cNvPicPr>
          <p:nvPr/>
        </p:nvPicPr>
        <p:blipFill>
          <a:blip r:embed="rId4"/>
          <a:stretch>
            <a:fillRect/>
          </a:stretch>
        </p:blipFill>
        <p:spPr>
          <a:xfrm>
            <a:off x="7586663" y="1798796"/>
            <a:ext cx="6294239" cy="4306491"/>
          </a:xfrm>
          <a:prstGeom prst="rect">
            <a:avLst/>
          </a:prstGeom>
        </p:spPr>
      </p:pic>
      <p:sp>
        <p:nvSpPr>
          <p:cNvPr id="7" name="Text 3"/>
          <p:cNvSpPr/>
          <p:nvPr/>
        </p:nvSpPr>
        <p:spPr>
          <a:xfrm>
            <a:off x="7586663" y="6348651"/>
            <a:ext cx="2545199" cy="318135"/>
          </a:xfrm>
          <a:prstGeom prst="rect">
            <a:avLst/>
          </a:prstGeom>
          <a:noFill/>
          <a:ln/>
        </p:spPr>
        <p:txBody>
          <a:bodyPr wrap="none" lIns="0" tIns="0" rIns="0" bIns="0" rtlCol="0" anchor="t"/>
          <a:lstStyle/>
          <a:p>
            <a:pPr marL="0" indent="0">
              <a:lnSpc>
                <a:spcPts val="2500"/>
              </a:lnSpc>
              <a:buNone/>
            </a:pPr>
            <a:r>
              <a:rPr lang="en-US" sz="2000" dirty="0">
                <a:solidFill>
                  <a:srgbClr val="38512F"/>
                </a:solidFill>
                <a:latin typeface="Lora" pitchFamily="34" charset="0"/>
                <a:ea typeface="Lora" pitchFamily="34" charset="-122"/>
                <a:cs typeface="Lora" pitchFamily="34" charset="-120"/>
              </a:rPr>
              <a:t>Governesses</a:t>
            </a:r>
            <a:endParaRPr lang="en-US" sz="2000" dirty="0"/>
          </a:p>
        </p:txBody>
      </p:sp>
      <p:sp>
        <p:nvSpPr>
          <p:cNvPr id="8" name="Text 4"/>
          <p:cNvSpPr/>
          <p:nvPr/>
        </p:nvSpPr>
        <p:spPr>
          <a:xfrm>
            <a:off x="7586663" y="6883122"/>
            <a:ext cx="6294239" cy="1038344"/>
          </a:xfrm>
          <a:prstGeom prst="rect">
            <a:avLst/>
          </a:prstGeom>
          <a:noFill/>
          <a:ln/>
        </p:spPr>
        <p:txBody>
          <a:bodyPr wrap="square" lIns="0" tIns="0" rIns="0" bIns="0" rtlCol="0" anchor="t"/>
          <a:lstStyle/>
          <a:p>
            <a:pPr marL="0" indent="0">
              <a:lnSpc>
                <a:spcPts val="2700"/>
              </a:lnSpc>
              <a:buNone/>
            </a:pPr>
            <a:r>
              <a:rPr lang="en-US" sz="1700" dirty="0">
                <a:solidFill>
                  <a:srgbClr val="3A3630"/>
                </a:solidFill>
                <a:latin typeface="Source Sans Pro" pitchFamily="34" charset="0"/>
                <a:ea typeface="Source Sans Pro" pitchFamily="34" charset="-122"/>
                <a:cs typeface="Source Sans Pro" pitchFamily="34" charset="-120"/>
              </a:rPr>
              <a:t>The only reputable job for a middle-class woman was being a governess. They were employed to educate children and maintain social decorum.</a:t>
            </a:r>
            <a:endParaRPr lang="en-US" sz="17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22948" y="568047"/>
            <a:ext cx="7249120" cy="607457"/>
          </a:xfrm>
          <a:prstGeom prst="rect">
            <a:avLst/>
          </a:prstGeom>
          <a:noFill/>
          <a:ln/>
        </p:spPr>
        <p:txBody>
          <a:bodyPr wrap="none" lIns="0" tIns="0" rIns="0" bIns="0" rtlCol="0" anchor="t"/>
          <a:lstStyle/>
          <a:p>
            <a:pPr marL="0" indent="0">
              <a:lnSpc>
                <a:spcPts val="4750"/>
              </a:lnSpc>
              <a:buNone/>
            </a:pPr>
            <a:r>
              <a:rPr lang="en-US" sz="3800" dirty="0">
                <a:solidFill>
                  <a:srgbClr val="38512F"/>
                </a:solidFill>
                <a:latin typeface="Lora" pitchFamily="34" charset="0"/>
                <a:ea typeface="Lora" pitchFamily="34" charset="-122"/>
                <a:cs typeface="Lora" pitchFamily="34" charset="-120"/>
              </a:rPr>
              <a:t>Victorian Women and the Home</a:t>
            </a:r>
            <a:endParaRPr lang="en-US" sz="3800" dirty="0"/>
          </a:p>
        </p:txBody>
      </p:sp>
      <p:pic>
        <p:nvPicPr>
          <p:cNvPr id="3" name="Image 0" descr="preencoded.png"/>
          <p:cNvPicPr>
            <a:picLocks noChangeAspect="1"/>
          </p:cNvPicPr>
          <p:nvPr/>
        </p:nvPicPr>
        <p:blipFill>
          <a:blip r:embed="rId3"/>
          <a:stretch>
            <a:fillRect/>
          </a:stretch>
        </p:blipFill>
        <p:spPr>
          <a:xfrm>
            <a:off x="722948" y="1588532"/>
            <a:ext cx="6437352" cy="3978473"/>
          </a:xfrm>
          <a:prstGeom prst="rect">
            <a:avLst/>
          </a:prstGeom>
        </p:spPr>
      </p:pic>
      <p:sp>
        <p:nvSpPr>
          <p:cNvPr id="4" name="Text 1"/>
          <p:cNvSpPr/>
          <p:nvPr/>
        </p:nvSpPr>
        <p:spPr>
          <a:xfrm>
            <a:off x="722948" y="5825133"/>
            <a:ext cx="3634145" cy="303728"/>
          </a:xfrm>
          <a:prstGeom prst="rect">
            <a:avLst/>
          </a:prstGeom>
          <a:noFill/>
          <a:ln/>
        </p:spPr>
        <p:txBody>
          <a:bodyPr wrap="none" lIns="0" tIns="0" rIns="0" bIns="0" rtlCol="0" anchor="t"/>
          <a:lstStyle/>
          <a:p>
            <a:pPr marL="0" indent="0" algn="l">
              <a:lnSpc>
                <a:spcPts val="2350"/>
              </a:lnSpc>
              <a:buNone/>
            </a:pPr>
            <a:r>
              <a:rPr lang="en-US" sz="1900" dirty="0">
                <a:solidFill>
                  <a:srgbClr val="3A3630"/>
                </a:solidFill>
                <a:latin typeface="Lora" pitchFamily="34" charset="0"/>
                <a:ea typeface="Lora" pitchFamily="34" charset="-122"/>
                <a:cs typeface="Lora" pitchFamily="34" charset="-120"/>
              </a:rPr>
              <a:t>Domesticity and the Ideal Home</a:t>
            </a:r>
            <a:endParaRPr lang="en-US" sz="1900" dirty="0"/>
          </a:p>
        </p:txBody>
      </p:sp>
      <p:sp>
        <p:nvSpPr>
          <p:cNvPr id="5" name="Text 2"/>
          <p:cNvSpPr/>
          <p:nvPr/>
        </p:nvSpPr>
        <p:spPr>
          <a:xfrm>
            <a:off x="722948" y="6252686"/>
            <a:ext cx="6437352" cy="1322070"/>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Pro" pitchFamily="34" charset="0"/>
                <a:ea typeface="Source Sans Pro" pitchFamily="34" charset="-122"/>
                <a:cs typeface="Source Sans Pro" pitchFamily="34" charset="-120"/>
              </a:rPr>
              <a:t>Victorian society placed a strong emphasis on domesticity. Women were expected to create a comfortable and harmonious home environment. This domestic space was seen as a refuge for men from the pressures of work and the outside world.</a:t>
            </a:r>
            <a:endParaRPr lang="en-US" sz="1600" dirty="0"/>
          </a:p>
        </p:txBody>
      </p:sp>
      <p:pic>
        <p:nvPicPr>
          <p:cNvPr id="6" name="Image 1" descr="preencoded.png"/>
          <p:cNvPicPr>
            <a:picLocks noChangeAspect="1"/>
          </p:cNvPicPr>
          <p:nvPr/>
        </p:nvPicPr>
        <p:blipFill>
          <a:blip r:embed="rId4"/>
          <a:stretch>
            <a:fillRect/>
          </a:stretch>
        </p:blipFill>
        <p:spPr>
          <a:xfrm>
            <a:off x="7470100" y="1588532"/>
            <a:ext cx="6437352" cy="3978473"/>
          </a:xfrm>
          <a:prstGeom prst="rect">
            <a:avLst/>
          </a:prstGeom>
        </p:spPr>
      </p:pic>
      <p:sp>
        <p:nvSpPr>
          <p:cNvPr id="7" name="Text 3"/>
          <p:cNvSpPr/>
          <p:nvPr/>
        </p:nvSpPr>
        <p:spPr>
          <a:xfrm>
            <a:off x="7470100" y="5825133"/>
            <a:ext cx="3238024" cy="303728"/>
          </a:xfrm>
          <a:prstGeom prst="rect">
            <a:avLst/>
          </a:prstGeom>
          <a:noFill/>
          <a:ln/>
        </p:spPr>
        <p:txBody>
          <a:bodyPr wrap="none" lIns="0" tIns="0" rIns="0" bIns="0" rtlCol="0" anchor="t"/>
          <a:lstStyle/>
          <a:p>
            <a:pPr marL="0" indent="0" algn="l">
              <a:lnSpc>
                <a:spcPts val="2350"/>
              </a:lnSpc>
              <a:buNone/>
            </a:pPr>
            <a:r>
              <a:rPr lang="en-US" sz="1900" dirty="0">
                <a:solidFill>
                  <a:srgbClr val="3A3630"/>
                </a:solidFill>
                <a:latin typeface="Lora" pitchFamily="34" charset="0"/>
                <a:ea typeface="Lora" pitchFamily="34" charset="-122"/>
                <a:cs typeface="Lora" pitchFamily="34" charset="-120"/>
              </a:rPr>
              <a:t>Role of the Victorian Woman</a:t>
            </a:r>
            <a:endParaRPr lang="en-US" sz="1900" dirty="0"/>
          </a:p>
        </p:txBody>
      </p:sp>
      <p:sp>
        <p:nvSpPr>
          <p:cNvPr id="8" name="Text 4"/>
          <p:cNvSpPr/>
          <p:nvPr/>
        </p:nvSpPr>
        <p:spPr>
          <a:xfrm>
            <a:off x="7470100" y="6252686"/>
            <a:ext cx="6437352" cy="1652588"/>
          </a:xfrm>
          <a:prstGeom prst="rect">
            <a:avLst/>
          </a:prstGeom>
          <a:noFill/>
          <a:ln/>
        </p:spPr>
        <p:txBody>
          <a:bodyPr wrap="square" lIns="0" tIns="0" rIns="0" bIns="0" rtlCol="0" anchor="t"/>
          <a:lstStyle/>
          <a:p>
            <a:pPr marL="0" indent="0" algn="l">
              <a:lnSpc>
                <a:spcPts val="2600"/>
              </a:lnSpc>
              <a:buNone/>
            </a:pPr>
            <a:r>
              <a:rPr lang="en-US" sz="1600" dirty="0">
                <a:solidFill>
                  <a:srgbClr val="3A3630"/>
                </a:solidFill>
                <a:latin typeface="Source Sans Pro" pitchFamily="34" charset="0"/>
                <a:ea typeface="Source Sans Pro" pitchFamily="34" charset="-122"/>
                <a:cs typeface="Source Sans Pro" pitchFamily="34" charset="-120"/>
              </a:rPr>
              <a:t>The Victorian woman was expected to be a wife and mother, responsible for managing the household, raising children, and maintaining a respectable home. This domestic sphere was seen as the ideal environment for women, where they could exercise their feminine virtues of nurturing, kindness, and morality.</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07125" y="634127"/>
            <a:ext cx="8526542" cy="678299"/>
          </a:xfrm>
          <a:prstGeom prst="rect">
            <a:avLst/>
          </a:prstGeom>
          <a:noFill/>
          <a:ln/>
        </p:spPr>
        <p:txBody>
          <a:bodyPr wrap="none" lIns="0" tIns="0" rIns="0" bIns="0" rtlCol="0" anchor="t"/>
          <a:lstStyle/>
          <a:p>
            <a:pPr marL="0" indent="0">
              <a:lnSpc>
                <a:spcPts val="5300"/>
              </a:lnSpc>
              <a:buNone/>
            </a:pPr>
            <a:r>
              <a:rPr lang="en-US" sz="4250" dirty="0">
                <a:solidFill>
                  <a:srgbClr val="38512F"/>
                </a:solidFill>
                <a:latin typeface="Lora" pitchFamily="34" charset="0"/>
                <a:ea typeface="Lora" pitchFamily="34" charset="-122"/>
                <a:cs typeface="Lora" pitchFamily="34" charset="-120"/>
              </a:rPr>
              <a:t>Literacy, Publication, and Reading</a:t>
            </a:r>
            <a:endParaRPr lang="en-US" sz="4250" dirty="0"/>
          </a:p>
        </p:txBody>
      </p:sp>
      <p:pic>
        <p:nvPicPr>
          <p:cNvPr id="3" name="Image 0" descr="preencoded.png"/>
          <p:cNvPicPr>
            <a:picLocks noChangeAspect="1"/>
          </p:cNvPicPr>
          <p:nvPr/>
        </p:nvPicPr>
        <p:blipFill>
          <a:blip r:embed="rId3"/>
          <a:stretch>
            <a:fillRect/>
          </a:stretch>
        </p:blipFill>
        <p:spPr>
          <a:xfrm>
            <a:off x="807125" y="1773674"/>
            <a:ext cx="2994541" cy="1850708"/>
          </a:xfrm>
          <a:prstGeom prst="rect">
            <a:avLst/>
          </a:prstGeom>
        </p:spPr>
      </p:pic>
      <p:sp>
        <p:nvSpPr>
          <p:cNvPr id="4" name="Text 1"/>
          <p:cNvSpPr/>
          <p:nvPr/>
        </p:nvSpPr>
        <p:spPr>
          <a:xfrm>
            <a:off x="807125" y="3912632"/>
            <a:ext cx="2713196" cy="339090"/>
          </a:xfrm>
          <a:prstGeom prst="rect">
            <a:avLst/>
          </a:prstGeom>
          <a:noFill/>
          <a:ln/>
        </p:spPr>
        <p:txBody>
          <a:bodyPr wrap="none" lIns="0" tIns="0" rIns="0" bIns="0" rtlCol="0" anchor="t"/>
          <a:lstStyle/>
          <a:p>
            <a:pPr marL="0" indent="0" algn="l">
              <a:lnSpc>
                <a:spcPts val="2650"/>
              </a:lnSpc>
              <a:buNone/>
            </a:pPr>
            <a:r>
              <a:rPr lang="en-US" sz="2100" dirty="0">
                <a:solidFill>
                  <a:srgbClr val="3A3630"/>
                </a:solidFill>
                <a:latin typeface="Lora" pitchFamily="34" charset="0"/>
                <a:ea typeface="Lora" pitchFamily="34" charset="-122"/>
                <a:cs typeface="Lora" pitchFamily="34" charset="-120"/>
              </a:rPr>
              <a:t>Increased Literacy</a:t>
            </a:r>
            <a:endParaRPr lang="en-US" sz="2100" dirty="0"/>
          </a:p>
        </p:txBody>
      </p:sp>
      <p:sp>
        <p:nvSpPr>
          <p:cNvPr id="5" name="Text 2"/>
          <p:cNvSpPr/>
          <p:nvPr/>
        </p:nvSpPr>
        <p:spPr>
          <a:xfrm>
            <a:off x="807125" y="4390073"/>
            <a:ext cx="2994541" cy="2582823"/>
          </a:xfrm>
          <a:prstGeom prst="rect">
            <a:avLst/>
          </a:prstGeom>
          <a:noFill/>
          <a:ln/>
        </p:spPr>
        <p:txBody>
          <a:bodyPr wrap="square" lIns="0" tIns="0" rIns="0" bIns="0" rtlCol="0" anchor="t"/>
          <a:lstStyle/>
          <a:p>
            <a:pPr marL="0" indent="0" algn="l">
              <a:lnSpc>
                <a:spcPts val="2900"/>
              </a:lnSpc>
              <a:buNone/>
            </a:pPr>
            <a:r>
              <a:rPr lang="en-US" sz="1800" dirty="0">
                <a:solidFill>
                  <a:srgbClr val="3A3630"/>
                </a:solidFill>
                <a:latin typeface="Source Sans Pro" pitchFamily="34" charset="0"/>
                <a:ea typeface="Source Sans Pro" pitchFamily="34" charset="-122"/>
                <a:cs typeface="Source Sans Pro" pitchFamily="34" charset="-120"/>
              </a:rPr>
              <a:t>By the end of the Victorian era, literacy had become almost universal. This was due to compulsory national education, which required children to attend school until the age of ten.</a:t>
            </a:r>
            <a:endParaRPr lang="en-US" sz="1800" dirty="0"/>
          </a:p>
        </p:txBody>
      </p:sp>
      <p:pic>
        <p:nvPicPr>
          <p:cNvPr id="6" name="Image 1" descr="preencoded.png"/>
          <p:cNvPicPr>
            <a:picLocks noChangeAspect="1"/>
          </p:cNvPicPr>
          <p:nvPr/>
        </p:nvPicPr>
        <p:blipFill>
          <a:blip r:embed="rId4"/>
          <a:stretch>
            <a:fillRect/>
          </a:stretch>
        </p:blipFill>
        <p:spPr>
          <a:xfrm>
            <a:off x="4147542" y="1773674"/>
            <a:ext cx="2994660" cy="1850827"/>
          </a:xfrm>
          <a:prstGeom prst="rect">
            <a:avLst/>
          </a:prstGeom>
        </p:spPr>
      </p:pic>
      <p:sp>
        <p:nvSpPr>
          <p:cNvPr id="7" name="Text 3"/>
          <p:cNvSpPr/>
          <p:nvPr/>
        </p:nvSpPr>
        <p:spPr>
          <a:xfrm>
            <a:off x="4147542" y="3912751"/>
            <a:ext cx="2994660" cy="678180"/>
          </a:xfrm>
          <a:prstGeom prst="rect">
            <a:avLst/>
          </a:prstGeom>
          <a:noFill/>
          <a:ln/>
        </p:spPr>
        <p:txBody>
          <a:bodyPr wrap="square" lIns="0" tIns="0" rIns="0" bIns="0" rtlCol="0" anchor="t"/>
          <a:lstStyle/>
          <a:p>
            <a:pPr marL="0" indent="0" algn="l">
              <a:lnSpc>
                <a:spcPts val="2650"/>
              </a:lnSpc>
              <a:buNone/>
            </a:pPr>
            <a:r>
              <a:rPr lang="en-US" sz="2100" dirty="0">
                <a:solidFill>
                  <a:srgbClr val="3A3630"/>
                </a:solidFill>
                <a:latin typeface="Lora" pitchFamily="34" charset="0"/>
                <a:ea typeface="Lora" pitchFamily="34" charset="-122"/>
                <a:cs typeface="Lora" pitchFamily="34" charset="-120"/>
              </a:rPr>
              <a:t>Growth of the Periodical</a:t>
            </a:r>
            <a:endParaRPr lang="en-US" sz="2100" dirty="0"/>
          </a:p>
        </p:txBody>
      </p:sp>
      <p:sp>
        <p:nvSpPr>
          <p:cNvPr id="8" name="Text 4"/>
          <p:cNvSpPr/>
          <p:nvPr/>
        </p:nvSpPr>
        <p:spPr>
          <a:xfrm>
            <a:off x="4147542" y="4729282"/>
            <a:ext cx="2994660" cy="2951798"/>
          </a:xfrm>
          <a:prstGeom prst="rect">
            <a:avLst/>
          </a:prstGeom>
          <a:noFill/>
          <a:ln/>
        </p:spPr>
        <p:txBody>
          <a:bodyPr wrap="square" lIns="0" tIns="0" rIns="0" bIns="0" rtlCol="0" anchor="t"/>
          <a:lstStyle/>
          <a:p>
            <a:pPr marL="0" indent="0" algn="l">
              <a:lnSpc>
                <a:spcPts val="2900"/>
              </a:lnSpc>
              <a:buNone/>
            </a:pPr>
            <a:r>
              <a:rPr lang="en-US" sz="1800" dirty="0">
                <a:solidFill>
                  <a:srgbClr val="3A3630"/>
                </a:solidFill>
                <a:latin typeface="Source Sans Pro" pitchFamily="34" charset="0"/>
                <a:ea typeface="Source Sans Pro" pitchFamily="34" charset="-122"/>
                <a:cs typeface="Source Sans Pro" pitchFamily="34" charset="-120"/>
              </a:rPr>
              <a:t>Technological advances led to an explosion of reading materials, including newspapers, periodicals, and books. The periodical industry grew significantly, providing a platform for diverse voices and opinions.</a:t>
            </a:r>
            <a:endParaRPr lang="en-US" sz="1800" dirty="0"/>
          </a:p>
        </p:txBody>
      </p:sp>
      <p:pic>
        <p:nvPicPr>
          <p:cNvPr id="9" name="Image 2" descr="preencoded.png"/>
          <p:cNvPicPr>
            <a:picLocks noChangeAspect="1"/>
          </p:cNvPicPr>
          <p:nvPr/>
        </p:nvPicPr>
        <p:blipFill>
          <a:blip r:embed="rId5"/>
          <a:stretch>
            <a:fillRect/>
          </a:stretch>
        </p:blipFill>
        <p:spPr>
          <a:xfrm>
            <a:off x="7488079" y="1773674"/>
            <a:ext cx="2994660" cy="1850827"/>
          </a:xfrm>
          <a:prstGeom prst="rect">
            <a:avLst/>
          </a:prstGeom>
        </p:spPr>
      </p:pic>
      <p:sp>
        <p:nvSpPr>
          <p:cNvPr id="10" name="Text 5"/>
          <p:cNvSpPr/>
          <p:nvPr/>
        </p:nvSpPr>
        <p:spPr>
          <a:xfrm>
            <a:off x="7488079" y="3912751"/>
            <a:ext cx="2713196" cy="339090"/>
          </a:xfrm>
          <a:prstGeom prst="rect">
            <a:avLst/>
          </a:prstGeom>
          <a:noFill/>
          <a:ln/>
        </p:spPr>
        <p:txBody>
          <a:bodyPr wrap="none" lIns="0" tIns="0" rIns="0" bIns="0" rtlCol="0" anchor="t"/>
          <a:lstStyle/>
          <a:p>
            <a:pPr marL="0" indent="0" algn="l">
              <a:lnSpc>
                <a:spcPts val="2650"/>
              </a:lnSpc>
              <a:buNone/>
            </a:pPr>
            <a:r>
              <a:rPr lang="en-US" sz="2100" dirty="0">
                <a:solidFill>
                  <a:srgbClr val="3A3630"/>
                </a:solidFill>
                <a:latin typeface="Lora" pitchFamily="34" charset="0"/>
                <a:ea typeface="Lora" pitchFamily="34" charset="-122"/>
                <a:cs typeface="Lora" pitchFamily="34" charset="-120"/>
              </a:rPr>
              <a:t>Serialised Literature</a:t>
            </a:r>
            <a:endParaRPr lang="en-US" sz="2100" dirty="0"/>
          </a:p>
        </p:txBody>
      </p:sp>
      <p:sp>
        <p:nvSpPr>
          <p:cNvPr id="11" name="Text 6"/>
          <p:cNvSpPr/>
          <p:nvPr/>
        </p:nvSpPr>
        <p:spPr>
          <a:xfrm>
            <a:off x="7488079" y="4390192"/>
            <a:ext cx="2994660" cy="2951798"/>
          </a:xfrm>
          <a:prstGeom prst="rect">
            <a:avLst/>
          </a:prstGeom>
          <a:noFill/>
          <a:ln/>
        </p:spPr>
        <p:txBody>
          <a:bodyPr wrap="square" lIns="0" tIns="0" rIns="0" bIns="0" rtlCol="0" anchor="t"/>
          <a:lstStyle/>
          <a:p>
            <a:pPr marL="0" indent="0" algn="l">
              <a:lnSpc>
                <a:spcPts val="2900"/>
              </a:lnSpc>
              <a:buNone/>
            </a:pPr>
            <a:r>
              <a:rPr lang="en-US" sz="1800" dirty="0">
                <a:solidFill>
                  <a:srgbClr val="3A3630"/>
                </a:solidFill>
                <a:latin typeface="Source Sans Pro" pitchFamily="34" charset="0"/>
                <a:ea typeface="Source Sans Pro" pitchFamily="34" charset="-122"/>
                <a:cs typeface="Source Sans Pro" pitchFamily="34" charset="-120"/>
              </a:rPr>
              <a:t>Novels and short fiction were increasingly published in serial form, allowing readers to follow stories over time. This format captivated audiences and contributed to the widespread popularity of literature.</a:t>
            </a:r>
            <a:endParaRPr lang="en-US" sz="1800" dirty="0"/>
          </a:p>
        </p:txBody>
      </p:sp>
      <p:pic>
        <p:nvPicPr>
          <p:cNvPr id="12" name="Image 3" descr="preencoded.png"/>
          <p:cNvPicPr>
            <a:picLocks noChangeAspect="1"/>
          </p:cNvPicPr>
          <p:nvPr/>
        </p:nvPicPr>
        <p:blipFill>
          <a:blip r:embed="rId6"/>
          <a:stretch>
            <a:fillRect/>
          </a:stretch>
        </p:blipFill>
        <p:spPr>
          <a:xfrm>
            <a:off x="10828615" y="1773674"/>
            <a:ext cx="2994660" cy="1850827"/>
          </a:xfrm>
          <a:prstGeom prst="rect">
            <a:avLst/>
          </a:prstGeom>
        </p:spPr>
      </p:pic>
      <p:sp>
        <p:nvSpPr>
          <p:cNvPr id="13" name="Text 7"/>
          <p:cNvSpPr/>
          <p:nvPr/>
        </p:nvSpPr>
        <p:spPr>
          <a:xfrm>
            <a:off x="10828615" y="3912751"/>
            <a:ext cx="2713196" cy="339090"/>
          </a:xfrm>
          <a:prstGeom prst="rect">
            <a:avLst/>
          </a:prstGeom>
          <a:noFill/>
          <a:ln/>
        </p:spPr>
        <p:txBody>
          <a:bodyPr wrap="none" lIns="0" tIns="0" rIns="0" bIns="0" rtlCol="0" anchor="t"/>
          <a:lstStyle/>
          <a:p>
            <a:pPr marL="0" indent="0" algn="l">
              <a:lnSpc>
                <a:spcPts val="2650"/>
              </a:lnSpc>
              <a:buNone/>
            </a:pPr>
            <a:r>
              <a:rPr lang="en-US" sz="2100" dirty="0">
                <a:solidFill>
                  <a:srgbClr val="3A3630"/>
                </a:solidFill>
                <a:latin typeface="Lora" pitchFamily="34" charset="0"/>
                <a:ea typeface="Lora" pitchFamily="34" charset="-122"/>
                <a:cs typeface="Lora" pitchFamily="34" charset="-120"/>
              </a:rPr>
              <a:t>Social Commentary</a:t>
            </a:r>
            <a:endParaRPr lang="en-US" sz="2100" dirty="0"/>
          </a:p>
        </p:txBody>
      </p:sp>
      <p:sp>
        <p:nvSpPr>
          <p:cNvPr id="14" name="Text 8"/>
          <p:cNvSpPr/>
          <p:nvPr/>
        </p:nvSpPr>
        <p:spPr>
          <a:xfrm>
            <a:off x="10828615" y="4390192"/>
            <a:ext cx="2994660" cy="2213848"/>
          </a:xfrm>
          <a:prstGeom prst="rect">
            <a:avLst/>
          </a:prstGeom>
          <a:noFill/>
          <a:ln/>
        </p:spPr>
        <p:txBody>
          <a:bodyPr wrap="square" lIns="0" tIns="0" rIns="0" bIns="0" rtlCol="0" anchor="t"/>
          <a:lstStyle/>
          <a:p>
            <a:pPr marL="0" indent="0" algn="l">
              <a:lnSpc>
                <a:spcPts val="2900"/>
              </a:lnSpc>
              <a:buNone/>
            </a:pPr>
            <a:r>
              <a:rPr lang="en-US" sz="1800" dirty="0">
                <a:solidFill>
                  <a:srgbClr val="3A3630"/>
                </a:solidFill>
                <a:latin typeface="Source Sans Pro" pitchFamily="34" charset="0"/>
                <a:ea typeface="Source Sans Pro" pitchFamily="34" charset="-122"/>
                <a:cs typeface="Source Sans Pro" pitchFamily="34" charset="-120"/>
              </a:rPr>
              <a:t>The reading public expected literature to address social issues. Authors often used their work to critique societal problems and advocate for change.</a:t>
            </a:r>
            <a:endParaRPr lang="en-US"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0910"/>
          </a:xfrm>
          <a:prstGeom prst="rect">
            <a:avLst/>
          </a:prstGeom>
        </p:spPr>
      </p:pic>
      <p:sp>
        <p:nvSpPr>
          <p:cNvPr id="3" name="Text 0"/>
          <p:cNvSpPr/>
          <p:nvPr/>
        </p:nvSpPr>
        <p:spPr>
          <a:xfrm>
            <a:off x="830818" y="652820"/>
            <a:ext cx="7482364" cy="1396603"/>
          </a:xfrm>
          <a:prstGeom prst="rect">
            <a:avLst/>
          </a:prstGeom>
          <a:noFill/>
          <a:ln/>
        </p:spPr>
        <p:txBody>
          <a:bodyPr wrap="square" lIns="0" tIns="0" rIns="0" bIns="0" rtlCol="0" anchor="t"/>
          <a:lstStyle/>
          <a:p>
            <a:pPr marL="0" indent="0">
              <a:lnSpc>
                <a:spcPts val="5450"/>
              </a:lnSpc>
              <a:buNone/>
            </a:pPr>
            <a:r>
              <a:rPr lang="en-US" sz="4350" dirty="0">
                <a:solidFill>
                  <a:srgbClr val="38512F"/>
                </a:solidFill>
                <a:latin typeface="Lora" pitchFamily="34" charset="0"/>
                <a:ea typeface="Lora" pitchFamily="34" charset="-122"/>
                <a:cs typeface="Lora" pitchFamily="34" charset="-120"/>
              </a:rPr>
              <a:t>Victorian Literature</a:t>
            </a:r>
            <a:endParaRPr lang="en-US" sz="4350" dirty="0"/>
          </a:p>
        </p:txBody>
      </p:sp>
      <p:sp>
        <p:nvSpPr>
          <p:cNvPr id="4" name="Shape 1"/>
          <p:cNvSpPr/>
          <p:nvPr/>
        </p:nvSpPr>
        <p:spPr>
          <a:xfrm>
            <a:off x="830818" y="2672477"/>
            <a:ext cx="534114" cy="534114"/>
          </a:xfrm>
          <a:prstGeom prst="roundRect">
            <a:avLst>
              <a:gd name="adj" fmla="val 6667"/>
            </a:avLst>
          </a:prstGeom>
          <a:solidFill>
            <a:srgbClr val="F3E7D4"/>
          </a:solidFill>
          <a:ln/>
        </p:spPr>
      </p:sp>
      <p:sp>
        <p:nvSpPr>
          <p:cNvPr id="5" name="Text 2"/>
          <p:cNvSpPr/>
          <p:nvPr/>
        </p:nvSpPr>
        <p:spPr>
          <a:xfrm>
            <a:off x="1036796" y="2771894"/>
            <a:ext cx="122039" cy="335161"/>
          </a:xfrm>
          <a:prstGeom prst="rect">
            <a:avLst/>
          </a:prstGeom>
          <a:noFill/>
          <a:ln/>
        </p:spPr>
        <p:txBody>
          <a:bodyPr wrap="none" lIns="0" tIns="0" rIns="0" bIns="0" rtlCol="0" anchor="t"/>
          <a:lstStyle/>
          <a:p>
            <a:pPr marL="0" indent="0" algn="ctr">
              <a:lnSpc>
                <a:spcPts val="2600"/>
              </a:lnSpc>
              <a:buNone/>
            </a:pPr>
            <a:r>
              <a:rPr lang="en-US" sz="2600" dirty="0">
                <a:solidFill>
                  <a:srgbClr val="3A3630"/>
                </a:solidFill>
                <a:latin typeface="Lora" pitchFamily="34" charset="0"/>
                <a:ea typeface="Lora" pitchFamily="34" charset="-122"/>
                <a:cs typeface="Lora" pitchFamily="34" charset="-120"/>
              </a:rPr>
              <a:t>1</a:t>
            </a:r>
            <a:endParaRPr lang="en-US" sz="2600" dirty="0"/>
          </a:p>
        </p:txBody>
      </p:sp>
      <p:sp>
        <p:nvSpPr>
          <p:cNvPr id="6" name="Text 3"/>
          <p:cNvSpPr/>
          <p:nvPr/>
        </p:nvSpPr>
        <p:spPr>
          <a:xfrm>
            <a:off x="1602224" y="2672477"/>
            <a:ext cx="2792968" cy="349091"/>
          </a:xfrm>
          <a:prstGeom prst="rect">
            <a:avLst/>
          </a:prstGeom>
          <a:noFill/>
          <a:ln/>
        </p:spPr>
        <p:txBody>
          <a:bodyPr wrap="none" lIns="0" tIns="0" rIns="0" bIns="0" rtlCol="0" anchor="t"/>
          <a:lstStyle/>
          <a:p>
            <a:pPr marL="0" indent="0">
              <a:lnSpc>
                <a:spcPts val="2700"/>
              </a:lnSpc>
              <a:buNone/>
            </a:pPr>
            <a:r>
              <a:rPr lang="en-US" sz="2150" dirty="0">
                <a:solidFill>
                  <a:srgbClr val="3A3630"/>
                </a:solidFill>
                <a:latin typeface="Lora" pitchFamily="34" charset="0"/>
                <a:ea typeface="Lora" pitchFamily="34" charset="-122"/>
                <a:cs typeface="Lora" pitchFamily="34" charset="-120"/>
              </a:rPr>
              <a:t>Expanding Empire</a:t>
            </a:r>
            <a:endParaRPr lang="en-US" sz="2150" dirty="0"/>
          </a:p>
        </p:txBody>
      </p:sp>
      <p:sp>
        <p:nvSpPr>
          <p:cNvPr id="7" name="Text 4"/>
          <p:cNvSpPr/>
          <p:nvPr/>
        </p:nvSpPr>
        <p:spPr>
          <a:xfrm>
            <a:off x="1602224" y="3163967"/>
            <a:ext cx="2851190" cy="2278856"/>
          </a:xfrm>
          <a:prstGeom prst="rect">
            <a:avLst/>
          </a:prstGeom>
          <a:noFill/>
          <a:ln/>
        </p:spPr>
        <p:txBody>
          <a:bodyPr wrap="square" lIns="0" tIns="0" rIns="0" bIns="0" rtlCol="0" anchor="t"/>
          <a:lstStyle/>
          <a:p>
            <a:pPr marL="0" indent="0">
              <a:lnSpc>
                <a:spcPts val="2950"/>
              </a:lnSpc>
              <a:buNone/>
            </a:pPr>
            <a:r>
              <a:rPr lang="en-US" sz="1850" dirty="0">
                <a:solidFill>
                  <a:srgbClr val="3A3630"/>
                </a:solidFill>
                <a:latin typeface="Source Sans Pro" pitchFamily="34" charset="0"/>
                <a:ea typeface="Source Sans Pro" pitchFamily="34" charset="-122"/>
                <a:cs typeface="Source Sans Pro" pitchFamily="34" charset="-120"/>
              </a:rPr>
              <a:t>Victorian literature often reflected the British Empire's growth, exploring themes of colonialism, imperialism, and the "White Man's Burden".</a:t>
            </a:r>
            <a:endParaRPr lang="en-US" sz="1850" dirty="0"/>
          </a:p>
        </p:txBody>
      </p:sp>
      <p:sp>
        <p:nvSpPr>
          <p:cNvPr id="8" name="Shape 5"/>
          <p:cNvSpPr/>
          <p:nvPr/>
        </p:nvSpPr>
        <p:spPr>
          <a:xfrm>
            <a:off x="4690705" y="2672477"/>
            <a:ext cx="534114" cy="534114"/>
          </a:xfrm>
          <a:prstGeom prst="roundRect">
            <a:avLst>
              <a:gd name="adj" fmla="val 6667"/>
            </a:avLst>
          </a:prstGeom>
          <a:solidFill>
            <a:srgbClr val="F3E7D4"/>
          </a:solidFill>
          <a:ln/>
        </p:spPr>
      </p:sp>
      <p:sp>
        <p:nvSpPr>
          <p:cNvPr id="9" name="Text 6"/>
          <p:cNvSpPr/>
          <p:nvPr/>
        </p:nvSpPr>
        <p:spPr>
          <a:xfrm>
            <a:off x="4867751" y="2771894"/>
            <a:ext cx="180023" cy="335161"/>
          </a:xfrm>
          <a:prstGeom prst="rect">
            <a:avLst/>
          </a:prstGeom>
          <a:noFill/>
          <a:ln/>
        </p:spPr>
        <p:txBody>
          <a:bodyPr wrap="none" lIns="0" tIns="0" rIns="0" bIns="0" rtlCol="0" anchor="t"/>
          <a:lstStyle/>
          <a:p>
            <a:pPr marL="0" indent="0" algn="ctr">
              <a:lnSpc>
                <a:spcPts val="2600"/>
              </a:lnSpc>
              <a:buNone/>
            </a:pPr>
            <a:r>
              <a:rPr lang="en-US" sz="2600" dirty="0">
                <a:solidFill>
                  <a:srgbClr val="3A3630"/>
                </a:solidFill>
                <a:latin typeface="Lora" pitchFamily="34" charset="0"/>
                <a:ea typeface="Lora" pitchFamily="34" charset="-122"/>
                <a:cs typeface="Lora" pitchFamily="34" charset="-120"/>
              </a:rPr>
              <a:t>2</a:t>
            </a:r>
            <a:endParaRPr lang="en-US" sz="2600" dirty="0"/>
          </a:p>
        </p:txBody>
      </p:sp>
      <p:sp>
        <p:nvSpPr>
          <p:cNvPr id="10" name="Text 7"/>
          <p:cNvSpPr/>
          <p:nvPr/>
        </p:nvSpPr>
        <p:spPr>
          <a:xfrm>
            <a:off x="5462111" y="2672477"/>
            <a:ext cx="2792968" cy="349091"/>
          </a:xfrm>
          <a:prstGeom prst="rect">
            <a:avLst/>
          </a:prstGeom>
          <a:noFill/>
          <a:ln/>
        </p:spPr>
        <p:txBody>
          <a:bodyPr wrap="none" lIns="0" tIns="0" rIns="0" bIns="0" rtlCol="0" anchor="t"/>
          <a:lstStyle/>
          <a:p>
            <a:pPr marL="0" indent="0">
              <a:lnSpc>
                <a:spcPts val="2700"/>
              </a:lnSpc>
              <a:buNone/>
            </a:pPr>
            <a:r>
              <a:rPr lang="en-US" sz="2150" dirty="0">
                <a:solidFill>
                  <a:srgbClr val="3A3630"/>
                </a:solidFill>
                <a:latin typeface="Lora" pitchFamily="34" charset="0"/>
                <a:ea typeface="Lora" pitchFamily="34" charset="-122"/>
                <a:cs typeface="Lora" pitchFamily="34" charset="-120"/>
              </a:rPr>
              <a:t>Social Issues</a:t>
            </a:r>
            <a:endParaRPr lang="en-US" sz="2150" dirty="0"/>
          </a:p>
        </p:txBody>
      </p:sp>
      <p:sp>
        <p:nvSpPr>
          <p:cNvPr id="11" name="Text 8"/>
          <p:cNvSpPr/>
          <p:nvPr/>
        </p:nvSpPr>
        <p:spPr>
          <a:xfrm>
            <a:off x="5462111" y="3163967"/>
            <a:ext cx="2851190" cy="2278856"/>
          </a:xfrm>
          <a:prstGeom prst="rect">
            <a:avLst/>
          </a:prstGeom>
          <a:noFill/>
          <a:ln/>
        </p:spPr>
        <p:txBody>
          <a:bodyPr wrap="square" lIns="0" tIns="0" rIns="0" bIns="0" rtlCol="0" anchor="t"/>
          <a:lstStyle/>
          <a:p>
            <a:pPr marL="0" indent="0">
              <a:lnSpc>
                <a:spcPts val="2950"/>
              </a:lnSpc>
              <a:buNone/>
            </a:pPr>
            <a:r>
              <a:rPr lang="en-US" sz="1850" dirty="0">
                <a:solidFill>
                  <a:srgbClr val="3A3630"/>
                </a:solidFill>
                <a:latin typeface="Source Sans Pro" pitchFamily="34" charset="0"/>
                <a:ea typeface="Source Sans Pro" pitchFamily="34" charset="-122"/>
                <a:cs typeface="Source Sans Pro" pitchFamily="34" charset="-120"/>
              </a:rPr>
              <a:t>The era saw a surge in social consciousness, with authors addressing issues like child labor, industrial revolution, women's rights, and poverty.</a:t>
            </a:r>
            <a:endParaRPr lang="en-US" sz="1850" dirty="0"/>
          </a:p>
        </p:txBody>
      </p:sp>
      <p:sp>
        <p:nvSpPr>
          <p:cNvPr id="12" name="Shape 9"/>
          <p:cNvSpPr/>
          <p:nvPr/>
        </p:nvSpPr>
        <p:spPr>
          <a:xfrm>
            <a:off x="830818" y="5947172"/>
            <a:ext cx="534114" cy="534114"/>
          </a:xfrm>
          <a:prstGeom prst="roundRect">
            <a:avLst>
              <a:gd name="adj" fmla="val 6667"/>
            </a:avLst>
          </a:prstGeom>
          <a:solidFill>
            <a:srgbClr val="F3E7D4"/>
          </a:solidFill>
          <a:ln/>
        </p:spPr>
      </p:sp>
      <p:sp>
        <p:nvSpPr>
          <p:cNvPr id="13" name="Text 10"/>
          <p:cNvSpPr/>
          <p:nvPr/>
        </p:nvSpPr>
        <p:spPr>
          <a:xfrm>
            <a:off x="1004530" y="6046589"/>
            <a:ext cx="186690" cy="335161"/>
          </a:xfrm>
          <a:prstGeom prst="rect">
            <a:avLst/>
          </a:prstGeom>
          <a:noFill/>
          <a:ln/>
        </p:spPr>
        <p:txBody>
          <a:bodyPr wrap="none" lIns="0" tIns="0" rIns="0" bIns="0" rtlCol="0" anchor="t"/>
          <a:lstStyle/>
          <a:p>
            <a:pPr marL="0" indent="0" algn="ctr">
              <a:lnSpc>
                <a:spcPts val="2600"/>
              </a:lnSpc>
              <a:buNone/>
            </a:pPr>
            <a:r>
              <a:rPr lang="en-US" sz="2600" dirty="0">
                <a:solidFill>
                  <a:srgbClr val="3A3630"/>
                </a:solidFill>
                <a:latin typeface="Lora" pitchFamily="34" charset="0"/>
                <a:ea typeface="Lora" pitchFamily="34" charset="-122"/>
                <a:cs typeface="Lora" pitchFamily="34" charset="-120"/>
              </a:rPr>
              <a:t>3</a:t>
            </a:r>
            <a:endParaRPr lang="en-US" sz="2600" dirty="0"/>
          </a:p>
        </p:txBody>
      </p:sp>
      <p:sp>
        <p:nvSpPr>
          <p:cNvPr id="14" name="Text 11"/>
          <p:cNvSpPr/>
          <p:nvPr/>
        </p:nvSpPr>
        <p:spPr>
          <a:xfrm>
            <a:off x="1602224" y="5947172"/>
            <a:ext cx="2792968" cy="349091"/>
          </a:xfrm>
          <a:prstGeom prst="rect">
            <a:avLst/>
          </a:prstGeom>
          <a:noFill/>
          <a:ln/>
        </p:spPr>
        <p:txBody>
          <a:bodyPr wrap="none" lIns="0" tIns="0" rIns="0" bIns="0" rtlCol="0" anchor="t"/>
          <a:lstStyle/>
          <a:p>
            <a:pPr marL="0" indent="0">
              <a:lnSpc>
                <a:spcPts val="2700"/>
              </a:lnSpc>
              <a:buNone/>
            </a:pPr>
            <a:r>
              <a:rPr lang="en-US" sz="2150" dirty="0">
                <a:solidFill>
                  <a:srgbClr val="3A3630"/>
                </a:solidFill>
                <a:latin typeface="Lora" pitchFamily="34" charset="0"/>
                <a:ea typeface="Lora" pitchFamily="34" charset="-122"/>
                <a:cs typeface="Lora" pitchFamily="34" charset="-120"/>
              </a:rPr>
              <a:t>New Genres</a:t>
            </a:r>
            <a:endParaRPr lang="en-US" sz="2150" dirty="0"/>
          </a:p>
        </p:txBody>
      </p:sp>
      <p:sp>
        <p:nvSpPr>
          <p:cNvPr id="15" name="Text 12"/>
          <p:cNvSpPr/>
          <p:nvPr/>
        </p:nvSpPr>
        <p:spPr>
          <a:xfrm>
            <a:off x="1602224" y="6438662"/>
            <a:ext cx="6710958" cy="1139428"/>
          </a:xfrm>
          <a:prstGeom prst="rect">
            <a:avLst/>
          </a:prstGeom>
          <a:noFill/>
          <a:ln/>
        </p:spPr>
        <p:txBody>
          <a:bodyPr wrap="square" lIns="0" tIns="0" rIns="0" bIns="0" rtlCol="0" anchor="t"/>
          <a:lstStyle/>
          <a:p>
            <a:pPr marL="0" indent="0">
              <a:lnSpc>
                <a:spcPts val="2950"/>
              </a:lnSpc>
              <a:buNone/>
            </a:pPr>
            <a:r>
              <a:rPr lang="en-US" sz="1850" dirty="0">
                <a:solidFill>
                  <a:srgbClr val="3A3630"/>
                </a:solidFill>
                <a:latin typeface="Source Sans Pro" pitchFamily="34" charset="0"/>
                <a:ea typeface="Source Sans Pro" pitchFamily="34" charset="-122"/>
                <a:cs typeface="Source Sans Pro" pitchFamily="34" charset="-120"/>
              </a:rPr>
              <a:t>This period saw the rise of detective fiction, science fiction, and children's literature, reflecting the changing reading tastes of the time.</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1290995"/>
            <a:ext cx="6050756" cy="704017"/>
          </a:xfrm>
          <a:prstGeom prst="rect">
            <a:avLst/>
          </a:prstGeom>
          <a:noFill/>
          <a:ln/>
        </p:spPr>
        <p:txBody>
          <a:bodyPr wrap="none" lIns="0" tIns="0" rIns="0" bIns="0" rtlCol="0" anchor="t"/>
          <a:lstStyle/>
          <a:p>
            <a:pPr marL="0" indent="0">
              <a:lnSpc>
                <a:spcPts val="5500"/>
              </a:lnSpc>
              <a:buNone/>
            </a:pPr>
            <a:r>
              <a:rPr lang="en-US" sz="4400" dirty="0">
                <a:solidFill>
                  <a:schemeClr val="tx1">
                    <a:lumMod val="75000"/>
                    <a:lumOff val="25000"/>
                  </a:schemeClr>
                </a:solidFill>
                <a:latin typeface="Source Sans Pro"/>
                <a:ea typeface="Source Sans Pro"/>
              </a:rPr>
              <a:t>Introduction</a:t>
            </a:r>
          </a:p>
        </p:txBody>
      </p:sp>
      <p:pic>
        <p:nvPicPr>
          <p:cNvPr id="3" name="Image 0" descr="preencoded.png"/>
          <p:cNvPicPr>
            <a:picLocks noChangeAspect="1"/>
          </p:cNvPicPr>
          <p:nvPr/>
        </p:nvPicPr>
        <p:blipFill>
          <a:blip r:embed="rId3"/>
          <a:stretch>
            <a:fillRect/>
          </a:stretch>
        </p:blipFill>
        <p:spPr>
          <a:xfrm>
            <a:off x="837724" y="2473762"/>
            <a:ext cx="4078962" cy="2520910"/>
          </a:xfrm>
          <a:prstGeom prst="rect">
            <a:avLst/>
          </a:prstGeom>
        </p:spPr>
      </p:pic>
      <p:sp>
        <p:nvSpPr>
          <p:cNvPr id="4" name="Text 1"/>
          <p:cNvSpPr/>
          <p:nvPr/>
        </p:nvSpPr>
        <p:spPr>
          <a:xfrm>
            <a:off x="837724" y="529387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3A3630"/>
                </a:solidFill>
                <a:latin typeface="Lora" pitchFamily="34" charset="0"/>
                <a:ea typeface="Lora" pitchFamily="34" charset="-122"/>
                <a:cs typeface="Lora" pitchFamily="34" charset="-120"/>
              </a:rPr>
              <a:t>Social Commentary</a:t>
            </a:r>
            <a:endParaRPr lang="en-US" sz="2200" dirty="0"/>
          </a:p>
        </p:txBody>
      </p:sp>
      <p:sp>
        <p:nvSpPr>
          <p:cNvPr id="5" name="Text 2"/>
          <p:cNvSpPr/>
          <p:nvPr/>
        </p:nvSpPr>
        <p:spPr>
          <a:xfrm>
            <a:off x="837724" y="5789414"/>
            <a:ext cx="4078962" cy="1149072"/>
          </a:xfrm>
          <a:prstGeom prst="rect">
            <a:avLst/>
          </a:prstGeom>
          <a:noFill/>
          <a:ln/>
        </p:spPr>
        <p:txBody>
          <a:bodyPr wrap="square" lIns="0" tIns="0" rIns="0" bIns="0" rtlCol="0" anchor="t"/>
          <a:lstStyle/>
          <a:p>
            <a:pPr marL="0" indent="0" algn="l">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Victorian literature often addressed social issues of the time, including poverty, inequality, and exploitation.</a:t>
            </a:r>
            <a:endParaRPr lang="en-US" sz="1850" dirty="0"/>
          </a:p>
        </p:txBody>
      </p:sp>
      <p:pic>
        <p:nvPicPr>
          <p:cNvPr id="6" name="Image 1" descr="preencoded.png"/>
          <p:cNvPicPr>
            <a:picLocks noChangeAspect="1"/>
          </p:cNvPicPr>
          <p:nvPr/>
        </p:nvPicPr>
        <p:blipFill>
          <a:blip r:embed="rId4"/>
          <a:stretch>
            <a:fillRect/>
          </a:stretch>
        </p:blipFill>
        <p:spPr>
          <a:xfrm>
            <a:off x="5275659" y="2473762"/>
            <a:ext cx="4078962" cy="2520910"/>
          </a:xfrm>
          <a:prstGeom prst="rect">
            <a:avLst/>
          </a:prstGeom>
        </p:spPr>
      </p:pic>
      <p:sp>
        <p:nvSpPr>
          <p:cNvPr id="7" name="Text 3"/>
          <p:cNvSpPr/>
          <p:nvPr/>
        </p:nvSpPr>
        <p:spPr>
          <a:xfrm>
            <a:off x="5275659" y="529387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3A3630"/>
                </a:solidFill>
                <a:latin typeface="Lora" pitchFamily="34" charset="0"/>
                <a:ea typeface="Lora" pitchFamily="34" charset="-122"/>
                <a:cs typeface="Lora" pitchFamily="34" charset="-120"/>
              </a:rPr>
              <a:t>Industrial Revolution</a:t>
            </a:r>
            <a:endParaRPr lang="en-US" sz="2200" dirty="0"/>
          </a:p>
        </p:txBody>
      </p:sp>
      <p:sp>
        <p:nvSpPr>
          <p:cNvPr id="8" name="Text 4"/>
          <p:cNvSpPr/>
          <p:nvPr/>
        </p:nvSpPr>
        <p:spPr>
          <a:xfrm>
            <a:off x="5275659" y="5789414"/>
            <a:ext cx="4078962" cy="1149072"/>
          </a:xfrm>
          <a:prstGeom prst="rect">
            <a:avLst/>
          </a:prstGeom>
          <a:noFill/>
          <a:ln/>
        </p:spPr>
        <p:txBody>
          <a:bodyPr wrap="square" lIns="0" tIns="0" rIns="0" bIns="0" rtlCol="0" anchor="t"/>
          <a:lstStyle/>
          <a:p>
            <a:pPr marL="0" indent="0" algn="l">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The Industrial Revolution transformed society and had a significant impact on Victorian literature.</a:t>
            </a:r>
            <a:endParaRPr lang="en-US" sz="1850" dirty="0"/>
          </a:p>
        </p:txBody>
      </p:sp>
      <p:pic>
        <p:nvPicPr>
          <p:cNvPr id="9" name="Image 2" descr="preencoded.png"/>
          <p:cNvPicPr>
            <a:picLocks noChangeAspect="1"/>
          </p:cNvPicPr>
          <p:nvPr/>
        </p:nvPicPr>
        <p:blipFill>
          <a:blip r:embed="rId5"/>
          <a:stretch>
            <a:fillRect/>
          </a:stretch>
        </p:blipFill>
        <p:spPr>
          <a:xfrm>
            <a:off x="9713595" y="2473762"/>
            <a:ext cx="4079081" cy="2521029"/>
          </a:xfrm>
          <a:prstGeom prst="rect">
            <a:avLst/>
          </a:prstGeom>
        </p:spPr>
      </p:pic>
      <p:sp>
        <p:nvSpPr>
          <p:cNvPr id="10" name="Text 5"/>
          <p:cNvSpPr/>
          <p:nvPr/>
        </p:nvSpPr>
        <p:spPr>
          <a:xfrm>
            <a:off x="9713595" y="529399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3A3630"/>
                </a:solidFill>
                <a:latin typeface="Lora" pitchFamily="34" charset="0"/>
                <a:ea typeface="Lora" pitchFamily="34" charset="-122"/>
                <a:cs typeface="Lora" pitchFamily="34" charset="-120"/>
              </a:rPr>
              <a:t>Family Values</a:t>
            </a:r>
            <a:endParaRPr lang="en-US" sz="2200" dirty="0"/>
          </a:p>
        </p:txBody>
      </p:sp>
      <p:sp>
        <p:nvSpPr>
          <p:cNvPr id="11" name="Text 6"/>
          <p:cNvSpPr/>
          <p:nvPr/>
        </p:nvSpPr>
        <p:spPr>
          <a:xfrm>
            <a:off x="9713595" y="5789533"/>
            <a:ext cx="4079081" cy="1149072"/>
          </a:xfrm>
          <a:prstGeom prst="rect">
            <a:avLst/>
          </a:prstGeom>
          <a:noFill/>
          <a:ln/>
        </p:spPr>
        <p:txBody>
          <a:bodyPr wrap="square" lIns="0" tIns="0" rIns="0" bIns="0" rtlCol="0" anchor="t"/>
          <a:lstStyle/>
          <a:p>
            <a:pPr marL="0" indent="0" algn="l">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Victorian society placed great importance on family and social respectability.</a:t>
            </a:r>
            <a:endParaRPr lang="en-US" sz="18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9127" y="1844703"/>
            <a:ext cx="6384897" cy="5909310"/>
          </a:xfrm>
          <a:prstGeom prst="rect">
            <a:avLst/>
          </a:prstGeom>
        </p:spPr>
        <p:txBody>
          <a:bodyPr wrap="square">
            <a:spAutoFit/>
          </a:bodyPr>
          <a:lstStyle/>
          <a:p>
            <a:pPr algn="just"/>
            <a:r>
              <a:rPr lang="en-US" b="1" dirty="0">
                <a:solidFill>
                  <a:schemeClr val="tx1">
                    <a:lumMod val="75000"/>
                    <a:lumOff val="25000"/>
                  </a:schemeClr>
                </a:solidFill>
                <a:latin typeface="Source Sans Pro"/>
                <a:ea typeface="Source Sans Pro"/>
              </a:rPr>
              <a:t>1-Realism and Detailed Depictions of Society:</a:t>
            </a:r>
            <a:r>
              <a:rPr lang="en-US" dirty="0">
                <a:solidFill>
                  <a:schemeClr val="tx1">
                    <a:lumMod val="75000"/>
                    <a:lumOff val="25000"/>
                  </a:schemeClr>
                </a:solidFill>
                <a:latin typeface="Source Sans Pro"/>
                <a:ea typeface="Source Sans Pro"/>
              </a:rPr>
              <a:t> Victorian literature often aimed to represent life accurately, portraying the lives of people from various social classes. Examples: </a:t>
            </a:r>
            <a:r>
              <a:rPr lang="en-US" i="1" dirty="0">
                <a:solidFill>
                  <a:schemeClr val="tx1">
                    <a:lumMod val="75000"/>
                    <a:lumOff val="25000"/>
                  </a:schemeClr>
                </a:solidFill>
                <a:latin typeface="Source Sans Pro"/>
                <a:ea typeface="Source Sans Pro"/>
              </a:rPr>
              <a:t>Hard Times</a:t>
            </a:r>
            <a:r>
              <a:rPr lang="en-US" dirty="0">
                <a:solidFill>
                  <a:schemeClr val="tx1">
                    <a:lumMod val="75000"/>
                    <a:lumOff val="25000"/>
                  </a:schemeClr>
                </a:solidFill>
                <a:latin typeface="Source Sans Pro"/>
                <a:ea typeface="Source Sans Pro"/>
              </a:rPr>
              <a:t> by Charles Dickens and </a:t>
            </a:r>
            <a:r>
              <a:rPr lang="en-US" i="1" dirty="0">
                <a:solidFill>
                  <a:schemeClr val="tx1">
                    <a:lumMod val="75000"/>
                    <a:lumOff val="25000"/>
                  </a:schemeClr>
                </a:solidFill>
                <a:latin typeface="Source Sans Pro"/>
                <a:ea typeface="Source Sans Pro"/>
              </a:rPr>
              <a:t>Mary Barton</a:t>
            </a:r>
            <a:r>
              <a:rPr lang="en-US" dirty="0">
                <a:solidFill>
                  <a:schemeClr val="tx1">
                    <a:lumMod val="75000"/>
                    <a:lumOff val="25000"/>
                  </a:schemeClr>
                </a:solidFill>
                <a:latin typeface="Source Sans Pro"/>
                <a:ea typeface="Source Sans Pro"/>
              </a:rPr>
              <a:t> by Elizabeth Gaskell.</a:t>
            </a:r>
          </a:p>
          <a:p>
            <a:pPr algn="just"/>
            <a:endParaRPr lang="en-US" dirty="0">
              <a:solidFill>
                <a:schemeClr val="tx1">
                  <a:lumMod val="75000"/>
                  <a:lumOff val="25000"/>
                </a:schemeClr>
              </a:solidFill>
              <a:latin typeface="Source Sans Pro"/>
              <a:ea typeface="Source Sans Pro"/>
            </a:endParaRPr>
          </a:p>
          <a:p>
            <a:pPr algn="just"/>
            <a:r>
              <a:rPr lang="en-US" b="1" dirty="0">
                <a:solidFill>
                  <a:schemeClr val="tx1">
                    <a:lumMod val="75000"/>
                    <a:lumOff val="25000"/>
                  </a:schemeClr>
                </a:solidFill>
                <a:latin typeface="Source Sans Pro"/>
                <a:ea typeface="Source Sans Pro"/>
              </a:rPr>
              <a:t>2-Exploration of Social Issues:</a:t>
            </a:r>
            <a:r>
              <a:rPr lang="en-US" dirty="0">
                <a:solidFill>
                  <a:schemeClr val="tx1">
                    <a:lumMod val="75000"/>
                    <a:lumOff val="25000"/>
                  </a:schemeClr>
                </a:solidFill>
                <a:latin typeface="Source Sans Pro"/>
                <a:ea typeface="Source Sans Pro"/>
              </a:rPr>
              <a:t> Writers addressed pressing social problems such as poverty, child labor, gender inequality, and class disparity. Examples: </a:t>
            </a:r>
            <a:r>
              <a:rPr lang="en-US" i="1" dirty="0">
                <a:solidFill>
                  <a:schemeClr val="tx1">
                    <a:lumMod val="75000"/>
                    <a:lumOff val="25000"/>
                  </a:schemeClr>
                </a:solidFill>
                <a:latin typeface="Source Sans Pro"/>
                <a:ea typeface="Source Sans Pro"/>
              </a:rPr>
              <a:t>Oliver Twist</a:t>
            </a:r>
            <a:r>
              <a:rPr lang="en-US" dirty="0">
                <a:solidFill>
                  <a:schemeClr val="tx1">
                    <a:lumMod val="75000"/>
                    <a:lumOff val="25000"/>
                  </a:schemeClr>
                </a:solidFill>
                <a:latin typeface="Source Sans Pro"/>
                <a:ea typeface="Source Sans Pro"/>
              </a:rPr>
              <a:t> by Charles Dickens and </a:t>
            </a:r>
            <a:r>
              <a:rPr lang="en-US" i="1" dirty="0">
                <a:solidFill>
                  <a:schemeClr val="tx1">
                    <a:lumMod val="75000"/>
                    <a:lumOff val="25000"/>
                  </a:schemeClr>
                </a:solidFill>
                <a:latin typeface="Source Sans Pro"/>
                <a:ea typeface="Source Sans Pro"/>
              </a:rPr>
              <a:t>North and South</a:t>
            </a:r>
            <a:r>
              <a:rPr lang="en-US" dirty="0">
                <a:solidFill>
                  <a:schemeClr val="tx1">
                    <a:lumMod val="75000"/>
                    <a:lumOff val="25000"/>
                  </a:schemeClr>
                </a:solidFill>
                <a:latin typeface="Source Sans Pro"/>
                <a:ea typeface="Source Sans Pro"/>
              </a:rPr>
              <a:t> by Elizabeth Gaskell.</a:t>
            </a:r>
          </a:p>
          <a:p>
            <a:pPr algn="just"/>
            <a:endParaRPr lang="en-US" dirty="0">
              <a:solidFill>
                <a:schemeClr val="tx1">
                  <a:lumMod val="75000"/>
                  <a:lumOff val="25000"/>
                </a:schemeClr>
              </a:solidFill>
              <a:latin typeface="Source Sans Pro"/>
              <a:ea typeface="Source Sans Pro"/>
            </a:endParaRPr>
          </a:p>
          <a:p>
            <a:pPr algn="just"/>
            <a:r>
              <a:rPr lang="en-US" b="1" dirty="0">
                <a:solidFill>
                  <a:schemeClr val="tx1">
                    <a:lumMod val="75000"/>
                    <a:lumOff val="25000"/>
                  </a:schemeClr>
                </a:solidFill>
                <a:latin typeface="Source Sans Pro"/>
                <a:ea typeface="Source Sans Pro"/>
              </a:rPr>
              <a:t>3-Moral Tone and Reformist Spirit:</a:t>
            </a:r>
            <a:r>
              <a:rPr lang="en-US" dirty="0">
                <a:solidFill>
                  <a:schemeClr val="tx1">
                    <a:lumMod val="75000"/>
                    <a:lumOff val="25000"/>
                  </a:schemeClr>
                </a:solidFill>
                <a:latin typeface="Source Sans Pro"/>
                <a:ea typeface="Source Sans Pro"/>
              </a:rPr>
              <a:t> Many Victorian works carried a strong moral message, reflecting the period’s emphasis on ethics and social responsibility. Example: </a:t>
            </a:r>
            <a:r>
              <a:rPr lang="en-US" i="1" dirty="0">
                <a:solidFill>
                  <a:schemeClr val="tx1">
                    <a:lumMod val="75000"/>
                    <a:lumOff val="25000"/>
                  </a:schemeClr>
                </a:solidFill>
                <a:latin typeface="Source Sans Pro"/>
                <a:ea typeface="Source Sans Pro"/>
              </a:rPr>
              <a:t>David Copperfield</a:t>
            </a:r>
            <a:r>
              <a:rPr lang="en-US" dirty="0">
                <a:solidFill>
                  <a:schemeClr val="tx1">
                    <a:lumMod val="75000"/>
                    <a:lumOff val="25000"/>
                  </a:schemeClr>
                </a:solidFill>
                <a:latin typeface="Source Sans Pro"/>
                <a:ea typeface="Source Sans Pro"/>
              </a:rPr>
              <a:t> by Charles Dickens.</a:t>
            </a:r>
          </a:p>
          <a:p>
            <a:pPr algn="just"/>
            <a:endParaRPr lang="en-US" dirty="0">
              <a:solidFill>
                <a:schemeClr val="tx1">
                  <a:lumMod val="75000"/>
                  <a:lumOff val="25000"/>
                </a:schemeClr>
              </a:solidFill>
              <a:latin typeface="Source Sans Pro"/>
              <a:ea typeface="Source Sans Pro"/>
            </a:endParaRPr>
          </a:p>
          <a:p>
            <a:pPr algn="just"/>
            <a:r>
              <a:rPr lang="en-US" b="1" dirty="0">
                <a:solidFill>
                  <a:schemeClr val="tx1">
                    <a:lumMod val="75000"/>
                    <a:lumOff val="25000"/>
                  </a:schemeClr>
                </a:solidFill>
                <a:latin typeface="Source Sans Pro"/>
                <a:ea typeface="Source Sans Pro"/>
              </a:rPr>
              <a:t>4-Fascination with Progress and Industrialization:</a:t>
            </a:r>
            <a:r>
              <a:rPr lang="en-US" dirty="0">
                <a:solidFill>
                  <a:schemeClr val="tx1">
                    <a:lumMod val="75000"/>
                    <a:lumOff val="25000"/>
                  </a:schemeClr>
                </a:solidFill>
                <a:latin typeface="Source Sans Pro"/>
                <a:ea typeface="Source Sans Pro"/>
              </a:rPr>
              <a:t> The Industrial Revolution brought technological advancements, which were both celebrated and critiqued. Example: </a:t>
            </a:r>
            <a:r>
              <a:rPr lang="en-US" i="1" dirty="0">
                <a:solidFill>
                  <a:schemeClr val="tx1">
                    <a:lumMod val="75000"/>
                    <a:lumOff val="25000"/>
                  </a:schemeClr>
                </a:solidFill>
                <a:latin typeface="Source Sans Pro"/>
                <a:ea typeface="Source Sans Pro"/>
              </a:rPr>
              <a:t>The Condition of the Working Class in England</a:t>
            </a:r>
            <a:r>
              <a:rPr lang="en-US" dirty="0">
                <a:solidFill>
                  <a:schemeClr val="tx1">
                    <a:lumMod val="75000"/>
                    <a:lumOff val="25000"/>
                  </a:schemeClr>
                </a:solidFill>
                <a:latin typeface="Source Sans Pro"/>
                <a:ea typeface="Source Sans Pro"/>
              </a:rPr>
              <a:t> by Friedrich Engels (non-fiction influence on the period).</a:t>
            </a:r>
          </a:p>
        </p:txBody>
      </p:sp>
      <p:sp>
        <p:nvSpPr>
          <p:cNvPr id="3" name="Rectangle 2"/>
          <p:cNvSpPr/>
          <p:nvPr/>
        </p:nvSpPr>
        <p:spPr>
          <a:xfrm>
            <a:off x="7195931" y="2544417"/>
            <a:ext cx="7315200" cy="3970318"/>
          </a:xfrm>
          <a:prstGeom prst="rect">
            <a:avLst/>
          </a:prstGeom>
        </p:spPr>
        <p:txBody>
          <a:bodyPr wrap="square">
            <a:spAutoFit/>
          </a:bodyPr>
          <a:lstStyle/>
          <a:p>
            <a:pPr algn="just"/>
            <a:r>
              <a:rPr lang="en-US" b="1" dirty="0">
                <a:solidFill>
                  <a:schemeClr val="tx1">
                    <a:lumMod val="75000"/>
                    <a:lumOff val="25000"/>
                  </a:schemeClr>
                </a:solidFill>
                <a:latin typeface="Source Sans Pro"/>
                <a:ea typeface="Source Sans Pro"/>
              </a:rPr>
              <a:t>5-Nostalgia for the Past:</a:t>
            </a:r>
            <a:r>
              <a:rPr lang="en-US" dirty="0">
                <a:solidFill>
                  <a:schemeClr val="tx1">
                    <a:lumMod val="75000"/>
                    <a:lumOff val="25000"/>
                  </a:schemeClr>
                </a:solidFill>
                <a:latin typeface="Source Sans Pro"/>
                <a:ea typeface="Source Sans Pro"/>
              </a:rPr>
              <a:t> Alongside an interest in progress, Victorian literature often expressed a yearning for the simplicity of earlier times. Example: </a:t>
            </a:r>
            <a:r>
              <a:rPr lang="en-US" i="1" dirty="0">
                <a:solidFill>
                  <a:schemeClr val="tx1">
                    <a:lumMod val="75000"/>
                    <a:lumOff val="25000"/>
                  </a:schemeClr>
                </a:solidFill>
                <a:latin typeface="Source Sans Pro"/>
                <a:ea typeface="Source Sans Pro"/>
              </a:rPr>
              <a:t>Idylls of the King</a:t>
            </a:r>
            <a:r>
              <a:rPr lang="en-US" dirty="0">
                <a:solidFill>
                  <a:schemeClr val="tx1">
                    <a:lumMod val="75000"/>
                    <a:lumOff val="25000"/>
                  </a:schemeClr>
                </a:solidFill>
                <a:latin typeface="Source Sans Pro"/>
                <a:ea typeface="Source Sans Pro"/>
              </a:rPr>
              <a:t> by Alfred Lord Tennyson.</a:t>
            </a:r>
          </a:p>
          <a:p>
            <a:pPr algn="just"/>
            <a:endParaRPr lang="en-US" dirty="0">
              <a:solidFill>
                <a:schemeClr val="tx1">
                  <a:lumMod val="75000"/>
                  <a:lumOff val="25000"/>
                </a:schemeClr>
              </a:solidFill>
              <a:latin typeface="Source Sans Pro"/>
              <a:ea typeface="Source Sans Pro"/>
            </a:endParaRPr>
          </a:p>
          <a:p>
            <a:pPr algn="just"/>
            <a:r>
              <a:rPr lang="en-US" b="1" dirty="0">
                <a:solidFill>
                  <a:schemeClr val="tx1">
                    <a:lumMod val="75000"/>
                    <a:lumOff val="25000"/>
                  </a:schemeClr>
                </a:solidFill>
                <a:latin typeface="Source Sans Pro"/>
                <a:ea typeface="Source Sans Pro"/>
              </a:rPr>
              <a:t>6-Gothic Elements:</a:t>
            </a:r>
            <a:r>
              <a:rPr lang="en-US" dirty="0">
                <a:solidFill>
                  <a:schemeClr val="tx1">
                    <a:lumMod val="75000"/>
                    <a:lumOff val="25000"/>
                  </a:schemeClr>
                </a:solidFill>
                <a:latin typeface="Source Sans Pro"/>
                <a:ea typeface="Source Sans Pro"/>
              </a:rPr>
              <a:t> Some authors, like the </a:t>
            </a:r>
            <a:r>
              <a:rPr lang="en-US" dirty="0" err="1">
                <a:solidFill>
                  <a:schemeClr val="tx1">
                    <a:lumMod val="75000"/>
                    <a:lumOff val="25000"/>
                  </a:schemeClr>
                </a:solidFill>
                <a:latin typeface="Source Sans Pro"/>
                <a:ea typeface="Source Sans Pro"/>
              </a:rPr>
              <a:t>Brontë</a:t>
            </a:r>
            <a:r>
              <a:rPr lang="en-US" dirty="0">
                <a:solidFill>
                  <a:schemeClr val="tx1">
                    <a:lumMod val="75000"/>
                    <a:lumOff val="25000"/>
                  </a:schemeClr>
                </a:solidFill>
                <a:latin typeface="Source Sans Pro"/>
                <a:ea typeface="Source Sans Pro"/>
              </a:rPr>
              <a:t> sisters and Mary Elizabeth </a:t>
            </a:r>
            <a:r>
              <a:rPr lang="en-US" dirty="0" err="1">
                <a:solidFill>
                  <a:schemeClr val="tx1">
                    <a:lumMod val="75000"/>
                    <a:lumOff val="25000"/>
                  </a:schemeClr>
                </a:solidFill>
                <a:latin typeface="Source Sans Pro"/>
                <a:ea typeface="Source Sans Pro"/>
              </a:rPr>
              <a:t>Braddon</a:t>
            </a:r>
            <a:r>
              <a:rPr lang="en-US" dirty="0">
                <a:solidFill>
                  <a:schemeClr val="tx1">
                    <a:lumMod val="75000"/>
                    <a:lumOff val="25000"/>
                  </a:schemeClr>
                </a:solidFill>
                <a:latin typeface="Source Sans Pro"/>
                <a:ea typeface="Source Sans Pro"/>
              </a:rPr>
              <a:t>, incorporated Gothic themes such as mystery, madness, and the supernatural to explore deeper psychological and societal issues. Examples: </a:t>
            </a:r>
            <a:r>
              <a:rPr lang="en-US" i="1" dirty="0">
                <a:solidFill>
                  <a:schemeClr val="tx1">
                    <a:lumMod val="75000"/>
                    <a:lumOff val="25000"/>
                  </a:schemeClr>
                </a:solidFill>
                <a:latin typeface="Source Sans Pro"/>
                <a:ea typeface="Source Sans Pro"/>
              </a:rPr>
              <a:t>Wuthering Heights</a:t>
            </a:r>
            <a:r>
              <a:rPr lang="en-US" dirty="0">
                <a:solidFill>
                  <a:schemeClr val="tx1">
                    <a:lumMod val="75000"/>
                    <a:lumOff val="25000"/>
                  </a:schemeClr>
                </a:solidFill>
                <a:latin typeface="Source Sans Pro"/>
                <a:ea typeface="Source Sans Pro"/>
              </a:rPr>
              <a:t> by Emily </a:t>
            </a:r>
            <a:r>
              <a:rPr lang="en-US" dirty="0" err="1">
                <a:solidFill>
                  <a:schemeClr val="tx1">
                    <a:lumMod val="75000"/>
                    <a:lumOff val="25000"/>
                  </a:schemeClr>
                </a:solidFill>
                <a:latin typeface="Source Sans Pro"/>
                <a:ea typeface="Source Sans Pro"/>
              </a:rPr>
              <a:t>Brontë</a:t>
            </a:r>
            <a:r>
              <a:rPr lang="en-US" dirty="0">
                <a:solidFill>
                  <a:schemeClr val="tx1">
                    <a:lumMod val="75000"/>
                    <a:lumOff val="25000"/>
                  </a:schemeClr>
                </a:solidFill>
                <a:latin typeface="Source Sans Pro"/>
                <a:ea typeface="Source Sans Pro"/>
              </a:rPr>
              <a:t> and </a:t>
            </a:r>
            <a:r>
              <a:rPr lang="en-US" i="1" dirty="0">
                <a:solidFill>
                  <a:schemeClr val="tx1">
                    <a:lumMod val="75000"/>
                    <a:lumOff val="25000"/>
                  </a:schemeClr>
                </a:solidFill>
                <a:latin typeface="Source Sans Pro"/>
                <a:ea typeface="Source Sans Pro"/>
              </a:rPr>
              <a:t>Jane Eyre</a:t>
            </a:r>
            <a:r>
              <a:rPr lang="en-US" dirty="0">
                <a:solidFill>
                  <a:schemeClr val="tx1">
                    <a:lumMod val="75000"/>
                    <a:lumOff val="25000"/>
                  </a:schemeClr>
                </a:solidFill>
                <a:latin typeface="Source Sans Pro"/>
                <a:ea typeface="Source Sans Pro"/>
              </a:rPr>
              <a:t> by Charlotte </a:t>
            </a:r>
            <a:r>
              <a:rPr lang="en-US" dirty="0" err="1">
                <a:solidFill>
                  <a:schemeClr val="tx1">
                    <a:lumMod val="75000"/>
                    <a:lumOff val="25000"/>
                  </a:schemeClr>
                </a:solidFill>
                <a:latin typeface="Source Sans Pro"/>
                <a:ea typeface="Source Sans Pro"/>
              </a:rPr>
              <a:t>Brontë</a:t>
            </a:r>
            <a:r>
              <a:rPr lang="en-US" dirty="0">
                <a:solidFill>
                  <a:schemeClr val="tx1">
                    <a:lumMod val="75000"/>
                    <a:lumOff val="25000"/>
                  </a:schemeClr>
                </a:solidFill>
                <a:latin typeface="Source Sans Pro"/>
                <a:ea typeface="Source Sans Pro"/>
              </a:rPr>
              <a:t>.</a:t>
            </a:r>
          </a:p>
          <a:p>
            <a:pPr algn="just"/>
            <a:endParaRPr lang="en-US" dirty="0">
              <a:solidFill>
                <a:schemeClr val="tx1">
                  <a:lumMod val="75000"/>
                  <a:lumOff val="25000"/>
                </a:schemeClr>
              </a:solidFill>
              <a:latin typeface="Source Sans Pro"/>
              <a:ea typeface="Source Sans Pro"/>
            </a:endParaRPr>
          </a:p>
          <a:p>
            <a:pPr algn="just"/>
            <a:r>
              <a:rPr lang="en-US" b="1" dirty="0">
                <a:solidFill>
                  <a:schemeClr val="tx1">
                    <a:lumMod val="75000"/>
                    <a:lumOff val="25000"/>
                  </a:schemeClr>
                </a:solidFill>
                <a:latin typeface="Source Sans Pro"/>
                <a:ea typeface="Source Sans Pro"/>
              </a:rPr>
              <a:t>7-Focus on Individualism and Psychological Depth:</a:t>
            </a:r>
            <a:r>
              <a:rPr lang="en-US" dirty="0">
                <a:solidFill>
                  <a:schemeClr val="tx1">
                    <a:lumMod val="75000"/>
                    <a:lumOff val="25000"/>
                  </a:schemeClr>
                </a:solidFill>
                <a:latin typeface="Source Sans Pro"/>
                <a:ea typeface="Source Sans Pro"/>
              </a:rPr>
              <a:t> Characters in Victorian literature are often complex and deeply developed, reflecting struggles with identity, morality, and societal expectations. Example: </a:t>
            </a:r>
            <a:r>
              <a:rPr lang="en-US" i="1" dirty="0">
                <a:solidFill>
                  <a:schemeClr val="tx1">
                    <a:lumMod val="75000"/>
                    <a:lumOff val="25000"/>
                  </a:schemeClr>
                </a:solidFill>
                <a:latin typeface="Source Sans Pro"/>
                <a:ea typeface="Source Sans Pro"/>
              </a:rPr>
              <a:t>Middlemarch</a:t>
            </a:r>
            <a:r>
              <a:rPr lang="en-US" dirty="0">
                <a:solidFill>
                  <a:schemeClr val="tx1">
                    <a:lumMod val="75000"/>
                    <a:lumOff val="25000"/>
                  </a:schemeClr>
                </a:solidFill>
                <a:latin typeface="Source Sans Pro"/>
                <a:ea typeface="Source Sans Pro"/>
              </a:rPr>
              <a:t> by George Eliot.</a:t>
            </a:r>
          </a:p>
        </p:txBody>
      </p:sp>
      <p:sp>
        <p:nvSpPr>
          <p:cNvPr id="4" name="Rectangle 3"/>
          <p:cNvSpPr/>
          <p:nvPr/>
        </p:nvSpPr>
        <p:spPr>
          <a:xfrm>
            <a:off x="922686" y="723569"/>
            <a:ext cx="8376011" cy="759823"/>
          </a:xfrm>
          <a:prstGeom prst="rect">
            <a:avLst/>
          </a:prstGeom>
        </p:spPr>
        <p:txBody>
          <a:bodyPr wrap="none">
            <a:spAutoFit/>
          </a:bodyPr>
          <a:lstStyle/>
          <a:p>
            <a:pPr>
              <a:lnSpc>
                <a:spcPts val="5450"/>
              </a:lnSpc>
            </a:pPr>
            <a:r>
              <a:rPr lang="en-US" sz="3600" dirty="0">
                <a:solidFill>
                  <a:srgbClr val="38512F"/>
                </a:solidFill>
                <a:latin typeface="Lora" pitchFamily="34" charset="0"/>
                <a:ea typeface="Lora" pitchFamily="34" charset="-122"/>
                <a:cs typeface="Lora" pitchFamily="34" charset="-120"/>
              </a:rPr>
              <a:t>Characteristics of Victorian Literature</a:t>
            </a:r>
            <a:endParaRPr lang="en-US" sz="3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2294215"/>
            <a:ext cx="10604421" cy="704017"/>
          </a:xfrm>
          <a:prstGeom prst="rect">
            <a:avLst/>
          </a:prstGeom>
          <a:noFill/>
          <a:ln/>
        </p:spPr>
        <p:txBody>
          <a:bodyPr wrap="none" lIns="0" tIns="0" rIns="0" bIns="0" rtlCol="0" anchor="t"/>
          <a:lstStyle/>
          <a:p>
            <a:pPr marL="0" indent="0">
              <a:lnSpc>
                <a:spcPts val="5500"/>
              </a:lnSpc>
              <a:buNone/>
            </a:pPr>
            <a:r>
              <a:rPr lang="en-US" sz="4400" dirty="0">
                <a:solidFill>
                  <a:srgbClr val="38512F"/>
                </a:solidFill>
                <a:latin typeface="Lora" pitchFamily="34" charset="0"/>
                <a:ea typeface="Lora" pitchFamily="34" charset="-122"/>
                <a:cs typeface="Lora" pitchFamily="34" charset="-120"/>
              </a:rPr>
              <a:t>Common Themes in Victorian Literature</a:t>
            </a:r>
            <a:endParaRPr lang="en-US" sz="4400" dirty="0"/>
          </a:p>
        </p:txBody>
      </p:sp>
      <p:sp>
        <p:nvSpPr>
          <p:cNvPr id="3" name="Text 1"/>
          <p:cNvSpPr/>
          <p:nvPr/>
        </p:nvSpPr>
        <p:spPr>
          <a:xfrm>
            <a:off x="837724" y="3596521"/>
            <a:ext cx="3450193" cy="351949"/>
          </a:xfrm>
          <a:prstGeom prst="rect">
            <a:avLst/>
          </a:prstGeom>
          <a:noFill/>
          <a:ln/>
        </p:spPr>
        <p:txBody>
          <a:bodyPr wrap="none" lIns="0" tIns="0" rIns="0" bIns="0" rtlCol="0" anchor="t"/>
          <a:lstStyle/>
          <a:p>
            <a:pPr marL="0" indent="0">
              <a:lnSpc>
                <a:spcPts val="2750"/>
              </a:lnSpc>
              <a:buNone/>
            </a:pPr>
            <a:r>
              <a:rPr lang="en-US" sz="2200" dirty="0">
                <a:solidFill>
                  <a:srgbClr val="38512F"/>
                </a:solidFill>
                <a:latin typeface="Lora" pitchFamily="34" charset="0"/>
                <a:ea typeface="Lora" pitchFamily="34" charset="-122"/>
                <a:cs typeface="Lora" pitchFamily="34" charset="-120"/>
              </a:rPr>
              <a:t>Democracy and Education</a:t>
            </a:r>
            <a:endParaRPr lang="en-US" sz="2200" dirty="0"/>
          </a:p>
        </p:txBody>
      </p:sp>
      <p:sp>
        <p:nvSpPr>
          <p:cNvPr id="4" name="Text 2"/>
          <p:cNvSpPr/>
          <p:nvPr/>
        </p:nvSpPr>
        <p:spPr>
          <a:xfrm>
            <a:off x="837724" y="4187785"/>
            <a:ext cx="6185535" cy="1149072"/>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Victorian writers explored the growth of English democracy and the education of the masses, highlighting the societal shift towards a more literate populace.</a:t>
            </a:r>
            <a:endParaRPr lang="en-US" sz="1850" dirty="0"/>
          </a:p>
        </p:txBody>
      </p:sp>
      <p:sp>
        <p:nvSpPr>
          <p:cNvPr id="5" name="Text 3"/>
          <p:cNvSpPr/>
          <p:nvPr/>
        </p:nvSpPr>
        <p:spPr>
          <a:xfrm>
            <a:off x="7614761" y="3596521"/>
            <a:ext cx="4620578" cy="351949"/>
          </a:xfrm>
          <a:prstGeom prst="rect">
            <a:avLst/>
          </a:prstGeom>
          <a:noFill/>
          <a:ln/>
        </p:spPr>
        <p:txBody>
          <a:bodyPr wrap="none" lIns="0" tIns="0" rIns="0" bIns="0" rtlCol="0" anchor="t"/>
          <a:lstStyle/>
          <a:p>
            <a:pPr marL="0" indent="0">
              <a:lnSpc>
                <a:spcPts val="2750"/>
              </a:lnSpc>
              <a:buNone/>
            </a:pPr>
            <a:r>
              <a:rPr lang="en-US" sz="2200" dirty="0">
                <a:solidFill>
                  <a:srgbClr val="38512F"/>
                </a:solidFill>
                <a:latin typeface="Lora" pitchFamily="34" charset="0"/>
                <a:ea typeface="Lora" pitchFamily="34" charset="-122"/>
                <a:cs typeface="Lora" pitchFamily="34" charset="-120"/>
              </a:rPr>
              <a:t>Industrialization and Social Change</a:t>
            </a:r>
            <a:endParaRPr lang="en-US" sz="2200" dirty="0"/>
          </a:p>
        </p:txBody>
      </p:sp>
      <p:sp>
        <p:nvSpPr>
          <p:cNvPr id="6" name="Text 4"/>
          <p:cNvSpPr/>
          <p:nvPr/>
        </p:nvSpPr>
        <p:spPr>
          <a:xfrm>
            <a:off x="7614761" y="4187785"/>
            <a:ext cx="6185535" cy="1532096"/>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Victorian literature delved into the complexities of industrialization, including growing class tensions, the rise of a materialistic philosophy, and the struggles of the working class.</a:t>
            </a:r>
            <a:endParaRPr lang="en-US" sz="18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81206"/>
          </a:xfrm>
          <a:prstGeom prst="rect">
            <a:avLst/>
          </a:prstGeom>
        </p:spPr>
      </p:pic>
      <p:sp>
        <p:nvSpPr>
          <p:cNvPr id="3" name="Text 0"/>
          <p:cNvSpPr/>
          <p:nvPr/>
        </p:nvSpPr>
        <p:spPr>
          <a:xfrm>
            <a:off x="834628" y="3637002"/>
            <a:ext cx="10059710" cy="701397"/>
          </a:xfrm>
          <a:prstGeom prst="rect">
            <a:avLst/>
          </a:prstGeom>
          <a:noFill/>
          <a:ln/>
        </p:spPr>
        <p:txBody>
          <a:bodyPr wrap="none" lIns="0" tIns="0" rIns="0" bIns="0" rtlCol="0" anchor="t"/>
          <a:lstStyle/>
          <a:p>
            <a:pPr marL="0" indent="0">
              <a:lnSpc>
                <a:spcPts val="5500"/>
              </a:lnSpc>
              <a:buNone/>
            </a:pPr>
            <a:r>
              <a:rPr lang="en-US" sz="4400" dirty="0">
                <a:solidFill>
                  <a:srgbClr val="38512F"/>
                </a:solidFill>
                <a:latin typeface="Lora" pitchFamily="34" charset="0"/>
                <a:ea typeface="Lora" pitchFamily="34" charset="-122"/>
                <a:cs typeface="Lora" pitchFamily="34" charset="-120"/>
              </a:rPr>
              <a:t>The Victorian Novel: A Dominant Form</a:t>
            </a:r>
            <a:endParaRPr lang="en-US" sz="4400" dirty="0"/>
          </a:p>
        </p:txBody>
      </p:sp>
      <p:sp>
        <p:nvSpPr>
          <p:cNvPr id="4" name="Shape 1"/>
          <p:cNvSpPr/>
          <p:nvPr/>
        </p:nvSpPr>
        <p:spPr>
          <a:xfrm>
            <a:off x="834628" y="4696063"/>
            <a:ext cx="4161353" cy="2878098"/>
          </a:xfrm>
          <a:prstGeom prst="roundRect">
            <a:avLst>
              <a:gd name="adj" fmla="val 1243"/>
            </a:avLst>
          </a:prstGeom>
          <a:solidFill>
            <a:srgbClr val="F3E7D4"/>
          </a:solidFill>
          <a:ln/>
        </p:spPr>
      </p:sp>
      <p:sp>
        <p:nvSpPr>
          <p:cNvPr id="5" name="Text 2"/>
          <p:cNvSpPr/>
          <p:nvPr/>
        </p:nvSpPr>
        <p:spPr>
          <a:xfrm>
            <a:off x="1073110" y="4934545"/>
            <a:ext cx="2834045" cy="350758"/>
          </a:xfrm>
          <a:prstGeom prst="rect">
            <a:avLst/>
          </a:prstGeom>
          <a:noFill/>
          <a:ln/>
        </p:spPr>
        <p:txBody>
          <a:bodyPr wrap="none" lIns="0" tIns="0" rIns="0" bIns="0" rtlCol="0" anchor="t"/>
          <a:lstStyle/>
          <a:p>
            <a:pPr marL="0" indent="0">
              <a:lnSpc>
                <a:spcPts val="2750"/>
              </a:lnSpc>
              <a:buNone/>
            </a:pPr>
            <a:r>
              <a:rPr lang="en-US" sz="2200" dirty="0">
                <a:solidFill>
                  <a:srgbClr val="3A3630"/>
                </a:solidFill>
                <a:latin typeface="Lora" pitchFamily="34" charset="0"/>
                <a:ea typeface="Lora" pitchFamily="34" charset="-122"/>
                <a:cs typeface="Lora" pitchFamily="34" charset="-120"/>
              </a:rPr>
              <a:t>Social Representation</a:t>
            </a:r>
            <a:endParaRPr lang="en-US" sz="2200" dirty="0"/>
          </a:p>
        </p:txBody>
      </p:sp>
      <p:sp>
        <p:nvSpPr>
          <p:cNvPr id="6" name="Text 3"/>
          <p:cNvSpPr/>
          <p:nvPr/>
        </p:nvSpPr>
        <p:spPr>
          <a:xfrm>
            <a:off x="1073110" y="5428298"/>
            <a:ext cx="3684389" cy="1525905"/>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Victorian novels often depicted a wide range of social classes, aiming to provide a comprehensive view of Victorian society.</a:t>
            </a:r>
            <a:endParaRPr lang="en-US" sz="1850" dirty="0"/>
          </a:p>
        </p:txBody>
      </p:sp>
      <p:sp>
        <p:nvSpPr>
          <p:cNvPr id="7" name="Shape 4"/>
          <p:cNvSpPr/>
          <p:nvPr/>
        </p:nvSpPr>
        <p:spPr>
          <a:xfrm>
            <a:off x="5234464" y="4696063"/>
            <a:ext cx="4161353" cy="2878098"/>
          </a:xfrm>
          <a:prstGeom prst="roundRect">
            <a:avLst>
              <a:gd name="adj" fmla="val 1243"/>
            </a:avLst>
          </a:prstGeom>
          <a:solidFill>
            <a:srgbClr val="F3E7D4"/>
          </a:solidFill>
          <a:ln/>
        </p:spPr>
      </p:sp>
      <p:sp>
        <p:nvSpPr>
          <p:cNvPr id="8" name="Text 5"/>
          <p:cNvSpPr/>
          <p:nvPr/>
        </p:nvSpPr>
        <p:spPr>
          <a:xfrm>
            <a:off x="5472946" y="4934545"/>
            <a:ext cx="3262432" cy="350758"/>
          </a:xfrm>
          <a:prstGeom prst="rect">
            <a:avLst/>
          </a:prstGeom>
          <a:noFill/>
          <a:ln/>
        </p:spPr>
        <p:txBody>
          <a:bodyPr wrap="none" lIns="0" tIns="0" rIns="0" bIns="0" rtlCol="0" anchor="t"/>
          <a:lstStyle/>
          <a:p>
            <a:pPr marL="0" indent="0">
              <a:lnSpc>
                <a:spcPts val="2750"/>
              </a:lnSpc>
              <a:buNone/>
            </a:pPr>
            <a:r>
              <a:rPr lang="en-US" sz="2200" dirty="0">
                <a:solidFill>
                  <a:srgbClr val="3A3630"/>
                </a:solidFill>
                <a:latin typeface="Lora" pitchFamily="34" charset="0"/>
                <a:ea typeface="Lora" pitchFamily="34" charset="-122"/>
                <a:cs typeface="Lora" pitchFamily="34" charset="-120"/>
              </a:rPr>
              <a:t>Realism and Individuality</a:t>
            </a:r>
            <a:endParaRPr lang="en-US" sz="2200" dirty="0"/>
          </a:p>
        </p:txBody>
      </p:sp>
      <p:sp>
        <p:nvSpPr>
          <p:cNvPr id="9" name="Text 6"/>
          <p:cNvSpPr/>
          <p:nvPr/>
        </p:nvSpPr>
        <p:spPr>
          <a:xfrm>
            <a:off x="5472946" y="5428298"/>
            <a:ext cx="3684389" cy="1525905"/>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Victorian novels emphasized realism, focusing on the individual's struggles and aspirations within a complex social context.</a:t>
            </a:r>
            <a:endParaRPr lang="en-US" sz="1850" dirty="0"/>
          </a:p>
        </p:txBody>
      </p:sp>
      <p:sp>
        <p:nvSpPr>
          <p:cNvPr id="10" name="Shape 7"/>
          <p:cNvSpPr/>
          <p:nvPr/>
        </p:nvSpPr>
        <p:spPr>
          <a:xfrm>
            <a:off x="9634299" y="4696063"/>
            <a:ext cx="4161353" cy="2878098"/>
          </a:xfrm>
          <a:prstGeom prst="roundRect">
            <a:avLst>
              <a:gd name="adj" fmla="val 1243"/>
            </a:avLst>
          </a:prstGeom>
          <a:solidFill>
            <a:srgbClr val="F3E7D4"/>
          </a:solidFill>
          <a:ln/>
        </p:spPr>
      </p:sp>
      <p:sp>
        <p:nvSpPr>
          <p:cNvPr id="11" name="Text 8"/>
          <p:cNvSpPr/>
          <p:nvPr/>
        </p:nvSpPr>
        <p:spPr>
          <a:xfrm>
            <a:off x="9872782" y="4934545"/>
            <a:ext cx="3582710" cy="350758"/>
          </a:xfrm>
          <a:prstGeom prst="rect">
            <a:avLst/>
          </a:prstGeom>
          <a:noFill/>
          <a:ln/>
        </p:spPr>
        <p:txBody>
          <a:bodyPr wrap="none" lIns="0" tIns="0" rIns="0" bIns="0" rtlCol="0" anchor="t"/>
          <a:lstStyle/>
          <a:p>
            <a:pPr marL="0" indent="0">
              <a:lnSpc>
                <a:spcPts val="2750"/>
              </a:lnSpc>
              <a:buNone/>
            </a:pPr>
            <a:r>
              <a:rPr lang="en-US" sz="2200" dirty="0">
                <a:solidFill>
                  <a:srgbClr val="3A3630"/>
                </a:solidFill>
                <a:latin typeface="Lora" pitchFamily="34" charset="0"/>
                <a:ea typeface="Lora" pitchFamily="34" charset="-122"/>
                <a:cs typeface="Lora" pitchFamily="34" charset="-120"/>
              </a:rPr>
              <a:t>The Rise of Women Writers</a:t>
            </a:r>
            <a:endParaRPr lang="en-US" sz="2200" dirty="0"/>
          </a:p>
        </p:txBody>
      </p:sp>
      <p:sp>
        <p:nvSpPr>
          <p:cNvPr id="12" name="Text 9"/>
          <p:cNvSpPr/>
          <p:nvPr/>
        </p:nvSpPr>
        <p:spPr>
          <a:xfrm>
            <a:off x="9872782" y="5428298"/>
            <a:ext cx="3684389" cy="1907381"/>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The Victorian era saw the emergence of prominent women writers such as the Brontë sisters, Elizabeth Gaskell, and George Eliot, who challenged societal norms through their writing.</a:t>
            </a:r>
            <a:endParaRPr lang="en-US" sz="18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3291"/>
          </a:xfrm>
          <a:prstGeom prst="rect">
            <a:avLst/>
          </a:prstGeom>
        </p:spPr>
      </p:pic>
      <p:sp>
        <p:nvSpPr>
          <p:cNvPr id="3" name="Text 0"/>
          <p:cNvSpPr/>
          <p:nvPr/>
        </p:nvSpPr>
        <p:spPr>
          <a:xfrm>
            <a:off x="769382" y="604599"/>
            <a:ext cx="6546294" cy="646628"/>
          </a:xfrm>
          <a:prstGeom prst="rect">
            <a:avLst/>
          </a:prstGeom>
          <a:noFill/>
          <a:ln/>
        </p:spPr>
        <p:txBody>
          <a:bodyPr wrap="none" lIns="0" tIns="0" rIns="0" bIns="0" rtlCol="0" anchor="t"/>
          <a:lstStyle/>
          <a:p>
            <a:pPr marL="0" indent="0">
              <a:lnSpc>
                <a:spcPts val="5050"/>
              </a:lnSpc>
              <a:buNone/>
            </a:pPr>
            <a:r>
              <a:rPr lang="en-US" sz="4050" dirty="0">
                <a:solidFill>
                  <a:srgbClr val="38512F"/>
                </a:solidFill>
                <a:latin typeface="Lora" pitchFamily="34" charset="0"/>
                <a:ea typeface="Lora" pitchFamily="34" charset="-122"/>
                <a:cs typeface="Lora" pitchFamily="34" charset="-120"/>
              </a:rPr>
              <a:t>Notable Victorian Novelists</a:t>
            </a:r>
            <a:endParaRPr lang="en-US" sz="4050" dirty="0"/>
          </a:p>
        </p:txBody>
      </p:sp>
      <p:pic>
        <p:nvPicPr>
          <p:cNvPr id="4" name="Image 1" descr="preencoded.png"/>
          <p:cNvPicPr>
            <a:picLocks noChangeAspect="1"/>
          </p:cNvPicPr>
          <p:nvPr/>
        </p:nvPicPr>
        <p:blipFill>
          <a:blip r:embed="rId4"/>
          <a:stretch>
            <a:fillRect/>
          </a:stretch>
        </p:blipFill>
        <p:spPr>
          <a:xfrm>
            <a:off x="769382" y="1580912"/>
            <a:ext cx="549593" cy="549593"/>
          </a:xfrm>
          <a:prstGeom prst="rect">
            <a:avLst/>
          </a:prstGeom>
        </p:spPr>
      </p:pic>
      <p:sp>
        <p:nvSpPr>
          <p:cNvPr id="5" name="Text 1"/>
          <p:cNvSpPr/>
          <p:nvPr/>
        </p:nvSpPr>
        <p:spPr>
          <a:xfrm>
            <a:off x="769382" y="2350294"/>
            <a:ext cx="2586514" cy="323255"/>
          </a:xfrm>
          <a:prstGeom prst="rect">
            <a:avLst/>
          </a:prstGeom>
          <a:noFill/>
          <a:ln/>
        </p:spPr>
        <p:txBody>
          <a:bodyPr wrap="none" lIns="0" tIns="0" rIns="0" bIns="0" rtlCol="0" anchor="t"/>
          <a:lstStyle/>
          <a:p>
            <a:pPr marL="0" indent="0" algn="l">
              <a:lnSpc>
                <a:spcPts val="2500"/>
              </a:lnSpc>
              <a:buNone/>
            </a:pPr>
            <a:r>
              <a:rPr lang="en-US" sz="2000" dirty="0">
                <a:solidFill>
                  <a:srgbClr val="3A3630"/>
                </a:solidFill>
                <a:latin typeface="Lora" pitchFamily="34" charset="0"/>
                <a:ea typeface="Lora" pitchFamily="34" charset="-122"/>
                <a:cs typeface="Lora" pitchFamily="34" charset="-120"/>
              </a:rPr>
              <a:t>Emily Brontë</a:t>
            </a:r>
            <a:endParaRPr lang="en-US" sz="2000" dirty="0"/>
          </a:p>
        </p:txBody>
      </p:sp>
      <p:sp>
        <p:nvSpPr>
          <p:cNvPr id="6" name="Text 2"/>
          <p:cNvSpPr/>
          <p:nvPr/>
        </p:nvSpPr>
        <p:spPr>
          <a:xfrm>
            <a:off x="769382" y="2805351"/>
            <a:ext cx="7605236" cy="351830"/>
          </a:xfrm>
          <a:prstGeom prst="rect">
            <a:avLst/>
          </a:prstGeom>
          <a:noFill/>
          <a:ln/>
        </p:spPr>
        <p:txBody>
          <a:bodyPr wrap="none" lIns="0" tIns="0" rIns="0" bIns="0" rtlCol="0" anchor="t"/>
          <a:lstStyle/>
          <a:p>
            <a:pPr marL="0" indent="0" algn="l">
              <a:lnSpc>
                <a:spcPts val="2750"/>
              </a:lnSpc>
              <a:buNone/>
            </a:pPr>
            <a:r>
              <a:rPr lang="en-US" sz="1700" dirty="0">
                <a:solidFill>
                  <a:srgbClr val="3A3630"/>
                </a:solidFill>
                <a:latin typeface="Source Sans Pro" pitchFamily="34" charset="0"/>
                <a:ea typeface="Source Sans Pro" pitchFamily="34" charset="-122"/>
                <a:cs typeface="Source Sans Pro" pitchFamily="34" charset="-120"/>
              </a:rPr>
              <a:t>Wuthering Heights (1847)</a:t>
            </a:r>
            <a:endParaRPr lang="en-US" sz="1700" dirty="0"/>
          </a:p>
        </p:txBody>
      </p:sp>
      <p:pic>
        <p:nvPicPr>
          <p:cNvPr id="7" name="Image 2" descr="preencoded.png"/>
          <p:cNvPicPr>
            <a:picLocks noChangeAspect="1"/>
          </p:cNvPicPr>
          <p:nvPr/>
        </p:nvPicPr>
        <p:blipFill>
          <a:blip r:embed="rId5"/>
          <a:stretch>
            <a:fillRect/>
          </a:stretch>
        </p:blipFill>
        <p:spPr>
          <a:xfrm>
            <a:off x="769382" y="3816668"/>
            <a:ext cx="549593" cy="549593"/>
          </a:xfrm>
          <a:prstGeom prst="rect">
            <a:avLst/>
          </a:prstGeom>
        </p:spPr>
      </p:pic>
      <p:sp>
        <p:nvSpPr>
          <p:cNvPr id="8" name="Text 3"/>
          <p:cNvSpPr/>
          <p:nvPr/>
        </p:nvSpPr>
        <p:spPr>
          <a:xfrm>
            <a:off x="769382" y="4586049"/>
            <a:ext cx="2586514" cy="323255"/>
          </a:xfrm>
          <a:prstGeom prst="rect">
            <a:avLst/>
          </a:prstGeom>
          <a:noFill/>
          <a:ln/>
        </p:spPr>
        <p:txBody>
          <a:bodyPr wrap="none" lIns="0" tIns="0" rIns="0" bIns="0" rtlCol="0" anchor="t"/>
          <a:lstStyle/>
          <a:p>
            <a:pPr marL="0" indent="0" algn="l">
              <a:lnSpc>
                <a:spcPts val="2500"/>
              </a:lnSpc>
              <a:buNone/>
            </a:pPr>
            <a:r>
              <a:rPr lang="en-US" sz="2000" dirty="0">
                <a:solidFill>
                  <a:srgbClr val="3A3630"/>
                </a:solidFill>
                <a:latin typeface="Lora" pitchFamily="34" charset="0"/>
                <a:ea typeface="Lora" pitchFamily="34" charset="-122"/>
                <a:cs typeface="Lora" pitchFamily="34" charset="-120"/>
              </a:rPr>
              <a:t>Charlotte Brontë</a:t>
            </a:r>
            <a:endParaRPr lang="en-US" sz="2000" dirty="0"/>
          </a:p>
        </p:txBody>
      </p:sp>
      <p:sp>
        <p:nvSpPr>
          <p:cNvPr id="9" name="Text 4"/>
          <p:cNvSpPr/>
          <p:nvPr/>
        </p:nvSpPr>
        <p:spPr>
          <a:xfrm>
            <a:off x="769382" y="5041106"/>
            <a:ext cx="7605236" cy="351830"/>
          </a:xfrm>
          <a:prstGeom prst="rect">
            <a:avLst/>
          </a:prstGeom>
          <a:noFill/>
          <a:ln/>
        </p:spPr>
        <p:txBody>
          <a:bodyPr wrap="none" lIns="0" tIns="0" rIns="0" bIns="0" rtlCol="0" anchor="t"/>
          <a:lstStyle/>
          <a:p>
            <a:pPr marL="0" indent="0" algn="l">
              <a:lnSpc>
                <a:spcPts val="2750"/>
              </a:lnSpc>
              <a:buNone/>
            </a:pPr>
            <a:r>
              <a:rPr lang="en-US" sz="1700" dirty="0">
                <a:solidFill>
                  <a:srgbClr val="3A3630"/>
                </a:solidFill>
                <a:latin typeface="Source Sans Pro" pitchFamily="34" charset="0"/>
                <a:ea typeface="Source Sans Pro" pitchFamily="34" charset="-122"/>
                <a:cs typeface="Source Sans Pro" pitchFamily="34" charset="-120"/>
              </a:rPr>
              <a:t>Jane Eyre (1847)</a:t>
            </a:r>
          </a:p>
          <a:p>
            <a:pPr marL="0" indent="0" algn="l">
              <a:lnSpc>
                <a:spcPts val="2750"/>
              </a:lnSpc>
              <a:buNone/>
            </a:pPr>
            <a:endParaRPr lang="en-US" sz="1700" dirty="0"/>
          </a:p>
        </p:txBody>
      </p:sp>
      <p:pic>
        <p:nvPicPr>
          <p:cNvPr id="10" name="Image 3" descr="preencoded.png"/>
          <p:cNvPicPr>
            <a:picLocks noChangeAspect="1"/>
          </p:cNvPicPr>
          <p:nvPr/>
        </p:nvPicPr>
        <p:blipFill>
          <a:blip r:embed="rId6"/>
          <a:stretch>
            <a:fillRect/>
          </a:stretch>
        </p:blipFill>
        <p:spPr>
          <a:xfrm>
            <a:off x="769382" y="6052423"/>
            <a:ext cx="549593" cy="549593"/>
          </a:xfrm>
          <a:prstGeom prst="rect">
            <a:avLst/>
          </a:prstGeom>
        </p:spPr>
      </p:pic>
      <p:sp>
        <p:nvSpPr>
          <p:cNvPr id="11" name="Text 5"/>
          <p:cNvSpPr/>
          <p:nvPr/>
        </p:nvSpPr>
        <p:spPr>
          <a:xfrm>
            <a:off x="769382" y="6821805"/>
            <a:ext cx="2586514" cy="323255"/>
          </a:xfrm>
          <a:prstGeom prst="rect">
            <a:avLst/>
          </a:prstGeom>
          <a:noFill/>
          <a:ln/>
        </p:spPr>
        <p:txBody>
          <a:bodyPr wrap="none" lIns="0" tIns="0" rIns="0" bIns="0" rtlCol="0" anchor="t"/>
          <a:lstStyle/>
          <a:p>
            <a:pPr marL="0" indent="0" algn="l">
              <a:lnSpc>
                <a:spcPts val="2500"/>
              </a:lnSpc>
              <a:buNone/>
            </a:pPr>
            <a:r>
              <a:rPr lang="en-US" sz="2000" dirty="0">
                <a:solidFill>
                  <a:srgbClr val="3A3630"/>
                </a:solidFill>
                <a:latin typeface="Lora" pitchFamily="34" charset="0"/>
                <a:ea typeface="Lora" pitchFamily="34" charset="-122"/>
                <a:cs typeface="Lora" pitchFamily="34" charset="-120"/>
              </a:rPr>
              <a:t>Charles Dickens</a:t>
            </a:r>
            <a:endParaRPr lang="en-US" sz="2000" dirty="0"/>
          </a:p>
        </p:txBody>
      </p:sp>
      <p:sp>
        <p:nvSpPr>
          <p:cNvPr id="12" name="Text 6"/>
          <p:cNvSpPr/>
          <p:nvPr/>
        </p:nvSpPr>
        <p:spPr>
          <a:xfrm>
            <a:off x="769382" y="7276862"/>
            <a:ext cx="7605236" cy="351830"/>
          </a:xfrm>
          <a:prstGeom prst="rect">
            <a:avLst/>
          </a:prstGeom>
          <a:noFill/>
          <a:ln/>
        </p:spPr>
        <p:txBody>
          <a:bodyPr wrap="none" lIns="0" tIns="0" rIns="0" bIns="0" rtlCol="0" anchor="t"/>
          <a:lstStyle/>
          <a:p>
            <a:pPr marL="0" indent="0" algn="l">
              <a:lnSpc>
                <a:spcPts val="2750"/>
              </a:lnSpc>
              <a:buNone/>
            </a:pPr>
            <a:r>
              <a:rPr lang="en-US" sz="1700" dirty="0">
                <a:solidFill>
                  <a:srgbClr val="3A3630"/>
                </a:solidFill>
                <a:latin typeface="Source Sans Pro" pitchFamily="34" charset="0"/>
                <a:ea typeface="Source Sans Pro" pitchFamily="34" charset="-122"/>
                <a:cs typeface="Source Sans Pro" pitchFamily="34" charset="-120"/>
              </a:rPr>
              <a:t>Hard Times (1854), Great Expectations (1861), David Copperfield (1850)</a:t>
            </a:r>
          </a:p>
          <a:p>
            <a:pPr>
              <a:lnSpc>
                <a:spcPts val="2750"/>
              </a:lnSpc>
            </a:pPr>
            <a:r>
              <a:rPr lang="en-US" sz="1700" dirty="0">
                <a:solidFill>
                  <a:srgbClr val="3A3630"/>
                </a:solidFill>
                <a:latin typeface="Source Sans Pro"/>
                <a:ea typeface="Source Sans Pro"/>
              </a:rPr>
              <a:t>They </a:t>
            </a:r>
            <a:r>
              <a:rPr lang="en-US" sz="1600" dirty="0">
                <a:latin typeface="Source Sans Pro"/>
                <a:ea typeface="Source Sans Pro"/>
                <a:cs typeface="Times New Roman" pitchFamily="18" charset="0"/>
              </a:rPr>
              <a:t>focus on poverty and social reform.</a:t>
            </a:r>
          </a:p>
          <a:p>
            <a:pPr marL="0" indent="0" algn="l">
              <a:lnSpc>
                <a:spcPts val="2750"/>
              </a:lnSpc>
              <a:buNone/>
            </a:pPr>
            <a:endParaRPr lang="en-US" sz="1700" dirty="0"/>
          </a:p>
        </p:txBody>
      </p:sp>
      <p:sp>
        <p:nvSpPr>
          <p:cNvPr id="13" name="Rectangle 12"/>
          <p:cNvSpPr/>
          <p:nvPr/>
        </p:nvSpPr>
        <p:spPr>
          <a:xfrm>
            <a:off x="769382" y="5392936"/>
            <a:ext cx="4903907" cy="369332"/>
          </a:xfrm>
          <a:prstGeom prst="rect">
            <a:avLst/>
          </a:prstGeom>
        </p:spPr>
        <p:txBody>
          <a:bodyPr wrap="none">
            <a:spAutoFit/>
          </a:bodyPr>
          <a:lstStyle/>
          <a:p>
            <a:r>
              <a:rPr lang="fr-FR" dirty="0">
                <a:latin typeface="Source Sans Pro"/>
                <a:ea typeface="Source Sans Pro"/>
              </a:rPr>
              <a:t>It </a:t>
            </a:r>
            <a:r>
              <a:rPr lang="fr-FR" dirty="0" err="1">
                <a:latin typeface="Source Sans Pro"/>
                <a:ea typeface="Source Sans Pro"/>
              </a:rPr>
              <a:t>dicusses</a:t>
            </a:r>
            <a:r>
              <a:rPr lang="fr-FR" dirty="0">
                <a:latin typeface="Source Sans Pro"/>
                <a:ea typeface="Source Sans Pro"/>
              </a:rPr>
              <a:t> </a:t>
            </a:r>
            <a:r>
              <a:rPr lang="fr-FR" dirty="0" err="1">
                <a:latin typeface="Source Sans Pro"/>
                <a:ea typeface="Source Sans Pro"/>
              </a:rPr>
              <a:t>individualism</a:t>
            </a:r>
            <a:r>
              <a:rPr lang="fr-FR" dirty="0">
                <a:latin typeface="Source Sans Pro"/>
                <a:ea typeface="Source Sans Pro"/>
              </a:rPr>
              <a:t> and </a:t>
            </a:r>
            <a:r>
              <a:rPr lang="fr-FR" dirty="0" err="1">
                <a:latin typeface="Source Sans Pro"/>
                <a:ea typeface="Source Sans Pro"/>
              </a:rPr>
              <a:t>Gothic</a:t>
            </a:r>
            <a:r>
              <a:rPr lang="fr-FR" dirty="0">
                <a:latin typeface="Source Sans Pro"/>
                <a:ea typeface="Source Sans Pro"/>
              </a:rPr>
              <a:t> </a:t>
            </a:r>
            <a:r>
              <a:rPr lang="fr-FR" dirty="0" err="1">
                <a:latin typeface="Source Sans Pro"/>
                <a:ea typeface="Source Sans Pro"/>
              </a:rPr>
              <a:t>elements</a:t>
            </a:r>
            <a:r>
              <a:rPr lang="fr-FR" dirty="0">
                <a:latin typeface="Source Sans Pro"/>
                <a:ea typeface="Source Sans Pro"/>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853321"/>
            <a:ext cx="8082558" cy="704017"/>
          </a:xfrm>
          <a:prstGeom prst="rect">
            <a:avLst/>
          </a:prstGeom>
          <a:noFill/>
          <a:ln/>
        </p:spPr>
        <p:txBody>
          <a:bodyPr wrap="none" lIns="0" tIns="0" rIns="0" bIns="0" rtlCol="0" anchor="t"/>
          <a:lstStyle/>
          <a:p>
            <a:pPr marL="0" indent="0">
              <a:lnSpc>
                <a:spcPts val="5500"/>
              </a:lnSpc>
              <a:buNone/>
            </a:pPr>
            <a:r>
              <a:rPr lang="en-US" sz="4400" dirty="0">
                <a:solidFill>
                  <a:srgbClr val="38512F"/>
                </a:solidFill>
                <a:latin typeface="Lora" pitchFamily="34" charset="0"/>
                <a:ea typeface="Lora" pitchFamily="34" charset="-122"/>
                <a:cs typeface="Lora" pitchFamily="34" charset="-120"/>
              </a:rPr>
              <a:t>Victorian Fiction: A Reflection of Reality</a:t>
            </a:r>
            <a:endParaRPr lang="en-US" sz="4400" dirty="0"/>
          </a:p>
        </p:txBody>
      </p:sp>
      <p:pic>
        <p:nvPicPr>
          <p:cNvPr id="3" name="Image 0" descr="preencoded.png"/>
          <p:cNvPicPr>
            <a:picLocks noChangeAspect="1"/>
          </p:cNvPicPr>
          <p:nvPr/>
        </p:nvPicPr>
        <p:blipFill>
          <a:blip r:embed="rId3"/>
          <a:stretch>
            <a:fillRect/>
          </a:stretch>
        </p:blipFill>
        <p:spPr>
          <a:xfrm>
            <a:off x="3007638" y="2036088"/>
            <a:ext cx="2137529" cy="1740218"/>
          </a:xfrm>
          <a:prstGeom prst="rect">
            <a:avLst/>
          </a:prstGeom>
        </p:spPr>
      </p:pic>
      <p:sp>
        <p:nvSpPr>
          <p:cNvPr id="4" name="Text 1"/>
          <p:cNvSpPr/>
          <p:nvPr/>
        </p:nvSpPr>
        <p:spPr>
          <a:xfrm>
            <a:off x="4021812" y="2891909"/>
            <a:ext cx="108942" cy="478631"/>
          </a:xfrm>
          <a:prstGeom prst="rect">
            <a:avLst/>
          </a:prstGeom>
          <a:noFill/>
          <a:ln/>
        </p:spPr>
        <p:txBody>
          <a:bodyPr wrap="none" lIns="0" tIns="0" rIns="0" bIns="0" rtlCol="0" anchor="t"/>
          <a:lstStyle/>
          <a:p>
            <a:pPr marL="0" indent="0" algn="ctr">
              <a:lnSpc>
                <a:spcPts val="3750"/>
              </a:lnSpc>
              <a:buNone/>
            </a:pPr>
            <a:r>
              <a:rPr lang="en-US" sz="2350" dirty="0">
                <a:solidFill>
                  <a:srgbClr val="3A3630"/>
                </a:solidFill>
                <a:latin typeface="Lora" pitchFamily="34" charset="0"/>
                <a:ea typeface="Lora" pitchFamily="34" charset="-122"/>
                <a:cs typeface="Lora" pitchFamily="34" charset="-120"/>
              </a:rPr>
              <a:t>1</a:t>
            </a:r>
            <a:endParaRPr lang="en-US" sz="2350" dirty="0"/>
          </a:p>
        </p:txBody>
      </p:sp>
      <p:sp>
        <p:nvSpPr>
          <p:cNvPr id="5" name="Text 2"/>
          <p:cNvSpPr/>
          <p:nvPr/>
        </p:nvSpPr>
        <p:spPr>
          <a:xfrm>
            <a:off x="5384482" y="2466856"/>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3A3630"/>
                </a:solidFill>
                <a:latin typeface="Lora" pitchFamily="34" charset="0"/>
                <a:ea typeface="Lora" pitchFamily="34" charset="-122"/>
                <a:cs typeface="Lora" pitchFamily="34" charset="-120"/>
              </a:rPr>
              <a:t>Accurate Portrayal</a:t>
            </a:r>
            <a:endParaRPr lang="en-US" sz="2200" dirty="0"/>
          </a:p>
        </p:txBody>
      </p:sp>
      <p:sp>
        <p:nvSpPr>
          <p:cNvPr id="6" name="Text 3"/>
          <p:cNvSpPr/>
          <p:nvPr/>
        </p:nvSpPr>
        <p:spPr>
          <a:xfrm>
            <a:off x="5384482" y="2962394"/>
            <a:ext cx="7993856" cy="383024"/>
          </a:xfrm>
          <a:prstGeom prst="rect">
            <a:avLst/>
          </a:prstGeom>
          <a:noFill/>
          <a:ln/>
        </p:spPr>
        <p:txBody>
          <a:bodyPr wrap="none" lIns="0" tIns="0" rIns="0" bIns="0" rtlCol="0" anchor="t"/>
          <a:lstStyle/>
          <a:p>
            <a:pPr marL="0" indent="0" algn="l">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Realism aimed to accurately depict everyday life, both its joys and its challenges.</a:t>
            </a:r>
            <a:endParaRPr lang="en-US" sz="1850" dirty="0"/>
          </a:p>
        </p:txBody>
      </p:sp>
      <p:sp>
        <p:nvSpPr>
          <p:cNvPr id="7" name="Shape 4"/>
          <p:cNvSpPr/>
          <p:nvPr/>
        </p:nvSpPr>
        <p:spPr>
          <a:xfrm>
            <a:off x="5204936" y="3790950"/>
            <a:ext cx="8527971" cy="15240"/>
          </a:xfrm>
          <a:prstGeom prst="roundRect">
            <a:avLst>
              <a:gd name="adj" fmla="val 235611"/>
            </a:avLst>
          </a:prstGeom>
          <a:solidFill>
            <a:srgbClr val="D9CDBA"/>
          </a:solidFill>
          <a:ln/>
        </p:spPr>
      </p:sp>
      <p:pic>
        <p:nvPicPr>
          <p:cNvPr id="8" name="Image 1" descr="preencoded.png"/>
          <p:cNvPicPr>
            <a:picLocks noChangeAspect="1"/>
          </p:cNvPicPr>
          <p:nvPr/>
        </p:nvPicPr>
        <p:blipFill>
          <a:blip r:embed="rId4"/>
          <a:stretch>
            <a:fillRect/>
          </a:stretch>
        </p:blipFill>
        <p:spPr>
          <a:xfrm>
            <a:off x="1938814" y="3836075"/>
            <a:ext cx="4275058" cy="1740218"/>
          </a:xfrm>
          <a:prstGeom prst="rect">
            <a:avLst/>
          </a:prstGeom>
        </p:spPr>
      </p:pic>
      <p:sp>
        <p:nvSpPr>
          <p:cNvPr id="9" name="Text 5"/>
          <p:cNvSpPr/>
          <p:nvPr/>
        </p:nvSpPr>
        <p:spPr>
          <a:xfrm>
            <a:off x="3995976" y="4466868"/>
            <a:ext cx="160615" cy="478631"/>
          </a:xfrm>
          <a:prstGeom prst="rect">
            <a:avLst/>
          </a:prstGeom>
          <a:noFill/>
          <a:ln/>
        </p:spPr>
        <p:txBody>
          <a:bodyPr wrap="none" lIns="0" tIns="0" rIns="0" bIns="0" rtlCol="0" anchor="t"/>
          <a:lstStyle/>
          <a:p>
            <a:pPr marL="0" indent="0" algn="ctr">
              <a:lnSpc>
                <a:spcPts val="3750"/>
              </a:lnSpc>
              <a:buNone/>
            </a:pPr>
            <a:r>
              <a:rPr lang="en-US" sz="2350" dirty="0">
                <a:solidFill>
                  <a:srgbClr val="3A3630"/>
                </a:solidFill>
                <a:latin typeface="Lora" pitchFamily="34" charset="0"/>
                <a:ea typeface="Lora" pitchFamily="34" charset="-122"/>
                <a:cs typeface="Lora" pitchFamily="34" charset="-120"/>
              </a:rPr>
              <a:t>2</a:t>
            </a:r>
            <a:endParaRPr lang="en-US" sz="2350" dirty="0"/>
          </a:p>
        </p:txBody>
      </p:sp>
      <p:sp>
        <p:nvSpPr>
          <p:cNvPr id="10" name="Text 6"/>
          <p:cNvSpPr/>
          <p:nvPr/>
        </p:nvSpPr>
        <p:spPr>
          <a:xfrm>
            <a:off x="6453187" y="407539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3A3630"/>
                </a:solidFill>
                <a:latin typeface="Lora" pitchFamily="34" charset="0"/>
                <a:ea typeface="Lora" pitchFamily="34" charset="-122"/>
                <a:cs typeface="Lora" pitchFamily="34" charset="-120"/>
              </a:rPr>
              <a:t>Social Commentary</a:t>
            </a:r>
            <a:endParaRPr lang="en-US" sz="2200" dirty="0"/>
          </a:p>
        </p:txBody>
      </p:sp>
      <p:sp>
        <p:nvSpPr>
          <p:cNvPr id="11" name="Text 7"/>
          <p:cNvSpPr/>
          <p:nvPr/>
        </p:nvSpPr>
        <p:spPr>
          <a:xfrm>
            <a:off x="6453187" y="4570928"/>
            <a:ext cx="7100173" cy="766048"/>
          </a:xfrm>
          <a:prstGeom prst="rect">
            <a:avLst/>
          </a:prstGeom>
          <a:noFill/>
          <a:ln/>
        </p:spPr>
        <p:txBody>
          <a:bodyPr wrap="square" lIns="0" tIns="0" rIns="0" bIns="0" rtlCol="0" anchor="t"/>
          <a:lstStyle/>
          <a:p>
            <a:pPr marL="0" indent="0" algn="l">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Realist writers often used their work to critique social injustices and advocate for reform.</a:t>
            </a:r>
            <a:endParaRPr lang="en-US" sz="1850" dirty="0"/>
          </a:p>
        </p:txBody>
      </p:sp>
      <p:sp>
        <p:nvSpPr>
          <p:cNvPr id="12" name="Shape 8"/>
          <p:cNvSpPr/>
          <p:nvPr/>
        </p:nvSpPr>
        <p:spPr>
          <a:xfrm>
            <a:off x="6273641" y="5590937"/>
            <a:ext cx="7459266" cy="15240"/>
          </a:xfrm>
          <a:prstGeom prst="roundRect">
            <a:avLst>
              <a:gd name="adj" fmla="val 235611"/>
            </a:avLst>
          </a:prstGeom>
          <a:solidFill>
            <a:srgbClr val="D9CDBA"/>
          </a:solidFill>
          <a:ln/>
        </p:spPr>
      </p:sp>
      <p:pic>
        <p:nvPicPr>
          <p:cNvPr id="13" name="Image 2" descr="preencoded.png"/>
          <p:cNvPicPr>
            <a:picLocks noChangeAspect="1"/>
          </p:cNvPicPr>
          <p:nvPr/>
        </p:nvPicPr>
        <p:blipFill>
          <a:blip r:embed="rId5"/>
          <a:stretch>
            <a:fillRect/>
          </a:stretch>
        </p:blipFill>
        <p:spPr>
          <a:xfrm>
            <a:off x="870109" y="5636062"/>
            <a:ext cx="6412587" cy="1740218"/>
          </a:xfrm>
          <a:prstGeom prst="rect">
            <a:avLst/>
          </a:prstGeom>
        </p:spPr>
      </p:pic>
      <p:sp>
        <p:nvSpPr>
          <p:cNvPr id="14" name="Text 9"/>
          <p:cNvSpPr/>
          <p:nvPr/>
        </p:nvSpPr>
        <p:spPr>
          <a:xfrm>
            <a:off x="3992999" y="6266855"/>
            <a:ext cx="166688" cy="478631"/>
          </a:xfrm>
          <a:prstGeom prst="rect">
            <a:avLst/>
          </a:prstGeom>
          <a:noFill/>
          <a:ln/>
        </p:spPr>
        <p:txBody>
          <a:bodyPr wrap="none" lIns="0" tIns="0" rIns="0" bIns="0" rtlCol="0" anchor="t"/>
          <a:lstStyle/>
          <a:p>
            <a:pPr marL="0" indent="0" algn="ctr">
              <a:lnSpc>
                <a:spcPts val="3750"/>
              </a:lnSpc>
              <a:buNone/>
            </a:pPr>
            <a:r>
              <a:rPr lang="en-US" sz="2350" dirty="0">
                <a:solidFill>
                  <a:srgbClr val="3A3630"/>
                </a:solidFill>
                <a:latin typeface="Lora" pitchFamily="34" charset="0"/>
                <a:ea typeface="Lora" pitchFamily="34" charset="-122"/>
                <a:cs typeface="Lora" pitchFamily="34" charset="-120"/>
              </a:rPr>
              <a:t>3</a:t>
            </a:r>
            <a:endParaRPr lang="en-US" sz="2350" dirty="0"/>
          </a:p>
        </p:txBody>
      </p:sp>
      <p:sp>
        <p:nvSpPr>
          <p:cNvPr id="15" name="Text 10"/>
          <p:cNvSpPr/>
          <p:nvPr/>
        </p:nvSpPr>
        <p:spPr>
          <a:xfrm>
            <a:off x="7522012" y="5875377"/>
            <a:ext cx="5137547" cy="351949"/>
          </a:xfrm>
          <a:prstGeom prst="rect">
            <a:avLst/>
          </a:prstGeom>
          <a:noFill/>
          <a:ln/>
        </p:spPr>
        <p:txBody>
          <a:bodyPr wrap="none" lIns="0" tIns="0" rIns="0" bIns="0" rtlCol="0" anchor="t"/>
          <a:lstStyle/>
          <a:p>
            <a:pPr marL="0" indent="0" algn="l">
              <a:lnSpc>
                <a:spcPts val="2750"/>
              </a:lnSpc>
              <a:buNone/>
            </a:pPr>
            <a:r>
              <a:rPr lang="en-US" sz="2200" dirty="0">
                <a:solidFill>
                  <a:srgbClr val="3A3630"/>
                </a:solidFill>
                <a:latin typeface="Lora" pitchFamily="34" charset="0"/>
                <a:ea typeface="Lora" pitchFamily="34" charset="-122"/>
                <a:cs typeface="Lora" pitchFamily="34" charset="-120"/>
              </a:rPr>
              <a:t>Themes of Family, Religion, and Reform</a:t>
            </a:r>
            <a:endParaRPr lang="en-US" sz="2200" dirty="0"/>
          </a:p>
        </p:txBody>
      </p:sp>
      <p:sp>
        <p:nvSpPr>
          <p:cNvPr id="16" name="Text 11"/>
          <p:cNvSpPr/>
          <p:nvPr/>
        </p:nvSpPr>
        <p:spPr>
          <a:xfrm>
            <a:off x="7522012" y="6370915"/>
            <a:ext cx="6031349" cy="766048"/>
          </a:xfrm>
          <a:prstGeom prst="rect">
            <a:avLst/>
          </a:prstGeom>
          <a:noFill/>
          <a:ln/>
        </p:spPr>
        <p:txBody>
          <a:bodyPr wrap="square" lIns="0" tIns="0" rIns="0" bIns="0" rtlCol="0" anchor="t"/>
          <a:lstStyle/>
          <a:p>
            <a:pPr marL="0" indent="0" algn="l">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Realist novels often explored themes of family dynamics, religious beliefs, and the need for social change.</a:t>
            </a:r>
            <a:endParaRPr lang="en-US" sz="18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26294" y="650200"/>
            <a:ext cx="12194381" cy="694373"/>
          </a:xfrm>
          <a:prstGeom prst="rect">
            <a:avLst/>
          </a:prstGeom>
          <a:noFill/>
          <a:ln/>
        </p:spPr>
        <p:txBody>
          <a:bodyPr wrap="none" lIns="0" tIns="0" rIns="0" bIns="0" rtlCol="0" anchor="t"/>
          <a:lstStyle/>
          <a:p>
            <a:pPr marL="0" indent="0">
              <a:lnSpc>
                <a:spcPts val="5450"/>
              </a:lnSpc>
              <a:buNone/>
            </a:pPr>
            <a:r>
              <a:rPr lang="en-US" sz="4350" dirty="0">
                <a:solidFill>
                  <a:srgbClr val="38512F"/>
                </a:solidFill>
                <a:latin typeface="Lora" pitchFamily="34" charset="0"/>
                <a:ea typeface="Lora" pitchFamily="34" charset="-122"/>
                <a:cs typeface="Lora" pitchFamily="34" charset="-120"/>
              </a:rPr>
              <a:t>Victorian Poetry: From Romanticism to Realism</a:t>
            </a:r>
            <a:endParaRPr lang="en-US" sz="4350" dirty="0"/>
          </a:p>
        </p:txBody>
      </p:sp>
      <p:sp>
        <p:nvSpPr>
          <p:cNvPr id="3" name="Shape 1"/>
          <p:cNvSpPr/>
          <p:nvPr/>
        </p:nvSpPr>
        <p:spPr>
          <a:xfrm>
            <a:off x="826294" y="1816775"/>
            <a:ext cx="2162889" cy="1716286"/>
          </a:xfrm>
          <a:prstGeom prst="roundRect">
            <a:avLst>
              <a:gd name="adj" fmla="val 2063"/>
            </a:avLst>
          </a:prstGeom>
          <a:solidFill>
            <a:srgbClr val="F3E7D4"/>
          </a:solidFill>
          <a:ln/>
        </p:spPr>
      </p:sp>
      <p:sp>
        <p:nvSpPr>
          <p:cNvPr id="4" name="Text 2"/>
          <p:cNvSpPr/>
          <p:nvPr/>
        </p:nvSpPr>
        <p:spPr>
          <a:xfrm>
            <a:off x="1062395" y="2438757"/>
            <a:ext cx="107394" cy="472202"/>
          </a:xfrm>
          <a:prstGeom prst="rect">
            <a:avLst/>
          </a:prstGeom>
          <a:noFill/>
          <a:ln/>
        </p:spPr>
        <p:txBody>
          <a:bodyPr wrap="none" lIns="0" tIns="0" rIns="0" bIns="0" rtlCol="0" anchor="t"/>
          <a:lstStyle/>
          <a:p>
            <a:pPr marL="0" indent="0" algn="ctr">
              <a:lnSpc>
                <a:spcPts val="3700"/>
              </a:lnSpc>
              <a:buNone/>
            </a:pPr>
            <a:r>
              <a:rPr lang="en-US" sz="2300" dirty="0">
                <a:solidFill>
                  <a:srgbClr val="3A3630"/>
                </a:solidFill>
                <a:latin typeface="Lora" pitchFamily="34" charset="0"/>
                <a:ea typeface="Lora" pitchFamily="34" charset="-122"/>
                <a:cs typeface="Lora" pitchFamily="34" charset="-120"/>
              </a:rPr>
              <a:t>1</a:t>
            </a:r>
            <a:endParaRPr lang="en-US" sz="2300" dirty="0"/>
          </a:p>
        </p:txBody>
      </p:sp>
      <p:sp>
        <p:nvSpPr>
          <p:cNvPr id="5" name="Text 3"/>
          <p:cNvSpPr/>
          <p:nvPr/>
        </p:nvSpPr>
        <p:spPr>
          <a:xfrm>
            <a:off x="3225284" y="2052876"/>
            <a:ext cx="2777609" cy="347186"/>
          </a:xfrm>
          <a:prstGeom prst="rect">
            <a:avLst/>
          </a:prstGeom>
          <a:noFill/>
          <a:ln/>
        </p:spPr>
        <p:txBody>
          <a:bodyPr wrap="none" lIns="0" tIns="0" rIns="0" bIns="0" rtlCol="0" anchor="t"/>
          <a:lstStyle/>
          <a:p>
            <a:pPr marL="0" indent="0" algn="l">
              <a:lnSpc>
                <a:spcPts val="2700"/>
              </a:lnSpc>
              <a:buNone/>
            </a:pPr>
            <a:r>
              <a:rPr lang="en-US" sz="2150" dirty="0">
                <a:solidFill>
                  <a:srgbClr val="3A3630"/>
                </a:solidFill>
                <a:latin typeface="Lora" pitchFamily="34" charset="0"/>
                <a:ea typeface="Lora" pitchFamily="34" charset="-122"/>
                <a:cs typeface="Lora" pitchFamily="34" charset="-120"/>
              </a:rPr>
              <a:t>Romantic Influence</a:t>
            </a:r>
            <a:endParaRPr lang="en-US" sz="2150" dirty="0"/>
          </a:p>
        </p:txBody>
      </p:sp>
      <p:sp>
        <p:nvSpPr>
          <p:cNvPr id="6" name="Text 4"/>
          <p:cNvSpPr/>
          <p:nvPr/>
        </p:nvSpPr>
        <p:spPr>
          <a:xfrm>
            <a:off x="3225284" y="2541627"/>
            <a:ext cx="10342721" cy="755333"/>
          </a:xfrm>
          <a:prstGeom prst="rect">
            <a:avLst/>
          </a:prstGeom>
          <a:noFill/>
          <a:ln/>
        </p:spPr>
        <p:txBody>
          <a:bodyPr wrap="square" lIns="0" tIns="0" rIns="0" bIns="0" rtlCol="0" anchor="t"/>
          <a:lstStyle/>
          <a:p>
            <a:pPr marL="0" indent="0" algn="l">
              <a:lnSpc>
                <a:spcPts val="2950"/>
              </a:lnSpc>
              <a:buNone/>
            </a:pPr>
            <a:r>
              <a:rPr lang="en-US" sz="1850" dirty="0">
                <a:solidFill>
                  <a:srgbClr val="3A3630"/>
                </a:solidFill>
                <a:latin typeface="Source Sans Pro" pitchFamily="34" charset="0"/>
                <a:ea typeface="Source Sans Pro" pitchFamily="34" charset="-122"/>
                <a:cs typeface="Source Sans Pro" pitchFamily="34" charset="-120"/>
              </a:rPr>
              <a:t>Victorian poets were influenced by Romanticism, but they explored more complex themes and used different techniques.</a:t>
            </a:r>
            <a:endParaRPr lang="en-US" sz="1850" dirty="0"/>
          </a:p>
        </p:txBody>
      </p:sp>
      <p:sp>
        <p:nvSpPr>
          <p:cNvPr id="7" name="Shape 5"/>
          <p:cNvSpPr/>
          <p:nvPr/>
        </p:nvSpPr>
        <p:spPr>
          <a:xfrm>
            <a:off x="3107174" y="3517821"/>
            <a:ext cx="10578941" cy="15240"/>
          </a:xfrm>
          <a:prstGeom prst="roundRect">
            <a:avLst>
              <a:gd name="adj" fmla="val 232384"/>
            </a:avLst>
          </a:prstGeom>
          <a:solidFill>
            <a:srgbClr val="D9CDBA"/>
          </a:solidFill>
          <a:ln/>
        </p:spPr>
      </p:sp>
      <p:sp>
        <p:nvSpPr>
          <p:cNvPr id="8" name="Shape 6"/>
          <p:cNvSpPr/>
          <p:nvPr/>
        </p:nvSpPr>
        <p:spPr>
          <a:xfrm>
            <a:off x="826294" y="3651052"/>
            <a:ext cx="4325898" cy="1716286"/>
          </a:xfrm>
          <a:prstGeom prst="roundRect">
            <a:avLst>
              <a:gd name="adj" fmla="val 2063"/>
            </a:avLst>
          </a:prstGeom>
          <a:solidFill>
            <a:srgbClr val="F3E7D4"/>
          </a:solidFill>
          <a:ln/>
        </p:spPr>
      </p:sp>
      <p:sp>
        <p:nvSpPr>
          <p:cNvPr id="9" name="Text 7"/>
          <p:cNvSpPr/>
          <p:nvPr/>
        </p:nvSpPr>
        <p:spPr>
          <a:xfrm>
            <a:off x="1062395" y="4273034"/>
            <a:ext cx="158472" cy="472202"/>
          </a:xfrm>
          <a:prstGeom prst="rect">
            <a:avLst/>
          </a:prstGeom>
          <a:noFill/>
          <a:ln/>
        </p:spPr>
        <p:txBody>
          <a:bodyPr wrap="none" lIns="0" tIns="0" rIns="0" bIns="0" rtlCol="0" anchor="t"/>
          <a:lstStyle/>
          <a:p>
            <a:pPr marL="0" indent="0" algn="ctr">
              <a:lnSpc>
                <a:spcPts val="3700"/>
              </a:lnSpc>
              <a:buNone/>
            </a:pPr>
            <a:r>
              <a:rPr lang="en-US" sz="2300" dirty="0">
                <a:solidFill>
                  <a:srgbClr val="3A3630"/>
                </a:solidFill>
                <a:latin typeface="Lora" pitchFamily="34" charset="0"/>
                <a:ea typeface="Lora" pitchFamily="34" charset="-122"/>
                <a:cs typeface="Lora" pitchFamily="34" charset="-120"/>
              </a:rPr>
              <a:t>2</a:t>
            </a:r>
            <a:endParaRPr lang="en-US" sz="2300" dirty="0"/>
          </a:p>
        </p:txBody>
      </p:sp>
      <p:sp>
        <p:nvSpPr>
          <p:cNvPr id="10" name="Text 8"/>
          <p:cNvSpPr/>
          <p:nvPr/>
        </p:nvSpPr>
        <p:spPr>
          <a:xfrm>
            <a:off x="5388293" y="3887153"/>
            <a:ext cx="2777609" cy="347186"/>
          </a:xfrm>
          <a:prstGeom prst="rect">
            <a:avLst/>
          </a:prstGeom>
          <a:noFill/>
          <a:ln/>
        </p:spPr>
        <p:txBody>
          <a:bodyPr wrap="none" lIns="0" tIns="0" rIns="0" bIns="0" rtlCol="0" anchor="t"/>
          <a:lstStyle/>
          <a:p>
            <a:pPr marL="0" indent="0" algn="l">
              <a:lnSpc>
                <a:spcPts val="2700"/>
              </a:lnSpc>
              <a:buNone/>
            </a:pPr>
            <a:r>
              <a:rPr lang="en-US" sz="2150" dirty="0">
                <a:solidFill>
                  <a:srgbClr val="3A3630"/>
                </a:solidFill>
                <a:latin typeface="Lora" pitchFamily="34" charset="0"/>
                <a:ea typeface="Lora" pitchFamily="34" charset="-122"/>
                <a:cs typeface="Lora" pitchFamily="34" charset="-120"/>
              </a:rPr>
              <a:t>Pictorial Style</a:t>
            </a:r>
            <a:endParaRPr lang="en-US" sz="2150" dirty="0"/>
          </a:p>
        </p:txBody>
      </p:sp>
      <p:sp>
        <p:nvSpPr>
          <p:cNvPr id="11" name="Text 9"/>
          <p:cNvSpPr/>
          <p:nvPr/>
        </p:nvSpPr>
        <p:spPr>
          <a:xfrm>
            <a:off x="5388293" y="4375904"/>
            <a:ext cx="8179713" cy="755333"/>
          </a:xfrm>
          <a:prstGeom prst="rect">
            <a:avLst/>
          </a:prstGeom>
          <a:noFill/>
          <a:ln/>
        </p:spPr>
        <p:txBody>
          <a:bodyPr wrap="square" lIns="0" tIns="0" rIns="0" bIns="0" rtlCol="0" anchor="t"/>
          <a:lstStyle/>
          <a:p>
            <a:pPr marL="0" indent="0" algn="l">
              <a:lnSpc>
                <a:spcPts val="2950"/>
              </a:lnSpc>
              <a:buNone/>
            </a:pPr>
            <a:r>
              <a:rPr lang="en-US" sz="1850" dirty="0">
                <a:solidFill>
                  <a:srgbClr val="3A3630"/>
                </a:solidFill>
                <a:latin typeface="Source Sans Pro" pitchFamily="34" charset="0"/>
                <a:ea typeface="Source Sans Pro" pitchFamily="34" charset="-122"/>
                <a:cs typeface="Source Sans Pro" pitchFamily="34" charset="-120"/>
              </a:rPr>
              <a:t>Victorian poets often used detailed imagery to create vivid representations of emotions and situations.</a:t>
            </a:r>
            <a:endParaRPr lang="en-US" sz="1850" dirty="0"/>
          </a:p>
        </p:txBody>
      </p:sp>
      <p:sp>
        <p:nvSpPr>
          <p:cNvPr id="12" name="Shape 10"/>
          <p:cNvSpPr/>
          <p:nvPr/>
        </p:nvSpPr>
        <p:spPr>
          <a:xfrm>
            <a:off x="5270182" y="5352098"/>
            <a:ext cx="8415933" cy="15240"/>
          </a:xfrm>
          <a:prstGeom prst="roundRect">
            <a:avLst>
              <a:gd name="adj" fmla="val 232384"/>
            </a:avLst>
          </a:prstGeom>
          <a:solidFill>
            <a:srgbClr val="D9CDBA"/>
          </a:solidFill>
          <a:ln/>
        </p:spPr>
      </p:sp>
      <p:sp>
        <p:nvSpPr>
          <p:cNvPr id="13" name="Shape 11"/>
          <p:cNvSpPr/>
          <p:nvPr/>
        </p:nvSpPr>
        <p:spPr>
          <a:xfrm>
            <a:off x="826294" y="5485328"/>
            <a:ext cx="6488906" cy="2093952"/>
          </a:xfrm>
          <a:prstGeom prst="roundRect">
            <a:avLst>
              <a:gd name="adj" fmla="val 1691"/>
            </a:avLst>
          </a:prstGeom>
          <a:solidFill>
            <a:srgbClr val="F3E7D4"/>
          </a:solidFill>
          <a:ln/>
        </p:spPr>
      </p:sp>
      <p:sp>
        <p:nvSpPr>
          <p:cNvPr id="14" name="Text 12"/>
          <p:cNvSpPr/>
          <p:nvPr/>
        </p:nvSpPr>
        <p:spPr>
          <a:xfrm>
            <a:off x="1062395" y="6296144"/>
            <a:ext cx="164425" cy="472202"/>
          </a:xfrm>
          <a:prstGeom prst="rect">
            <a:avLst/>
          </a:prstGeom>
          <a:noFill/>
          <a:ln/>
        </p:spPr>
        <p:txBody>
          <a:bodyPr wrap="none" lIns="0" tIns="0" rIns="0" bIns="0" rtlCol="0" anchor="t"/>
          <a:lstStyle/>
          <a:p>
            <a:pPr marL="0" indent="0" algn="ctr">
              <a:lnSpc>
                <a:spcPts val="3700"/>
              </a:lnSpc>
              <a:buNone/>
            </a:pPr>
            <a:r>
              <a:rPr lang="en-US" sz="2300" dirty="0">
                <a:solidFill>
                  <a:srgbClr val="3A3630"/>
                </a:solidFill>
                <a:latin typeface="Lora" pitchFamily="34" charset="0"/>
                <a:ea typeface="Lora" pitchFamily="34" charset="-122"/>
                <a:cs typeface="Lora" pitchFamily="34" charset="-120"/>
              </a:rPr>
              <a:t>3</a:t>
            </a:r>
            <a:endParaRPr lang="en-US" sz="2300" dirty="0"/>
          </a:p>
        </p:txBody>
      </p:sp>
      <p:sp>
        <p:nvSpPr>
          <p:cNvPr id="15" name="Text 13"/>
          <p:cNvSpPr/>
          <p:nvPr/>
        </p:nvSpPr>
        <p:spPr>
          <a:xfrm>
            <a:off x="7551301" y="5721429"/>
            <a:ext cx="2777609" cy="347186"/>
          </a:xfrm>
          <a:prstGeom prst="rect">
            <a:avLst/>
          </a:prstGeom>
          <a:noFill/>
          <a:ln/>
        </p:spPr>
        <p:txBody>
          <a:bodyPr wrap="none" lIns="0" tIns="0" rIns="0" bIns="0" rtlCol="0" anchor="t"/>
          <a:lstStyle/>
          <a:p>
            <a:pPr marL="0" indent="0" algn="l">
              <a:lnSpc>
                <a:spcPts val="2700"/>
              </a:lnSpc>
              <a:buNone/>
            </a:pPr>
            <a:r>
              <a:rPr lang="en-US" sz="2150" dirty="0">
                <a:solidFill>
                  <a:srgbClr val="3A3630"/>
                </a:solidFill>
                <a:latin typeface="Lora" pitchFamily="34" charset="0"/>
                <a:ea typeface="Lora" pitchFamily="34" charset="-122"/>
                <a:cs typeface="Lora" pitchFamily="34" charset="-120"/>
              </a:rPr>
              <a:t>Dramatic Monologue</a:t>
            </a:r>
            <a:endParaRPr lang="en-US" sz="2150" dirty="0"/>
          </a:p>
        </p:txBody>
      </p:sp>
      <p:sp>
        <p:nvSpPr>
          <p:cNvPr id="16" name="Text 14"/>
          <p:cNvSpPr/>
          <p:nvPr/>
        </p:nvSpPr>
        <p:spPr>
          <a:xfrm>
            <a:off x="7551301" y="6210181"/>
            <a:ext cx="6016704" cy="1132999"/>
          </a:xfrm>
          <a:prstGeom prst="rect">
            <a:avLst/>
          </a:prstGeom>
          <a:noFill/>
          <a:ln/>
        </p:spPr>
        <p:txBody>
          <a:bodyPr wrap="square" lIns="0" tIns="0" rIns="0" bIns="0" rtlCol="0" anchor="t"/>
          <a:lstStyle/>
          <a:p>
            <a:pPr marL="0" indent="0" algn="l">
              <a:lnSpc>
                <a:spcPts val="2950"/>
              </a:lnSpc>
              <a:buNone/>
            </a:pPr>
            <a:r>
              <a:rPr lang="en-US" sz="1850" dirty="0">
                <a:solidFill>
                  <a:srgbClr val="3A3630"/>
                </a:solidFill>
                <a:latin typeface="Source Sans Pro" pitchFamily="34" charset="0"/>
                <a:ea typeface="Source Sans Pro" pitchFamily="34" charset="-122"/>
                <a:cs typeface="Source Sans Pro" pitchFamily="34" charset="-120"/>
              </a:rPr>
              <a:t>The dramatic monologue emerged as a key form in Victorian poetry, allowing poets to explore characters and perspectives.</a:t>
            </a:r>
            <a:endParaRPr lang="en-US" sz="18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21956" y="501015"/>
            <a:ext cx="7287935" cy="534114"/>
          </a:xfrm>
          <a:prstGeom prst="rect">
            <a:avLst/>
          </a:prstGeom>
          <a:noFill/>
          <a:ln/>
        </p:spPr>
        <p:txBody>
          <a:bodyPr wrap="none" lIns="0" tIns="0" rIns="0" bIns="0" rtlCol="0" anchor="t"/>
          <a:lstStyle/>
          <a:p>
            <a:pPr marL="0" indent="0">
              <a:lnSpc>
                <a:spcPts val="4200"/>
              </a:lnSpc>
              <a:buNone/>
            </a:pPr>
            <a:r>
              <a:rPr lang="en-US" sz="3350" dirty="0">
                <a:solidFill>
                  <a:srgbClr val="38512F"/>
                </a:solidFill>
                <a:latin typeface="Lora" pitchFamily="34" charset="0"/>
                <a:ea typeface="Lora" pitchFamily="34" charset="-122"/>
                <a:cs typeface="Lora" pitchFamily="34" charset="-120"/>
              </a:rPr>
              <a:t>Victorian Drama: A Flourishing Stage</a:t>
            </a:r>
            <a:endParaRPr lang="en-US" sz="3350" dirty="0"/>
          </a:p>
        </p:txBody>
      </p:sp>
      <p:sp>
        <p:nvSpPr>
          <p:cNvPr id="4" name="Text 1"/>
          <p:cNvSpPr/>
          <p:nvPr/>
        </p:nvSpPr>
        <p:spPr>
          <a:xfrm>
            <a:off x="6121956" y="1398270"/>
            <a:ext cx="7872889" cy="599242"/>
          </a:xfrm>
          <a:prstGeom prst="rect">
            <a:avLst/>
          </a:prstGeom>
          <a:noFill/>
          <a:ln/>
        </p:spPr>
        <p:txBody>
          <a:bodyPr wrap="none" lIns="0" tIns="0" rIns="0" bIns="0" rtlCol="0" anchor="t"/>
          <a:lstStyle/>
          <a:p>
            <a:pPr marL="0" indent="0" algn="ctr">
              <a:lnSpc>
                <a:spcPts val="4700"/>
              </a:lnSpc>
              <a:buNone/>
            </a:pPr>
            <a:r>
              <a:rPr lang="en-US" sz="4700" dirty="0">
                <a:solidFill>
                  <a:srgbClr val="3A3630"/>
                </a:solidFill>
                <a:latin typeface="Lora" pitchFamily="34" charset="0"/>
                <a:ea typeface="Lora" pitchFamily="34" charset="-122"/>
                <a:cs typeface="Lora" pitchFamily="34" charset="-120"/>
              </a:rPr>
              <a:t>1</a:t>
            </a:r>
            <a:endParaRPr lang="en-US" sz="4700" dirty="0"/>
          </a:p>
        </p:txBody>
      </p:sp>
      <p:sp>
        <p:nvSpPr>
          <p:cNvPr id="5" name="Text 2"/>
          <p:cNvSpPr/>
          <p:nvPr/>
        </p:nvSpPr>
        <p:spPr>
          <a:xfrm>
            <a:off x="8990052" y="2224445"/>
            <a:ext cx="2136577" cy="267057"/>
          </a:xfrm>
          <a:prstGeom prst="rect">
            <a:avLst/>
          </a:prstGeom>
          <a:noFill/>
          <a:ln/>
        </p:spPr>
        <p:txBody>
          <a:bodyPr wrap="none" lIns="0" tIns="0" rIns="0" bIns="0" rtlCol="0" anchor="t"/>
          <a:lstStyle/>
          <a:p>
            <a:pPr marL="0" indent="0" algn="ctr">
              <a:lnSpc>
                <a:spcPts val="2100"/>
              </a:lnSpc>
              <a:buNone/>
            </a:pPr>
            <a:r>
              <a:rPr lang="en-US" sz="1650" dirty="0">
                <a:solidFill>
                  <a:srgbClr val="3A3630"/>
                </a:solidFill>
                <a:latin typeface="Lora" pitchFamily="34" charset="0"/>
                <a:ea typeface="Lora" pitchFamily="34" charset="-122"/>
                <a:cs typeface="Lora" pitchFamily="34" charset="-120"/>
              </a:rPr>
              <a:t>Popularity</a:t>
            </a:r>
            <a:endParaRPr lang="en-US" sz="1650" dirty="0"/>
          </a:p>
        </p:txBody>
      </p:sp>
      <p:sp>
        <p:nvSpPr>
          <p:cNvPr id="6" name="Text 3"/>
          <p:cNvSpPr/>
          <p:nvPr/>
        </p:nvSpPr>
        <p:spPr>
          <a:xfrm>
            <a:off x="6121956" y="2600444"/>
            <a:ext cx="7872889" cy="290513"/>
          </a:xfrm>
          <a:prstGeom prst="rect">
            <a:avLst/>
          </a:prstGeom>
          <a:noFill/>
          <a:ln/>
        </p:spPr>
        <p:txBody>
          <a:bodyPr wrap="none" lIns="0" tIns="0" rIns="0" bIns="0" rtlCol="0" anchor="t"/>
          <a:lstStyle/>
          <a:p>
            <a:pPr marL="0" indent="0" algn="ctr">
              <a:lnSpc>
                <a:spcPts val="2250"/>
              </a:lnSpc>
              <a:buNone/>
            </a:pPr>
            <a:r>
              <a:rPr lang="en-US" sz="1400" dirty="0">
                <a:solidFill>
                  <a:srgbClr val="3A3630"/>
                </a:solidFill>
                <a:latin typeface="Source Sans Pro" pitchFamily="34" charset="0"/>
                <a:ea typeface="Source Sans Pro" pitchFamily="34" charset="-122"/>
                <a:cs typeface="Source Sans Pro" pitchFamily="34" charset="-120"/>
              </a:rPr>
              <a:t>Theatre remained a popular entertainment during the Victorian period.</a:t>
            </a:r>
            <a:endParaRPr lang="en-US" sz="1400" dirty="0"/>
          </a:p>
        </p:txBody>
      </p:sp>
      <p:sp>
        <p:nvSpPr>
          <p:cNvPr id="7" name="Text 4"/>
          <p:cNvSpPr/>
          <p:nvPr/>
        </p:nvSpPr>
        <p:spPr>
          <a:xfrm>
            <a:off x="6121956" y="3526512"/>
            <a:ext cx="7872889" cy="599242"/>
          </a:xfrm>
          <a:prstGeom prst="rect">
            <a:avLst/>
          </a:prstGeom>
          <a:noFill/>
          <a:ln/>
        </p:spPr>
        <p:txBody>
          <a:bodyPr wrap="none" lIns="0" tIns="0" rIns="0" bIns="0" rtlCol="0" anchor="t"/>
          <a:lstStyle/>
          <a:p>
            <a:pPr marL="0" indent="0" algn="ctr">
              <a:lnSpc>
                <a:spcPts val="4700"/>
              </a:lnSpc>
              <a:buNone/>
            </a:pPr>
            <a:r>
              <a:rPr lang="en-US" sz="4700" dirty="0">
                <a:solidFill>
                  <a:srgbClr val="3A3630"/>
                </a:solidFill>
                <a:latin typeface="Lora" pitchFamily="34" charset="0"/>
                <a:ea typeface="Lora" pitchFamily="34" charset="-122"/>
                <a:cs typeface="Lora" pitchFamily="34" charset="-120"/>
              </a:rPr>
              <a:t>2</a:t>
            </a:r>
            <a:endParaRPr lang="en-US" sz="4700" dirty="0"/>
          </a:p>
        </p:txBody>
      </p:sp>
      <p:sp>
        <p:nvSpPr>
          <p:cNvPr id="8" name="Text 5"/>
          <p:cNvSpPr/>
          <p:nvPr/>
        </p:nvSpPr>
        <p:spPr>
          <a:xfrm>
            <a:off x="8990052" y="4352687"/>
            <a:ext cx="2136577" cy="267057"/>
          </a:xfrm>
          <a:prstGeom prst="rect">
            <a:avLst/>
          </a:prstGeom>
          <a:noFill/>
          <a:ln/>
        </p:spPr>
        <p:txBody>
          <a:bodyPr wrap="none" lIns="0" tIns="0" rIns="0" bIns="0" rtlCol="0" anchor="t"/>
          <a:lstStyle/>
          <a:p>
            <a:pPr marL="0" indent="0" algn="ctr">
              <a:lnSpc>
                <a:spcPts val="2100"/>
              </a:lnSpc>
              <a:buNone/>
            </a:pPr>
            <a:r>
              <a:rPr lang="en-US" sz="1650" dirty="0">
                <a:solidFill>
                  <a:srgbClr val="3A3630"/>
                </a:solidFill>
                <a:latin typeface="Lora" pitchFamily="34" charset="0"/>
                <a:ea typeface="Lora" pitchFamily="34" charset="-122"/>
                <a:cs typeface="Lora" pitchFamily="34" charset="-120"/>
              </a:rPr>
              <a:t>Genre Influence</a:t>
            </a:r>
            <a:endParaRPr lang="en-US" sz="1650" dirty="0"/>
          </a:p>
        </p:txBody>
      </p:sp>
      <p:sp>
        <p:nvSpPr>
          <p:cNvPr id="9" name="Text 6"/>
          <p:cNvSpPr/>
          <p:nvPr/>
        </p:nvSpPr>
        <p:spPr>
          <a:xfrm>
            <a:off x="6121956" y="4728686"/>
            <a:ext cx="7872889" cy="581025"/>
          </a:xfrm>
          <a:prstGeom prst="rect">
            <a:avLst/>
          </a:prstGeom>
          <a:noFill/>
          <a:ln/>
        </p:spPr>
        <p:txBody>
          <a:bodyPr wrap="square" lIns="0" tIns="0" rIns="0" bIns="0" rtlCol="0" anchor="t"/>
          <a:lstStyle/>
          <a:p>
            <a:pPr marL="0" indent="0" algn="ctr">
              <a:lnSpc>
                <a:spcPts val="2250"/>
              </a:lnSpc>
              <a:buNone/>
            </a:pPr>
            <a:r>
              <a:rPr lang="en-US" sz="1400" dirty="0">
                <a:solidFill>
                  <a:srgbClr val="3A3630"/>
                </a:solidFill>
                <a:latin typeface="Source Sans Pro" pitchFamily="34" charset="0"/>
                <a:ea typeface="Source Sans Pro" pitchFamily="34" charset="-122"/>
                <a:cs typeface="Source Sans Pro" pitchFamily="34" charset="-120"/>
              </a:rPr>
              <a:t>Victorian drama influenced other genres, contributing to the development of realism and social commentary.</a:t>
            </a:r>
            <a:endParaRPr lang="en-US" sz="1400" dirty="0"/>
          </a:p>
        </p:txBody>
      </p:sp>
      <p:sp>
        <p:nvSpPr>
          <p:cNvPr id="10" name="Text 7"/>
          <p:cNvSpPr/>
          <p:nvPr/>
        </p:nvSpPr>
        <p:spPr>
          <a:xfrm>
            <a:off x="6121956" y="5945267"/>
            <a:ext cx="7872889" cy="599242"/>
          </a:xfrm>
          <a:prstGeom prst="rect">
            <a:avLst/>
          </a:prstGeom>
          <a:noFill/>
          <a:ln/>
        </p:spPr>
        <p:txBody>
          <a:bodyPr wrap="none" lIns="0" tIns="0" rIns="0" bIns="0" rtlCol="0" anchor="t"/>
          <a:lstStyle/>
          <a:p>
            <a:pPr marL="0" indent="0" algn="ctr">
              <a:lnSpc>
                <a:spcPts val="4700"/>
              </a:lnSpc>
              <a:buNone/>
            </a:pPr>
            <a:r>
              <a:rPr lang="en-US" sz="4700" dirty="0">
                <a:solidFill>
                  <a:srgbClr val="3A3630"/>
                </a:solidFill>
                <a:latin typeface="Lora" pitchFamily="34" charset="0"/>
                <a:ea typeface="Lora" pitchFamily="34" charset="-122"/>
                <a:cs typeface="Lora" pitchFamily="34" charset="-120"/>
              </a:rPr>
              <a:t>3</a:t>
            </a:r>
            <a:endParaRPr lang="en-US" sz="4700" dirty="0"/>
          </a:p>
        </p:txBody>
      </p:sp>
      <p:sp>
        <p:nvSpPr>
          <p:cNvPr id="11" name="Text 8"/>
          <p:cNvSpPr/>
          <p:nvPr/>
        </p:nvSpPr>
        <p:spPr>
          <a:xfrm>
            <a:off x="8511540" y="6771442"/>
            <a:ext cx="3093601" cy="267057"/>
          </a:xfrm>
          <a:prstGeom prst="rect">
            <a:avLst/>
          </a:prstGeom>
          <a:noFill/>
          <a:ln/>
        </p:spPr>
        <p:txBody>
          <a:bodyPr wrap="none" lIns="0" tIns="0" rIns="0" bIns="0" rtlCol="0" anchor="t"/>
          <a:lstStyle/>
          <a:p>
            <a:pPr marL="0" indent="0" algn="ctr">
              <a:lnSpc>
                <a:spcPts val="2100"/>
              </a:lnSpc>
              <a:buNone/>
            </a:pPr>
            <a:r>
              <a:rPr lang="en-US" sz="1650" dirty="0">
                <a:solidFill>
                  <a:srgbClr val="3A3630"/>
                </a:solidFill>
                <a:latin typeface="Lora" pitchFamily="34" charset="0"/>
                <a:ea typeface="Lora" pitchFamily="34" charset="-122"/>
                <a:cs typeface="Lora" pitchFamily="34" charset="-120"/>
              </a:rPr>
              <a:t>Innovation and Transformation</a:t>
            </a:r>
            <a:endParaRPr lang="en-US" sz="1650" dirty="0"/>
          </a:p>
        </p:txBody>
      </p:sp>
      <p:sp>
        <p:nvSpPr>
          <p:cNvPr id="12" name="Text 9"/>
          <p:cNvSpPr/>
          <p:nvPr/>
        </p:nvSpPr>
        <p:spPr>
          <a:xfrm>
            <a:off x="6121956" y="7147441"/>
            <a:ext cx="7872889" cy="581025"/>
          </a:xfrm>
          <a:prstGeom prst="rect">
            <a:avLst/>
          </a:prstGeom>
          <a:noFill/>
          <a:ln/>
        </p:spPr>
        <p:txBody>
          <a:bodyPr wrap="square" lIns="0" tIns="0" rIns="0" bIns="0" rtlCol="0" anchor="t"/>
          <a:lstStyle/>
          <a:p>
            <a:pPr marL="0" indent="0" algn="ctr">
              <a:lnSpc>
                <a:spcPts val="2250"/>
              </a:lnSpc>
              <a:buNone/>
            </a:pPr>
            <a:r>
              <a:rPr lang="en-US" sz="1400" dirty="0">
                <a:solidFill>
                  <a:srgbClr val="3A3630"/>
                </a:solidFill>
                <a:latin typeface="Source Sans Pro" pitchFamily="34" charset="0"/>
                <a:ea typeface="Source Sans Pro" pitchFamily="34" charset="-122"/>
                <a:cs typeface="Source Sans Pro" pitchFamily="34" charset="-120"/>
              </a:rPr>
              <a:t>Playwrights like Bernard Shaw and Oscar Wilde revolutionised British theatre with their witty and thought-provoking works.</a:t>
            </a:r>
            <a:endParaRPr lang="en-US" sz="1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82002" y="614482"/>
            <a:ext cx="7400330" cy="657225"/>
          </a:xfrm>
          <a:prstGeom prst="rect">
            <a:avLst/>
          </a:prstGeom>
          <a:noFill/>
          <a:ln/>
        </p:spPr>
        <p:txBody>
          <a:bodyPr wrap="none" lIns="0" tIns="0" rIns="0" bIns="0" rtlCol="0" anchor="t"/>
          <a:lstStyle/>
          <a:p>
            <a:pPr marL="0" indent="0">
              <a:lnSpc>
                <a:spcPts val="5150"/>
              </a:lnSpc>
              <a:buNone/>
            </a:pPr>
            <a:r>
              <a:rPr lang="en-US" sz="4100" dirty="0">
                <a:solidFill>
                  <a:srgbClr val="38512F"/>
                </a:solidFill>
                <a:latin typeface="Lora" pitchFamily="34" charset="0"/>
                <a:ea typeface="Lora" pitchFamily="34" charset="-122"/>
                <a:cs typeface="Lora" pitchFamily="34" charset="-120"/>
              </a:rPr>
              <a:t>Images of the Victorian Period</a:t>
            </a:r>
            <a:endParaRPr lang="en-US" sz="4100" dirty="0"/>
          </a:p>
        </p:txBody>
      </p:sp>
      <p:pic>
        <p:nvPicPr>
          <p:cNvPr id="3" name="Image 0" descr="preencoded.png"/>
          <p:cNvPicPr>
            <a:picLocks noChangeAspect="1"/>
          </p:cNvPicPr>
          <p:nvPr/>
        </p:nvPicPr>
        <p:blipFill>
          <a:blip r:embed="rId3"/>
          <a:stretch>
            <a:fillRect/>
          </a:stretch>
        </p:blipFill>
        <p:spPr>
          <a:xfrm>
            <a:off x="789742" y="1862495"/>
            <a:ext cx="1994416" cy="2681288"/>
          </a:xfrm>
          <a:prstGeom prst="rect">
            <a:avLst/>
          </a:prstGeom>
        </p:spPr>
      </p:pic>
      <p:pic>
        <p:nvPicPr>
          <p:cNvPr id="4" name="Image 1" descr="preencoded.png"/>
          <p:cNvPicPr>
            <a:picLocks noChangeAspect="1"/>
          </p:cNvPicPr>
          <p:nvPr/>
        </p:nvPicPr>
        <p:blipFill>
          <a:blip r:embed="rId4"/>
          <a:stretch>
            <a:fillRect/>
          </a:stretch>
        </p:blipFill>
        <p:spPr>
          <a:xfrm>
            <a:off x="2962870" y="1862495"/>
            <a:ext cx="1904762" cy="2681288"/>
          </a:xfrm>
          <a:prstGeom prst="rect">
            <a:avLst/>
          </a:prstGeom>
        </p:spPr>
      </p:pic>
      <p:pic>
        <p:nvPicPr>
          <p:cNvPr id="5" name="Image 2" descr="preencoded.png"/>
          <p:cNvPicPr>
            <a:picLocks noChangeAspect="1"/>
          </p:cNvPicPr>
          <p:nvPr/>
        </p:nvPicPr>
        <p:blipFill>
          <a:blip r:embed="rId5"/>
          <a:stretch>
            <a:fillRect/>
          </a:stretch>
        </p:blipFill>
        <p:spPr>
          <a:xfrm>
            <a:off x="5046345" y="1862495"/>
            <a:ext cx="2717483" cy="2681288"/>
          </a:xfrm>
          <a:prstGeom prst="rect">
            <a:avLst/>
          </a:prstGeom>
        </p:spPr>
      </p:pic>
      <p:pic>
        <p:nvPicPr>
          <p:cNvPr id="6" name="Image 3" descr="preencoded.png"/>
          <p:cNvPicPr>
            <a:picLocks noChangeAspect="1"/>
          </p:cNvPicPr>
          <p:nvPr/>
        </p:nvPicPr>
        <p:blipFill>
          <a:blip r:embed="rId6"/>
          <a:stretch>
            <a:fillRect/>
          </a:stretch>
        </p:blipFill>
        <p:spPr>
          <a:xfrm>
            <a:off x="7942540" y="1862495"/>
            <a:ext cx="2217539" cy="2681288"/>
          </a:xfrm>
          <a:prstGeom prst="rect">
            <a:avLst/>
          </a:prstGeom>
        </p:spPr>
      </p:pic>
      <p:pic>
        <p:nvPicPr>
          <p:cNvPr id="7" name="Image 4" descr="preencoded.png"/>
          <p:cNvPicPr>
            <a:picLocks noChangeAspect="1"/>
          </p:cNvPicPr>
          <p:nvPr/>
        </p:nvPicPr>
        <p:blipFill>
          <a:blip r:embed="rId7"/>
          <a:stretch>
            <a:fillRect/>
          </a:stretch>
        </p:blipFill>
        <p:spPr>
          <a:xfrm>
            <a:off x="10338792" y="1862495"/>
            <a:ext cx="3501866" cy="268128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73033" y="539948"/>
            <a:ext cx="5792748" cy="577096"/>
          </a:xfrm>
          <a:prstGeom prst="rect">
            <a:avLst/>
          </a:prstGeom>
          <a:noFill/>
          <a:ln/>
        </p:spPr>
        <p:txBody>
          <a:bodyPr wrap="none" lIns="0" tIns="0" rIns="0" bIns="0" rtlCol="0" anchor="t"/>
          <a:lstStyle/>
          <a:p>
            <a:pPr marL="0" indent="0">
              <a:lnSpc>
                <a:spcPts val="4500"/>
              </a:lnSpc>
              <a:buNone/>
            </a:pPr>
            <a:r>
              <a:rPr lang="en-US" sz="3600" dirty="0">
                <a:solidFill>
                  <a:srgbClr val="38512F"/>
                </a:solidFill>
                <a:latin typeface="Lora" pitchFamily="34" charset="0"/>
                <a:ea typeface="Lora" pitchFamily="34" charset="-122"/>
                <a:cs typeface="Lora" pitchFamily="34" charset="-120"/>
              </a:rPr>
              <a:t>Quiz: Test Your Knowledge</a:t>
            </a:r>
            <a:endParaRPr lang="en-US" sz="3600" dirty="0"/>
          </a:p>
        </p:txBody>
      </p:sp>
      <p:pic>
        <p:nvPicPr>
          <p:cNvPr id="4" name="Image 1" descr="preencoded.png"/>
          <p:cNvPicPr>
            <a:picLocks noChangeAspect="1"/>
          </p:cNvPicPr>
          <p:nvPr/>
        </p:nvPicPr>
        <p:blipFill>
          <a:blip r:embed="rId4"/>
          <a:stretch>
            <a:fillRect/>
          </a:stretch>
        </p:blipFill>
        <p:spPr>
          <a:xfrm>
            <a:off x="6173033" y="1411248"/>
            <a:ext cx="980956" cy="1569601"/>
          </a:xfrm>
          <a:prstGeom prst="rect">
            <a:avLst/>
          </a:prstGeom>
        </p:spPr>
      </p:pic>
      <p:sp>
        <p:nvSpPr>
          <p:cNvPr id="5" name="Text 1"/>
          <p:cNvSpPr/>
          <p:nvPr/>
        </p:nvSpPr>
        <p:spPr>
          <a:xfrm>
            <a:off x="7448193" y="1607344"/>
            <a:ext cx="2308265" cy="288488"/>
          </a:xfrm>
          <a:prstGeom prst="rect">
            <a:avLst/>
          </a:prstGeom>
          <a:noFill/>
          <a:ln/>
        </p:spPr>
        <p:txBody>
          <a:bodyPr wrap="none" lIns="0" tIns="0" rIns="0" bIns="0" rtlCol="0" anchor="t"/>
          <a:lstStyle/>
          <a:p>
            <a:pPr marL="0" indent="0" algn="l">
              <a:lnSpc>
                <a:spcPts val="2250"/>
              </a:lnSpc>
              <a:buNone/>
            </a:pPr>
            <a:r>
              <a:rPr lang="en-US" sz="1800" dirty="0">
                <a:solidFill>
                  <a:srgbClr val="3A3630"/>
                </a:solidFill>
                <a:latin typeface="Lora" pitchFamily="34" charset="0"/>
                <a:ea typeface="Lora" pitchFamily="34" charset="-122"/>
                <a:cs typeface="Lora" pitchFamily="34" charset="-120"/>
              </a:rPr>
              <a:t>Question 1</a:t>
            </a:r>
            <a:endParaRPr lang="en-US" sz="1800" dirty="0"/>
          </a:p>
        </p:txBody>
      </p:sp>
      <p:sp>
        <p:nvSpPr>
          <p:cNvPr id="6" name="Text 2"/>
          <p:cNvSpPr/>
          <p:nvPr/>
        </p:nvSpPr>
        <p:spPr>
          <a:xfrm>
            <a:off x="7448193" y="2013466"/>
            <a:ext cx="6495574" cy="627698"/>
          </a:xfrm>
          <a:prstGeom prst="rect">
            <a:avLst/>
          </a:prstGeom>
          <a:noFill/>
          <a:ln/>
        </p:spPr>
        <p:txBody>
          <a:bodyPr wrap="square" lIns="0" tIns="0" rIns="0" bIns="0" rtlCol="0" anchor="t"/>
          <a:lstStyle/>
          <a:p>
            <a:pPr marL="0" indent="0" algn="l">
              <a:lnSpc>
                <a:spcPts val="2450"/>
              </a:lnSpc>
              <a:buNone/>
            </a:pPr>
            <a:r>
              <a:rPr lang="en-US" sz="1500" dirty="0">
                <a:solidFill>
                  <a:srgbClr val="3A3630"/>
                </a:solidFill>
                <a:latin typeface="Source Sans Pro" pitchFamily="34" charset="0"/>
                <a:ea typeface="Source Sans Pro" pitchFamily="34" charset="-122"/>
                <a:cs typeface="Source Sans Pro" pitchFamily="34" charset="-120"/>
              </a:rPr>
              <a:t>During the Victorian era, which literary genre became the most prominent in English literature?</a:t>
            </a:r>
            <a:endParaRPr lang="en-US" sz="1500" dirty="0"/>
          </a:p>
        </p:txBody>
      </p:sp>
      <p:pic>
        <p:nvPicPr>
          <p:cNvPr id="7" name="Image 2" descr="preencoded.png"/>
          <p:cNvPicPr>
            <a:picLocks noChangeAspect="1"/>
          </p:cNvPicPr>
          <p:nvPr/>
        </p:nvPicPr>
        <p:blipFill>
          <a:blip r:embed="rId5"/>
          <a:stretch>
            <a:fillRect/>
          </a:stretch>
        </p:blipFill>
        <p:spPr>
          <a:xfrm>
            <a:off x="6173033" y="2980849"/>
            <a:ext cx="980956" cy="1569601"/>
          </a:xfrm>
          <a:prstGeom prst="rect">
            <a:avLst/>
          </a:prstGeom>
        </p:spPr>
      </p:pic>
      <p:sp>
        <p:nvSpPr>
          <p:cNvPr id="8" name="Text 3"/>
          <p:cNvSpPr/>
          <p:nvPr/>
        </p:nvSpPr>
        <p:spPr>
          <a:xfrm>
            <a:off x="7448193" y="3176945"/>
            <a:ext cx="2308265" cy="288488"/>
          </a:xfrm>
          <a:prstGeom prst="rect">
            <a:avLst/>
          </a:prstGeom>
          <a:noFill/>
          <a:ln/>
        </p:spPr>
        <p:txBody>
          <a:bodyPr wrap="none" lIns="0" tIns="0" rIns="0" bIns="0" rtlCol="0" anchor="t"/>
          <a:lstStyle/>
          <a:p>
            <a:pPr marL="0" indent="0" algn="l">
              <a:lnSpc>
                <a:spcPts val="2250"/>
              </a:lnSpc>
              <a:buNone/>
            </a:pPr>
            <a:r>
              <a:rPr lang="en-US" sz="1800" dirty="0">
                <a:solidFill>
                  <a:srgbClr val="3A3630"/>
                </a:solidFill>
                <a:latin typeface="Lora" pitchFamily="34" charset="0"/>
                <a:ea typeface="Lora" pitchFamily="34" charset="-122"/>
                <a:cs typeface="Lora" pitchFamily="34" charset="-120"/>
              </a:rPr>
              <a:t>Question 2</a:t>
            </a:r>
            <a:endParaRPr lang="en-US" sz="1800" dirty="0"/>
          </a:p>
        </p:txBody>
      </p:sp>
      <p:sp>
        <p:nvSpPr>
          <p:cNvPr id="9" name="Text 4"/>
          <p:cNvSpPr/>
          <p:nvPr/>
        </p:nvSpPr>
        <p:spPr>
          <a:xfrm>
            <a:off x="7448193" y="3583067"/>
            <a:ext cx="6495574" cy="313849"/>
          </a:xfrm>
          <a:prstGeom prst="rect">
            <a:avLst/>
          </a:prstGeom>
          <a:noFill/>
          <a:ln/>
        </p:spPr>
        <p:txBody>
          <a:bodyPr wrap="none" lIns="0" tIns="0" rIns="0" bIns="0" rtlCol="0" anchor="t"/>
          <a:lstStyle/>
          <a:p>
            <a:pPr marL="0" indent="0" algn="l">
              <a:lnSpc>
                <a:spcPts val="2450"/>
              </a:lnSpc>
              <a:buNone/>
            </a:pPr>
            <a:r>
              <a:rPr lang="en-US" sz="1500" dirty="0">
                <a:solidFill>
                  <a:srgbClr val="3A3630"/>
                </a:solidFill>
                <a:latin typeface="Source Sans Pro" pitchFamily="34" charset="0"/>
                <a:ea typeface="Source Sans Pro" pitchFamily="34" charset="-122"/>
                <a:cs typeface="Source Sans Pro" pitchFamily="34" charset="-120"/>
              </a:rPr>
              <a:t>What social issues did Victorian writers address in their works?</a:t>
            </a:r>
            <a:endParaRPr lang="en-US" sz="1500" dirty="0"/>
          </a:p>
        </p:txBody>
      </p:sp>
      <p:pic>
        <p:nvPicPr>
          <p:cNvPr id="10" name="Image 3" descr="preencoded.png"/>
          <p:cNvPicPr>
            <a:picLocks noChangeAspect="1"/>
          </p:cNvPicPr>
          <p:nvPr/>
        </p:nvPicPr>
        <p:blipFill>
          <a:blip r:embed="rId6"/>
          <a:stretch>
            <a:fillRect/>
          </a:stretch>
        </p:blipFill>
        <p:spPr>
          <a:xfrm>
            <a:off x="6173033" y="4550450"/>
            <a:ext cx="980956" cy="1569601"/>
          </a:xfrm>
          <a:prstGeom prst="rect">
            <a:avLst/>
          </a:prstGeom>
        </p:spPr>
      </p:pic>
      <p:sp>
        <p:nvSpPr>
          <p:cNvPr id="11" name="Text 5"/>
          <p:cNvSpPr/>
          <p:nvPr/>
        </p:nvSpPr>
        <p:spPr>
          <a:xfrm>
            <a:off x="7448193" y="4746546"/>
            <a:ext cx="2308265" cy="288488"/>
          </a:xfrm>
          <a:prstGeom prst="rect">
            <a:avLst/>
          </a:prstGeom>
          <a:noFill/>
          <a:ln/>
        </p:spPr>
        <p:txBody>
          <a:bodyPr wrap="none" lIns="0" tIns="0" rIns="0" bIns="0" rtlCol="0" anchor="t"/>
          <a:lstStyle/>
          <a:p>
            <a:pPr marL="0" indent="0" algn="l">
              <a:lnSpc>
                <a:spcPts val="2250"/>
              </a:lnSpc>
              <a:buNone/>
            </a:pPr>
            <a:r>
              <a:rPr lang="en-US" sz="1800" dirty="0">
                <a:solidFill>
                  <a:srgbClr val="3A3630"/>
                </a:solidFill>
                <a:latin typeface="Lora" pitchFamily="34" charset="0"/>
                <a:ea typeface="Lora" pitchFamily="34" charset="-122"/>
                <a:cs typeface="Lora" pitchFamily="34" charset="-120"/>
              </a:rPr>
              <a:t>Question 3</a:t>
            </a:r>
            <a:endParaRPr lang="en-US" sz="1800" dirty="0"/>
          </a:p>
        </p:txBody>
      </p:sp>
      <p:sp>
        <p:nvSpPr>
          <p:cNvPr id="12" name="Text 6"/>
          <p:cNvSpPr/>
          <p:nvPr/>
        </p:nvSpPr>
        <p:spPr>
          <a:xfrm>
            <a:off x="7448193" y="5152668"/>
            <a:ext cx="6495574" cy="627698"/>
          </a:xfrm>
          <a:prstGeom prst="rect">
            <a:avLst/>
          </a:prstGeom>
          <a:noFill/>
          <a:ln/>
        </p:spPr>
        <p:txBody>
          <a:bodyPr wrap="square" lIns="0" tIns="0" rIns="0" bIns="0" rtlCol="0" anchor="t"/>
          <a:lstStyle/>
          <a:p>
            <a:pPr marL="0" indent="0" algn="l">
              <a:lnSpc>
                <a:spcPts val="2450"/>
              </a:lnSpc>
              <a:buNone/>
            </a:pPr>
            <a:r>
              <a:rPr lang="en-US" sz="1500" dirty="0">
                <a:solidFill>
                  <a:srgbClr val="3A3630"/>
                </a:solidFill>
                <a:latin typeface="Source Sans Pro" pitchFamily="34" charset="0"/>
                <a:ea typeface="Source Sans Pro" pitchFamily="34" charset="-122"/>
                <a:cs typeface="Source Sans Pro" pitchFamily="34" charset="-120"/>
              </a:rPr>
              <a:t>How did the expanding literacy rate and availability of reading materials impact Victorian literature?</a:t>
            </a:r>
            <a:endParaRPr lang="en-US" sz="1500" dirty="0"/>
          </a:p>
        </p:txBody>
      </p:sp>
      <p:pic>
        <p:nvPicPr>
          <p:cNvPr id="13" name="Image 4" descr="preencoded.png"/>
          <p:cNvPicPr>
            <a:picLocks noChangeAspect="1"/>
          </p:cNvPicPr>
          <p:nvPr/>
        </p:nvPicPr>
        <p:blipFill>
          <a:blip r:embed="rId7"/>
          <a:stretch>
            <a:fillRect/>
          </a:stretch>
        </p:blipFill>
        <p:spPr>
          <a:xfrm>
            <a:off x="6173033" y="6120051"/>
            <a:ext cx="980956" cy="1569601"/>
          </a:xfrm>
          <a:prstGeom prst="rect">
            <a:avLst/>
          </a:prstGeom>
        </p:spPr>
      </p:pic>
      <p:sp>
        <p:nvSpPr>
          <p:cNvPr id="14" name="Text 7"/>
          <p:cNvSpPr/>
          <p:nvPr/>
        </p:nvSpPr>
        <p:spPr>
          <a:xfrm>
            <a:off x="7448193" y="6316147"/>
            <a:ext cx="2308265" cy="288488"/>
          </a:xfrm>
          <a:prstGeom prst="rect">
            <a:avLst/>
          </a:prstGeom>
          <a:noFill/>
          <a:ln/>
        </p:spPr>
        <p:txBody>
          <a:bodyPr wrap="none" lIns="0" tIns="0" rIns="0" bIns="0" rtlCol="0" anchor="t"/>
          <a:lstStyle/>
          <a:p>
            <a:pPr marL="0" indent="0" algn="l">
              <a:lnSpc>
                <a:spcPts val="2250"/>
              </a:lnSpc>
              <a:buNone/>
            </a:pPr>
            <a:r>
              <a:rPr lang="en-US" sz="1800" dirty="0">
                <a:solidFill>
                  <a:srgbClr val="3A3630"/>
                </a:solidFill>
                <a:latin typeface="Lora" pitchFamily="34" charset="0"/>
                <a:ea typeface="Lora" pitchFamily="34" charset="-122"/>
                <a:cs typeface="Lora" pitchFamily="34" charset="-120"/>
              </a:rPr>
              <a:t>Question 4</a:t>
            </a:r>
            <a:endParaRPr lang="en-US" sz="1800" dirty="0"/>
          </a:p>
        </p:txBody>
      </p:sp>
      <p:sp>
        <p:nvSpPr>
          <p:cNvPr id="15" name="Text 8"/>
          <p:cNvSpPr/>
          <p:nvPr/>
        </p:nvSpPr>
        <p:spPr>
          <a:xfrm>
            <a:off x="7448193" y="6722269"/>
            <a:ext cx="6495574" cy="313849"/>
          </a:xfrm>
          <a:prstGeom prst="rect">
            <a:avLst/>
          </a:prstGeom>
          <a:noFill/>
          <a:ln/>
        </p:spPr>
        <p:txBody>
          <a:bodyPr wrap="none" lIns="0" tIns="0" rIns="0" bIns="0" rtlCol="0" anchor="t"/>
          <a:lstStyle/>
          <a:p>
            <a:pPr marL="0" indent="0" algn="l">
              <a:lnSpc>
                <a:spcPts val="2450"/>
              </a:lnSpc>
              <a:buNone/>
            </a:pPr>
            <a:endParaRPr lang="en-US" sz="1500" dirty="0"/>
          </a:p>
        </p:txBody>
      </p:sp>
      <p:sp>
        <p:nvSpPr>
          <p:cNvPr id="16" name="Rectangle 15"/>
          <p:cNvSpPr/>
          <p:nvPr/>
        </p:nvSpPr>
        <p:spPr>
          <a:xfrm>
            <a:off x="7315200" y="6712952"/>
            <a:ext cx="7315200" cy="338554"/>
          </a:xfrm>
          <a:prstGeom prst="rect">
            <a:avLst/>
          </a:prstGeom>
        </p:spPr>
        <p:txBody>
          <a:bodyPr>
            <a:spAutoFit/>
          </a:bodyPr>
          <a:lstStyle/>
          <a:p>
            <a:r>
              <a:rPr lang="en-US" sz="1600" dirty="0">
                <a:solidFill>
                  <a:schemeClr val="tx1">
                    <a:lumMod val="75000"/>
                    <a:lumOff val="25000"/>
                  </a:schemeClr>
                </a:solidFill>
                <a:latin typeface="Source Sans Pro"/>
                <a:ea typeface="Source Sans Pro"/>
              </a:rPr>
              <a:t>What similarities do you see between Victorian concerns and today’s issues?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7724" y="1226463"/>
            <a:ext cx="6148149" cy="704017"/>
          </a:xfrm>
          <a:prstGeom prst="rect">
            <a:avLst/>
          </a:prstGeom>
          <a:noFill/>
          <a:ln/>
        </p:spPr>
        <p:txBody>
          <a:bodyPr wrap="none" lIns="0" tIns="0" rIns="0" bIns="0" rtlCol="0" anchor="t"/>
          <a:lstStyle/>
          <a:p>
            <a:pPr marL="0" indent="0">
              <a:lnSpc>
                <a:spcPts val="5500"/>
              </a:lnSpc>
              <a:buNone/>
            </a:pPr>
            <a:r>
              <a:rPr lang="en-US" sz="4400" dirty="0"/>
              <a:t>The Victorian Age</a:t>
            </a:r>
          </a:p>
        </p:txBody>
      </p:sp>
      <p:sp>
        <p:nvSpPr>
          <p:cNvPr id="3" name="Text 1"/>
          <p:cNvSpPr/>
          <p:nvPr/>
        </p:nvSpPr>
        <p:spPr>
          <a:xfrm>
            <a:off x="837724" y="2504837"/>
            <a:ext cx="6185535" cy="1532096"/>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The Victorian Era spanned Queen Victoria’s reign from 1837 to 1901. This period witnessed a surge in industrialization and urbanization. Rapid technological advancements, especially in transportation and communication, transformed Britain.</a:t>
            </a:r>
            <a:endParaRPr lang="en-US" sz="1850" dirty="0"/>
          </a:p>
        </p:txBody>
      </p:sp>
      <p:sp>
        <p:nvSpPr>
          <p:cNvPr id="4" name="Text 2"/>
          <p:cNvSpPr/>
          <p:nvPr/>
        </p:nvSpPr>
        <p:spPr>
          <a:xfrm>
            <a:off x="800338" y="4436828"/>
            <a:ext cx="6185535" cy="1149072"/>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The era also saw a rise in social and political reforms, including the abolition of slavery, the extension of suffrage, and the development of a national education system.</a:t>
            </a:r>
            <a:endParaRPr lang="en-US" sz="1850" dirty="0"/>
          </a:p>
        </p:txBody>
      </p:sp>
      <p:pic>
        <p:nvPicPr>
          <p:cNvPr id="5" name="Image 0" descr="preencoded.png"/>
          <p:cNvPicPr>
            <a:picLocks noChangeAspect="1"/>
          </p:cNvPicPr>
          <p:nvPr/>
        </p:nvPicPr>
        <p:blipFill>
          <a:blip r:embed="rId3"/>
          <a:stretch>
            <a:fillRect/>
          </a:stretch>
        </p:blipFill>
        <p:spPr>
          <a:xfrm>
            <a:off x="7614761" y="2558653"/>
            <a:ext cx="6185535" cy="41751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299573"/>
            <a:ext cx="6159341" cy="704017"/>
          </a:xfrm>
          <a:prstGeom prst="rect">
            <a:avLst/>
          </a:prstGeom>
          <a:noFill/>
          <a:ln/>
        </p:spPr>
        <p:txBody>
          <a:bodyPr wrap="none" lIns="0" tIns="0" rIns="0" bIns="0" rtlCol="0" anchor="t"/>
          <a:lstStyle/>
          <a:p>
            <a:pPr marL="0" indent="0">
              <a:lnSpc>
                <a:spcPts val="5500"/>
              </a:lnSpc>
              <a:buNone/>
            </a:pPr>
            <a:r>
              <a:rPr lang="en-US" sz="4400" dirty="0">
                <a:solidFill>
                  <a:srgbClr val="38512F"/>
                </a:solidFill>
                <a:latin typeface="Lora" pitchFamily="34" charset="0"/>
                <a:ea typeface="Lora" pitchFamily="34" charset="-122"/>
                <a:cs typeface="Lora" pitchFamily="34" charset="-120"/>
              </a:rPr>
              <a:t>Victorian representation</a:t>
            </a:r>
            <a:endParaRPr lang="en-US" sz="4400" dirty="0"/>
          </a:p>
        </p:txBody>
      </p:sp>
      <p:sp>
        <p:nvSpPr>
          <p:cNvPr id="4" name="Text 1"/>
          <p:cNvSpPr/>
          <p:nvPr/>
        </p:nvSpPr>
        <p:spPr>
          <a:xfrm>
            <a:off x="837724" y="3362563"/>
            <a:ext cx="7468553" cy="1149072"/>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Victorian literature often incorporated visual representation into its narratives to explore themes of social change and the impact of industrialization on society.</a:t>
            </a:r>
            <a:endParaRPr lang="en-US" sz="1850" dirty="0"/>
          </a:p>
        </p:txBody>
      </p:sp>
      <p:sp>
        <p:nvSpPr>
          <p:cNvPr id="5" name="Text 2"/>
          <p:cNvSpPr/>
          <p:nvPr/>
        </p:nvSpPr>
        <p:spPr>
          <a:xfrm>
            <a:off x="837724" y="4780836"/>
            <a:ext cx="7468553" cy="1149072"/>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The widespread use of visual imagery served as a powerful tool to depict the realities of Victorian life, fostering a deeper understanding of the historical context.</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1995011"/>
            <a:ext cx="10781824" cy="704017"/>
          </a:xfrm>
          <a:prstGeom prst="rect">
            <a:avLst/>
          </a:prstGeom>
          <a:noFill/>
          <a:ln/>
        </p:spPr>
        <p:txBody>
          <a:bodyPr wrap="none" lIns="0" tIns="0" rIns="0" bIns="0" rtlCol="0" anchor="t"/>
          <a:lstStyle/>
          <a:p>
            <a:pPr marL="0" indent="0">
              <a:lnSpc>
                <a:spcPts val="5500"/>
              </a:lnSpc>
              <a:buNone/>
            </a:pPr>
            <a:r>
              <a:rPr lang="en-US" sz="4400" dirty="0">
                <a:solidFill>
                  <a:srgbClr val="38512F"/>
                </a:solidFill>
                <a:latin typeface="Lora" pitchFamily="34" charset="0"/>
                <a:ea typeface="Lora" pitchFamily="34" charset="-122"/>
                <a:cs typeface="Lora" pitchFamily="34" charset="-120"/>
              </a:rPr>
              <a:t>Queen Victoria and the Victorian Temper</a:t>
            </a:r>
            <a:endParaRPr lang="en-US" sz="4400" dirty="0"/>
          </a:p>
        </p:txBody>
      </p:sp>
      <p:sp>
        <p:nvSpPr>
          <p:cNvPr id="3" name="Text 1"/>
          <p:cNvSpPr/>
          <p:nvPr/>
        </p:nvSpPr>
        <p:spPr>
          <a:xfrm>
            <a:off x="837724" y="3297317"/>
            <a:ext cx="2816185" cy="351949"/>
          </a:xfrm>
          <a:prstGeom prst="rect">
            <a:avLst/>
          </a:prstGeom>
          <a:noFill/>
          <a:ln/>
        </p:spPr>
        <p:txBody>
          <a:bodyPr wrap="none" lIns="0" tIns="0" rIns="0" bIns="0" rtlCol="0" anchor="t"/>
          <a:lstStyle/>
          <a:p>
            <a:pPr marL="0" indent="0">
              <a:lnSpc>
                <a:spcPts val="2750"/>
              </a:lnSpc>
              <a:buNone/>
            </a:pPr>
            <a:r>
              <a:rPr lang="en-US" sz="2200" dirty="0">
                <a:solidFill>
                  <a:srgbClr val="38512F"/>
                </a:solidFill>
                <a:latin typeface="Lora" pitchFamily="34" charset="0"/>
                <a:ea typeface="Lora" pitchFamily="34" charset="-122"/>
                <a:cs typeface="Lora" pitchFamily="34" charset="-120"/>
              </a:rPr>
              <a:t>A Symbol of the Age</a:t>
            </a:r>
            <a:endParaRPr lang="en-US" sz="2200" dirty="0"/>
          </a:p>
        </p:txBody>
      </p:sp>
      <p:sp>
        <p:nvSpPr>
          <p:cNvPr id="4" name="Text 2"/>
          <p:cNvSpPr/>
          <p:nvPr/>
        </p:nvSpPr>
        <p:spPr>
          <a:xfrm>
            <a:off x="837724" y="3888581"/>
            <a:ext cx="6185535" cy="766048"/>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Queen Victoria reigned from 1837 to 1901, a period of great change and progress in Britain.</a:t>
            </a:r>
            <a:endParaRPr lang="en-US" sz="1850" dirty="0"/>
          </a:p>
        </p:txBody>
      </p:sp>
      <p:sp>
        <p:nvSpPr>
          <p:cNvPr id="5" name="Text 3"/>
          <p:cNvSpPr/>
          <p:nvPr/>
        </p:nvSpPr>
        <p:spPr>
          <a:xfrm>
            <a:off x="837724" y="4870013"/>
            <a:ext cx="6185535" cy="766048"/>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Her long reign shaped the Victorian era, embodying its values of earnestness, morality, and domesticity.</a:t>
            </a:r>
            <a:endParaRPr lang="en-US" sz="1850" dirty="0"/>
          </a:p>
        </p:txBody>
      </p:sp>
      <p:sp>
        <p:nvSpPr>
          <p:cNvPr id="6" name="Text 4"/>
          <p:cNvSpPr/>
          <p:nvPr/>
        </p:nvSpPr>
        <p:spPr>
          <a:xfrm>
            <a:off x="7614761" y="3297317"/>
            <a:ext cx="2816185" cy="351949"/>
          </a:xfrm>
          <a:prstGeom prst="rect">
            <a:avLst/>
          </a:prstGeom>
          <a:noFill/>
          <a:ln/>
        </p:spPr>
        <p:txBody>
          <a:bodyPr wrap="none" lIns="0" tIns="0" rIns="0" bIns="0" rtlCol="0" anchor="t"/>
          <a:lstStyle/>
          <a:p>
            <a:pPr marL="0" indent="0">
              <a:lnSpc>
                <a:spcPts val="2750"/>
              </a:lnSpc>
              <a:buNone/>
            </a:pPr>
            <a:r>
              <a:rPr lang="en-US" sz="2200" dirty="0">
                <a:solidFill>
                  <a:srgbClr val="38512F"/>
                </a:solidFill>
                <a:latin typeface="Lora" pitchFamily="34" charset="0"/>
                <a:ea typeface="Lora" pitchFamily="34" charset="-122"/>
                <a:cs typeface="Lora" pitchFamily="34" charset="-120"/>
              </a:rPr>
              <a:t>A Transition Period</a:t>
            </a:r>
            <a:endParaRPr lang="en-US" sz="2200" dirty="0"/>
          </a:p>
        </p:txBody>
      </p:sp>
      <p:sp>
        <p:nvSpPr>
          <p:cNvPr id="7" name="Text 5"/>
          <p:cNvSpPr/>
          <p:nvPr/>
        </p:nvSpPr>
        <p:spPr>
          <a:xfrm>
            <a:off x="7614761" y="3888581"/>
            <a:ext cx="6185535" cy="766048"/>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Victoria's reign witnessed a shift from traditional agrarian society to a modern, industrialized nation.</a:t>
            </a:r>
            <a:endParaRPr lang="en-US" sz="1850" dirty="0"/>
          </a:p>
        </p:txBody>
      </p:sp>
      <p:sp>
        <p:nvSpPr>
          <p:cNvPr id="8" name="Text 6"/>
          <p:cNvSpPr/>
          <p:nvPr/>
        </p:nvSpPr>
        <p:spPr>
          <a:xfrm>
            <a:off x="7614761" y="4870013"/>
            <a:ext cx="6185535" cy="1149072"/>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This transition brought both challenges and opportunities, leading to social and economic changes that defined the Victorian era.</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796885"/>
            <a:ext cx="7468553" cy="1408033"/>
          </a:xfrm>
          <a:prstGeom prst="rect">
            <a:avLst/>
          </a:prstGeom>
          <a:noFill/>
          <a:ln/>
        </p:spPr>
        <p:txBody>
          <a:bodyPr wrap="square" lIns="0" tIns="0" rIns="0" bIns="0" rtlCol="0" anchor="t"/>
          <a:lstStyle/>
          <a:p>
            <a:pPr marL="0" indent="0">
              <a:lnSpc>
                <a:spcPts val="5500"/>
              </a:lnSpc>
              <a:buNone/>
            </a:pPr>
            <a:r>
              <a:rPr lang="en-US" sz="4400" dirty="0">
                <a:solidFill>
                  <a:srgbClr val="38512F"/>
                </a:solidFill>
                <a:latin typeface="Lora" pitchFamily="34" charset="0"/>
                <a:ea typeface="Lora" pitchFamily="34" charset="-122"/>
                <a:cs typeface="Lora" pitchFamily="34" charset="-120"/>
              </a:rPr>
              <a:t>Queen Victoria's Life and Reign</a:t>
            </a:r>
            <a:endParaRPr lang="en-US" sz="4400" dirty="0"/>
          </a:p>
        </p:txBody>
      </p:sp>
      <p:sp>
        <p:nvSpPr>
          <p:cNvPr id="4" name="Shape 1"/>
          <p:cNvSpPr/>
          <p:nvPr/>
        </p:nvSpPr>
        <p:spPr>
          <a:xfrm>
            <a:off x="837724" y="2563892"/>
            <a:ext cx="3614618" cy="2123242"/>
          </a:xfrm>
          <a:prstGeom prst="roundRect">
            <a:avLst>
              <a:gd name="adj" fmla="val 1691"/>
            </a:avLst>
          </a:prstGeom>
          <a:solidFill>
            <a:srgbClr val="F3E7D4"/>
          </a:solidFill>
          <a:ln/>
        </p:spPr>
      </p:sp>
      <p:sp>
        <p:nvSpPr>
          <p:cNvPr id="5" name="Text 2"/>
          <p:cNvSpPr/>
          <p:nvPr/>
        </p:nvSpPr>
        <p:spPr>
          <a:xfrm>
            <a:off x="1077039" y="2627233"/>
            <a:ext cx="2816185" cy="351949"/>
          </a:xfrm>
          <a:prstGeom prst="rect">
            <a:avLst/>
          </a:prstGeom>
          <a:noFill/>
          <a:ln/>
        </p:spPr>
        <p:txBody>
          <a:bodyPr wrap="none" lIns="0" tIns="0" rIns="0" bIns="0" rtlCol="0" anchor="t"/>
          <a:lstStyle/>
          <a:p>
            <a:pPr marL="0" indent="0">
              <a:lnSpc>
                <a:spcPts val="2750"/>
              </a:lnSpc>
              <a:buNone/>
            </a:pPr>
            <a:r>
              <a:rPr lang="en-US" sz="2200" dirty="0">
                <a:solidFill>
                  <a:srgbClr val="3A3630"/>
                </a:solidFill>
                <a:latin typeface="Lora" pitchFamily="34" charset="0"/>
                <a:ea typeface="Lora" pitchFamily="34" charset="-122"/>
                <a:cs typeface="Lora" pitchFamily="34" charset="-120"/>
              </a:rPr>
              <a:t>Longest Reign</a:t>
            </a:r>
            <a:endParaRPr lang="en-US" sz="2200" dirty="0"/>
          </a:p>
        </p:txBody>
      </p:sp>
      <p:sp>
        <p:nvSpPr>
          <p:cNvPr id="6" name="Text 3"/>
          <p:cNvSpPr/>
          <p:nvPr/>
        </p:nvSpPr>
        <p:spPr>
          <a:xfrm>
            <a:off x="978009" y="2979182"/>
            <a:ext cx="3474333" cy="1149072"/>
          </a:xfrm>
          <a:prstGeom prst="rect">
            <a:avLst/>
          </a:prstGeom>
          <a:noFill/>
          <a:ln/>
        </p:spPr>
        <p:txBody>
          <a:bodyPr wrap="square" lIns="0" tIns="0" rIns="0" bIns="0" rtlCol="0" anchor="t"/>
          <a:lstStyle/>
          <a:p>
            <a:pPr marL="0" indent="0">
              <a:lnSpc>
                <a:spcPts val="3000"/>
              </a:lnSpc>
              <a:buNone/>
            </a:pPr>
            <a:r>
              <a:rPr lang="en-US" dirty="0">
                <a:solidFill>
                  <a:srgbClr val="3A3630"/>
                </a:solidFill>
                <a:latin typeface="Source Sans Pro" pitchFamily="34" charset="0"/>
                <a:ea typeface="Source Sans Pro" pitchFamily="34" charset="-122"/>
                <a:cs typeface="Source Sans Pro" pitchFamily="34" charset="-120"/>
              </a:rPr>
              <a:t>Queen Victoria reigned for 63 years, longer than any other monarch in British history (at her time, of course).</a:t>
            </a:r>
            <a:endParaRPr lang="en-US" dirty="0"/>
          </a:p>
        </p:txBody>
      </p:sp>
      <p:sp>
        <p:nvSpPr>
          <p:cNvPr id="7" name="Shape 4"/>
          <p:cNvSpPr/>
          <p:nvPr/>
        </p:nvSpPr>
        <p:spPr>
          <a:xfrm>
            <a:off x="4691658" y="2563892"/>
            <a:ext cx="3614618" cy="2123242"/>
          </a:xfrm>
          <a:prstGeom prst="roundRect">
            <a:avLst>
              <a:gd name="adj" fmla="val 1691"/>
            </a:avLst>
          </a:prstGeom>
          <a:solidFill>
            <a:srgbClr val="F3E7D4"/>
          </a:solidFill>
          <a:ln/>
        </p:spPr>
      </p:sp>
      <p:sp>
        <p:nvSpPr>
          <p:cNvPr id="8" name="Text 5"/>
          <p:cNvSpPr/>
          <p:nvPr/>
        </p:nvSpPr>
        <p:spPr>
          <a:xfrm>
            <a:off x="4930973" y="2803208"/>
            <a:ext cx="2816185" cy="351949"/>
          </a:xfrm>
          <a:prstGeom prst="rect">
            <a:avLst/>
          </a:prstGeom>
          <a:noFill/>
          <a:ln/>
        </p:spPr>
        <p:txBody>
          <a:bodyPr wrap="none" lIns="0" tIns="0" rIns="0" bIns="0" rtlCol="0" anchor="t"/>
          <a:lstStyle/>
          <a:p>
            <a:pPr marL="0" indent="0">
              <a:lnSpc>
                <a:spcPts val="2750"/>
              </a:lnSpc>
              <a:buNone/>
            </a:pPr>
            <a:r>
              <a:rPr lang="en-US" sz="2200" dirty="0">
                <a:solidFill>
                  <a:srgbClr val="3A3630"/>
                </a:solidFill>
                <a:latin typeface="Lora" pitchFamily="34" charset="0"/>
                <a:ea typeface="Lora" pitchFamily="34" charset="-122"/>
                <a:cs typeface="Lora" pitchFamily="34" charset="-120"/>
              </a:rPr>
              <a:t>Early Years</a:t>
            </a:r>
            <a:endParaRPr lang="en-US" sz="2200" dirty="0"/>
          </a:p>
        </p:txBody>
      </p:sp>
      <p:sp>
        <p:nvSpPr>
          <p:cNvPr id="9" name="Text 6"/>
          <p:cNvSpPr/>
          <p:nvPr/>
        </p:nvSpPr>
        <p:spPr>
          <a:xfrm>
            <a:off x="4930973" y="3155157"/>
            <a:ext cx="3135987" cy="1149072"/>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Victoria became queen at age 18. She was known for her grace, poise, and artistic talent.</a:t>
            </a:r>
            <a:endParaRPr lang="en-US" sz="1850" dirty="0"/>
          </a:p>
        </p:txBody>
      </p:sp>
      <p:sp>
        <p:nvSpPr>
          <p:cNvPr id="10" name="Shape 7"/>
          <p:cNvSpPr/>
          <p:nvPr/>
        </p:nvSpPr>
        <p:spPr>
          <a:xfrm>
            <a:off x="837724" y="4926449"/>
            <a:ext cx="3614618" cy="2506266"/>
          </a:xfrm>
          <a:prstGeom prst="roundRect">
            <a:avLst>
              <a:gd name="adj" fmla="val 1433"/>
            </a:avLst>
          </a:prstGeom>
          <a:solidFill>
            <a:srgbClr val="F3E7D4"/>
          </a:solidFill>
          <a:ln/>
        </p:spPr>
      </p:sp>
      <p:sp>
        <p:nvSpPr>
          <p:cNvPr id="11" name="Text 8"/>
          <p:cNvSpPr/>
          <p:nvPr/>
        </p:nvSpPr>
        <p:spPr>
          <a:xfrm>
            <a:off x="1077039" y="5165765"/>
            <a:ext cx="2816185" cy="351949"/>
          </a:xfrm>
          <a:prstGeom prst="rect">
            <a:avLst/>
          </a:prstGeom>
          <a:noFill/>
          <a:ln/>
        </p:spPr>
        <p:txBody>
          <a:bodyPr wrap="none" lIns="0" tIns="0" rIns="0" bIns="0" rtlCol="0" anchor="t"/>
          <a:lstStyle/>
          <a:p>
            <a:pPr marL="0" indent="0">
              <a:lnSpc>
                <a:spcPts val="2750"/>
              </a:lnSpc>
              <a:buNone/>
            </a:pPr>
            <a:r>
              <a:rPr lang="en-US" sz="2200" dirty="0">
                <a:solidFill>
                  <a:srgbClr val="3A3630"/>
                </a:solidFill>
                <a:latin typeface="Lora" pitchFamily="34" charset="0"/>
                <a:ea typeface="Lora" pitchFamily="34" charset="-122"/>
                <a:cs typeface="Lora" pitchFamily="34" charset="-120"/>
              </a:rPr>
              <a:t>Marriage and Grief</a:t>
            </a:r>
            <a:endParaRPr lang="en-US" sz="2200" dirty="0"/>
          </a:p>
        </p:txBody>
      </p:sp>
      <p:sp>
        <p:nvSpPr>
          <p:cNvPr id="12" name="Text 9"/>
          <p:cNvSpPr/>
          <p:nvPr/>
        </p:nvSpPr>
        <p:spPr>
          <a:xfrm>
            <a:off x="1077039" y="5661303"/>
            <a:ext cx="3135987" cy="1532096"/>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Victoria married Prince Albert in 1840. After his death in 1861, she wore black for the rest of her life.</a:t>
            </a:r>
            <a:endParaRPr lang="en-US" sz="1850" dirty="0"/>
          </a:p>
        </p:txBody>
      </p:sp>
      <p:sp>
        <p:nvSpPr>
          <p:cNvPr id="13" name="Shape 10"/>
          <p:cNvSpPr/>
          <p:nvPr/>
        </p:nvSpPr>
        <p:spPr>
          <a:xfrm>
            <a:off x="4691658" y="4926449"/>
            <a:ext cx="3614618" cy="2506266"/>
          </a:xfrm>
          <a:prstGeom prst="roundRect">
            <a:avLst>
              <a:gd name="adj" fmla="val 1433"/>
            </a:avLst>
          </a:prstGeom>
          <a:solidFill>
            <a:srgbClr val="F3E7D4"/>
          </a:solidFill>
          <a:ln/>
        </p:spPr>
      </p:sp>
      <p:sp>
        <p:nvSpPr>
          <p:cNvPr id="14" name="Text 11"/>
          <p:cNvSpPr/>
          <p:nvPr/>
        </p:nvSpPr>
        <p:spPr>
          <a:xfrm>
            <a:off x="4930973" y="5165765"/>
            <a:ext cx="2816185" cy="351949"/>
          </a:xfrm>
          <a:prstGeom prst="rect">
            <a:avLst/>
          </a:prstGeom>
          <a:noFill/>
          <a:ln/>
        </p:spPr>
        <p:txBody>
          <a:bodyPr wrap="none" lIns="0" tIns="0" rIns="0" bIns="0" rtlCol="0" anchor="t"/>
          <a:lstStyle/>
          <a:p>
            <a:pPr marL="0" indent="0">
              <a:lnSpc>
                <a:spcPts val="2750"/>
              </a:lnSpc>
              <a:buNone/>
            </a:pPr>
            <a:r>
              <a:rPr lang="en-US" sz="2200" dirty="0">
                <a:solidFill>
                  <a:srgbClr val="3A3630"/>
                </a:solidFill>
                <a:latin typeface="Lora" pitchFamily="34" charset="0"/>
                <a:ea typeface="Lora" pitchFamily="34" charset="-122"/>
                <a:cs typeface="Lora" pitchFamily="34" charset="-120"/>
              </a:rPr>
              <a:t>Victorian Era</a:t>
            </a:r>
            <a:endParaRPr lang="en-US" sz="2200" dirty="0"/>
          </a:p>
        </p:txBody>
      </p:sp>
      <p:sp>
        <p:nvSpPr>
          <p:cNvPr id="15" name="Text 12"/>
          <p:cNvSpPr/>
          <p:nvPr/>
        </p:nvSpPr>
        <p:spPr>
          <a:xfrm>
            <a:off x="4930973" y="5661303"/>
            <a:ext cx="3135987" cy="1149072"/>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Victoria's reign was marked by significant social, economic, and political change.</a:t>
            </a:r>
            <a:endParaRPr lang="en-US" sz="18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915353"/>
            <a:ext cx="5832753" cy="704017"/>
          </a:xfrm>
          <a:prstGeom prst="rect">
            <a:avLst/>
          </a:prstGeom>
          <a:noFill/>
          <a:ln/>
        </p:spPr>
        <p:txBody>
          <a:bodyPr wrap="none" lIns="0" tIns="0" rIns="0" bIns="0" rtlCol="0" anchor="t"/>
          <a:lstStyle/>
          <a:p>
            <a:pPr marL="0" indent="0">
              <a:lnSpc>
                <a:spcPts val="5500"/>
              </a:lnSpc>
              <a:buNone/>
            </a:pPr>
            <a:r>
              <a:rPr lang="en-US" sz="4400" dirty="0">
                <a:solidFill>
                  <a:srgbClr val="38512F"/>
                </a:solidFill>
                <a:latin typeface="Lora" pitchFamily="34" charset="0"/>
                <a:ea typeface="Lora" pitchFamily="34" charset="-122"/>
                <a:cs typeface="Lora" pitchFamily="34" charset="-120"/>
              </a:rPr>
              <a:t>Historical Background</a:t>
            </a:r>
            <a:endParaRPr lang="en-US" sz="4400" dirty="0"/>
          </a:p>
        </p:txBody>
      </p:sp>
      <p:sp>
        <p:nvSpPr>
          <p:cNvPr id="3" name="Shape 1"/>
          <p:cNvSpPr/>
          <p:nvPr/>
        </p:nvSpPr>
        <p:spPr>
          <a:xfrm>
            <a:off x="837724" y="2367320"/>
            <a:ext cx="538520" cy="538520"/>
          </a:xfrm>
          <a:prstGeom prst="roundRect">
            <a:avLst>
              <a:gd name="adj" fmla="val 6668"/>
            </a:avLst>
          </a:prstGeom>
          <a:solidFill>
            <a:srgbClr val="F3E7D4"/>
          </a:solidFill>
          <a:ln/>
        </p:spPr>
      </p:sp>
      <p:sp>
        <p:nvSpPr>
          <p:cNvPr id="4" name="Text 2"/>
          <p:cNvSpPr/>
          <p:nvPr/>
        </p:nvSpPr>
        <p:spPr>
          <a:xfrm>
            <a:off x="1045369" y="2467570"/>
            <a:ext cx="123111" cy="337899"/>
          </a:xfrm>
          <a:prstGeom prst="rect">
            <a:avLst/>
          </a:prstGeom>
          <a:noFill/>
          <a:ln/>
        </p:spPr>
        <p:txBody>
          <a:bodyPr wrap="none" lIns="0" tIns="0" rIns="0" bIns="0" rtlCol="0" anchor="t"/>
          <a:lstStyle/>
          <a:p>
            <a:pPr marL="0" indent="0" algn="ctr">
              <a:lnSpc>
                <a:spcPts val="2650"/>
              </a:lnSpc>
              <a:buNone/>
            </a:pPr>
            <a:r>
              <a:rPr lang="en-US" sz="2650" dirty="0">
                <a:solidFill>
                  <a:srgbClr val="3A3630"/>
                </a:solidFill>
                <a:latin typeface="Lora" pitchFamily="34" charset="0"/>
                <a:ea typeface="Lora" pitchFamily="34" charset="-122"/>
                <a:cs typeface="Lora" pitchFamily="34" charset="-120"/>
              </a:rPr>
              <a:t>1</a:t>
            </a:r>
            <a:endParaRPr lang="en-US" sz="2650" dirty="0"/>
          </a:p>
        </p:txBody>
      </p:sp>
      <p:sp>
        <p:nvSpPr>
          <p:cNvPr id="5" name="Text 3"/>
          <p:cNvSpPr/>
          <p:nvPr/>
        </p:nvSpPr>
        <p:spPr>
          <a:xfrm>
            <a:off x="1615559" y="2367320"/>
            <a:ext cx="2816185" cy="351949"/>
          </a:xfrm>
          <a:prstGeom prst="rect">
            <a:avLst/>
          </a:prstGeom>
          <a:noFill/>
          <a:ln/>
        </p:spPr>
        <p:txBody>
          <a:bodyPr wrap="none" lIns="0" tIns="0" rIns="0" bIns="0" rtlCol="0" anchor="t"/>
          <a:lstStyle/>
          <a:p>
            <a:pPr marL="0" indent="0">
              <a:lnSpc>
                <a:spcPts val="2750"/>
              </a:lnSpc>
              <a:buNone/>
            </a:pPr>
            <a:r>
              <a:rPr lang="en-US" sz="2200" dirty="0">
                <a:solidFill>
                  <a:srgbClr val="3A3630"/>
                </a:solidFill>
                <a:latin typeface="Lora" pitchFamily="34" charset="0"/>
                <a:ea typeface="Lora" pitchFamily="34" charset="-122"/>
                <a:cs typeface="Lora" pitchFamily="34" charset="-120"/>
              </a:rPr>
              <a:t>1. Urban Growth</a:t>
            </a:r>
            <a:endParaRPr lang="en-US" sz="2200" dirty="0"/>
          </a:p>
        </p:txBody>
      </p:sp>
      <p:sp>
        <p:nvSpPr>
          <p:cNvPr id="6" name="Text 4"/>
          <p:cNvSpPr/>
          <p:nvPr/>
        </p:nvSpPr>
        <p:spPr>
          <a:xfrm>
            <a:off x="1615559" y="2862858"/>
            <a:ext cx="5579983" cy="1532096"/>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During Queen Victoria's reign, England experienced rapid population growth and urbanisation. London became a hub of economic activity, attracting migrants and transforming into a cosmopolitan city.</a:t>
            </a:r>
            <a:endParaRPr lang="en-US" sz="1850" dirty="0"/>
          </a:p>
        </p:txBody>
      </p:sp>
      <p:sp>
        <p:nvSpPr>
          <p:cNvPr id="7" name="Shape 5"/>
          <p:cNvSpPr/>
          <p:nvPr/>
        </p:nvSpPr>
        <p:spPr>
          <a:xfrm>
            <a:off x="7434858" y="2367320"/>
            <a:ext cx="538520" cy="538520"/>
          </a:xfrm>
          <a:prstGeom prst="roundRect">
            <a:avLst>
              <a:gd name="adj" fmla="val 6668"/>
            </a:avLst>
          </a:prstGeom>
          <a:solidFill>
            <a:srgbClr val="F3E7D4"/>
          </a:solidFill>
          <a:ln/>
        </p:spPr>
      </p:sp>
      <p:sp>
        <p:nvSpPr>
          <p:cNvPr id="8" name="Text 6"/>
          <p:cNvSpPr/>
          <p:nvPr/>
        </p:nvSpPr>
        <p:spPr>
          <a:xfrm>
            <a:off x="7613333" y="2467570"/>
            <a:ext cx="181570" cy="337899"/>
          </a:xfrm>
          <a:prstGeom prst="rect">
            <a:avLst/>
          </a:prstGeom>
          <a:noFill/>
          <a:ln/>
        </p:spPr>
        <p:txBody>
          <a:bodyPr wrap="none" lIns="0" tIns="0" rIns="0" bIns="0" rtlCol="0" anchor="t"/>
          <a:lstStyle/>
          <a:p>
            <a:pPr marL="0" indent="0" algn="ctr">
              <a:lnSpc>
                <a:spcPts val="2650"/>
              </a:lnSpc>
              <a:buNone/>
            </a:pPr>
            <a:r>
              <a:rPr lang="en-US" sz="2650" dirty="0">
                <a:solidFill>
                  <a:srgbClr val="3A3630"/>
                </a:solidFill>
                <a:latin typeface="Lora" pitchFamily="34" charset="0"/>
                <a:ea typeface="Lora" pitchFamily="34" charset="-122"/>
                <a:cs typeface="Lora" pitchFamily="34" charset="-120"/>
              </a:rPr>
              <a:t>2</a:t>
            </a:r>
            <a:endParaRPr lang="en-US" sz="2650" dirty="0"/>
          </a:p>
        </p:txBody>
      </p:sp>
      <p:sp>
        <p:nvSpPr>
          <p:cNvPr id="9" name="Text 7"/>
          <p:cNvSpPr/>
          <p:nvPr/>
        </p:nvSpPr>
        <p:spPr>
          <a:xfrm>
            <a:off x="8212693" y="2367320"/>
            <a:ext cx="2816185" cy="351949"/>
          </a:xfrm>
          <a:prstGeom prst="rect">
            <a:avLst/>
          </a:prstGeom>
          <a:noFill/>
          <a:ln/>
        </p:spPr>
        <p:txBody>
          <a:bodyPr wrap="none" lIns="0" tIns="0" rIns="0" bIns="0" rtlCol="0" anchor="t"/>
          <a:lstStyle/>
          <a:p>
            <a:pPr marL="0" indent="0">
              <a:lnSpc>
                <a:spcPts val="2750"/>
              </a:lnSpc>
              <a:buNone/>
            </a:pPr>
            <a:r>
              <a:rPr lang="en-US" sz="2200" dirty="0">
                <a:solidFill>
                  <a:srgbClr val="3A3630"/>
                </a:solidFill>
                <a:latin typeface="Lora" pitchFamily="34" charset="0"/>
                <a:ea typeface="Lora" pitchFamily="34" charset="-122"/>
                <a:cs typeface="Lora" pitchFamily="34" charset="-120"/>
              </a:rPr>
              <a:t>2. Economic Shift</a:t>
            </a:r>
            <a:endParaRPr lang="en-US" sz="2200" dirty="0"/>
          </a:p>
        </p:txBody>
      </p:sp>
      <p:sp>
        <p:nvSpPr>
          <p:cNvPr id="10" name="Text 8"/>
          <p:cNvSpPr/>
          <p:nvPr/>
        </p:nvSpPr>
        <p:spPr>
          <a:xfrm>
            <a:off x="8212693" y="2862858"/>
            <a:ext cx="5579983" cy="1532096"/>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England transitioned from an agrarian society to an industrial one, with the rise of factories and the decline of traditional rural economies. The shift from land ownership to industrial capitalism was profound.</a:t>
            </a:r>
            <a:endParaRPr lang="en-US" sz="1850" dirty="0"/>
          </a:p>
        </p:txBody>
      </p:sp>
      <p:sp>
        <p:nvSpPr>
          <p:cNvPr id="11" name="Shape 9"/>
          <p:cNvSpPr/>
          <p:nvPr/>
        </p:nvSpPr>
        <p:spPr>
          <a:xfrm>
            <a:off x="837724" y="4903470"/>
            <a:ext cx="538520" cy="538520"/>
          </a:xfrm>
          <a:prstGeom prst="roundRect">
            <a:avLst>
              <a:gd name="adj" fmla="val 6668"/>
            </a:avLst>
          </a:prstGeom>
          <a:solidFill>
            <a:srgbClr val="F3E7D4"/>
          </a:solidFill>
          <a:ln/>
        </p:spPr>
      </p:sp>
      <p:sp>
        <p:nvSpPr>
          <p:cNvPr id="12" name="Text 10"/>
          <p:cNvSpPr/>
          <p:nvPr/>
        </p:nvSpPr>
        <p:spPr>
          <a:xfrm>
            <a:off x="1012865" y="5003721"/>
            <a:ext cx="188238" cy="337899"/>
          </a:xfrm>
          <a:prstGeom prst="rect">
            <a:avLst/>
          </a:prstGeom>
          <a:noFill/>
          <a:ln/>
        </p:spPr>
        <p:txBody>
          <a:bodyPr wrap="none" lIns="0" tIns="0" rIns="0" bIns="0" rtlCol="0" anchor="t"/>
          <a:lstStyle/>
          <a:p>
            <a:pPr marL="0" indent="0" algn="ctr">
              <a:lnSpc>
                <a:spcPts val="2650"/>
              </a:lnSpc>
              <a:buNone/>
            </a:pPr>
            <a:r>
              <a:rPr lang="en-US" sz="2650" dirty="0">
                <a:solidFill>
                  <a:srgbClr val="3A3630"/>
                </a:solidFill>
                <a:latin typeface="Lora" pitchFamily="34" charset="0"/>
                <a:ea typeface="Lora" pitchFamily="34" charset="-122"/>
                <a:cs typeface="Lora" pitchFamily="34" charset="-120"/>
              </a:rPr>
              <a:t>3</a:t>
            </a:r>
            <a:endParaRPr lang="en-US" sz="2650" dirty="0"/>
          </a:p>
        </p:txBody>
      </p:sp>
      <p:sp>
        <p:nvSpPr>
          <p:cNvPr id="13" name="Text 11"/>
          <p:cNvSpPr/>
          <p:nvPr/>
        </p:nvSpPr>
        <p:spPr>
          <a:xfrm>
            <a:off x="1615559" y="4903470"/>
            <a:ext cx="2816185" cy="351949"/>
          </a:xfrm>
          <a:prstGeom prst="rect">
            <a:avLst/>
          </a:prstGeom>
          <a:noFill/>
          <a:ln/>
        </p:spPr>
        <p:txBody>
          <a:bodyPr wrap="none" lIns="0" tIns="0" rIns="0" bIns="0" rtlCol="0" anchor="t"/>
          <a:lstStyle/>
          <a:p>
            <a:pPr marL="0" indent="0">
              <a:lnSpc>
                <a:spcPts val="2750"/>
              </a:lnSpc>
              <a:buNone/>
            </a:pPr>
            <a:r>
              <a:rPr lang="en-US" sz="2200" dirty="0">
                <a:solidFill>
                  <a:srgbClr val="3A3630"/>
                </a:solidFill>
                <a:latin typeface="Lora" pitchFamily="34" charset="0"/>
                <a:ea typeface="Lora" pitchFamily="34" charset="-122"/>
                <a:cs typeface="Lora" pitchFamily="34" charset="-120"/>
              </a:rPr>
              <a:t>3. Rise of Imperialism</a:t>
            </a:r>
            <a:endParaRPr lang="en-US" sz="2200" dirty="0"/>
          </a:p>
        </p:txBody>
      </p:sp>
      <p:sp>
        <p:nvSpPr>
          <p:cNvPr id="14" name="Text 12"/>
          <p:cNvSpPr/>
          <p:nvPr/>
        </p:nvSpPr>
        <p:spPr>
          <a:xfrm>
            <a:off x="1615559" y="5399008"/>
            <a:ext cx="5579983" cy="1915120"/>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Victoria's reign saw England become the world's foremost imperial power, with colonies across the globe. This expansion brought wealth and influence, but also raised ethical questions about colonial practices.</a:t>
            </a:r>
            <a:endParaRPr lang="en-US" sz="1850" dirty="0"/>
          </a:p>
        </p:txBody>
      </p:sp>
      <p:sp>
        <p:nvSpPr>
          <p:cNvPr id="15" name="Shape 13"/>
          <p:cNvSpPr/>
          <p:nvPr/>
        </p:nvSpPr>
        <p:spPr>
          <a:xfrm>
            <a:off x="7434858" y="4903470"/>
            <a:ext cx="538520" cy="538520"/>
          </a:xfrm>
          <a:prstGeom prst="roundRect">
            <a:avLst>
              <a:gd name="adj" fmla="val 6668"/>
            </a:avLst>
          </a:prstGeom>
          <a:solidFill>
            <a:srgbClr val="F3E7D4"/>
          </a:solidFill>
          <a:ln/>
        </p:spPr>
      </p:sp>
      <p:sp>
        <p:nvSpPr>
          <p:cNvPr id="16" name="Text 14"/>
          <p:cNvSpPr/>
          <p:nvPr/>
        </p:nvSpPr>
        <p:spPr>
          <a:xfrm>
            <a:off x="7612499" y="5003721"/>
            <a:ext cx="183237" cy="337899"/>
          </a:xfrm>
          <a:prstGeom prst="rect">
            <a:avLst/>
          </a:prstGeom>
          <a:noFill/>
          <a:ln/>
        </p:spPr>
        <p:txBody>
          <a:bodyPr wrap="none" lIns="0" tIns="0" rIns="0" bIns="0" rtlCol="0" anchor="t"/>
          <a:lstStyle/>
          <a:p>
            <a:pPr marL="0" indent="0" algn="ctr">
              <a:lnSpc>
                <a:spcPts val="2650"/>
              </a:lnSpc>
              <a:buNone/>
            </a:pPr>
            <a:r>
              <a:rPr lang="en-US" sz="2650" dirty="0">
                <a:solidFill>
                  <a:srgbClr val="3A3630"/>
                </a:solidFill>
                <a:latin typeface="Lora" pitchFamily="34" charset="0"/>
                <a:ea typeface="Lora" pitchFamily="34" charset="-122"/>
                <a:cs typeface="Lora" pitchFamily="34" charset="-120"/>
              </a:rPr>
              <a:t>4</a:t>
            </a:r>
            <a:endParaRPr lang="en-US" sz="2650" dirty="0"/>
          </a:p>
        </p:txBody>
      </p:sp>
      <p:sp>
        <p:nvSpPr>
          <p:cNvPr id="17" name="Text 15"/>
          <p:cNvSpPr/>
          <p:nvPr/>
        </p:nvSpPr>
        <p:spPr>
          <a:xfrm>
            <a:off x="8212693" y="4903470"/>
            <a:ext cx="2816185" cy="351949"/>
          </a:xfrm>
          <a:prstGeom prst="rect">
            <a:avLst/>
          </a:prstGeom>
          <a:noFill/>
          <a:ln/>
        </p:spPr>
        <p:txBody>
          <a:bodyPr wrap="none" lIns="0" tIns="0" rIns="0" bIns="0" rtlCol="0" anchor="t"/>
          <a:lstStyle/>
          <a:p>
            <a:pPr marL="0" indent="0">
              <a:lnSpc>
                <a:spcPts val="2750"/>
              </a:lnSpc>
              <a:buNone/>
            </a:pPr>
            <a:r>
              <a:rPr lang="en-US" sz="2200" dirty="0">
                <a:solidFill>
                  <a:srgbClr val="3A3630"/>
                </a:solidFill>
                <a:latin typeface="Lora" pitchFamily="34" charset="0"/>
                <a:ea typeface="Lora" pitchFamily="34" charset="-122"/>
                <a:cs typeface="Lora" pitchFamily="34" charset="-120"/>
              </a:rPr>
              <a:t>4. Social Change</a:t>
            </a:r>
            <a:endParaRPr lang="en-US" sz="2200" dirty="0"/>
          </a:p>
        </p:txBody>
      </p:sp>
      <p:sp>
        <p:nvSpPr>
          <p:cNvPr id="18" name="Text 16"/>
          <p:cNvSpPr/>
          <p:nvPr/>
        </p:nvSpPr>
        <p:spPr>
          <a:xfrm>
            <a:off x="8212693" y="5399008"/>
            <a:ext cx="5579983" cy="1532096"/>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The industrial revolution brought about social changes, with new technologies and economic opportunities. This period also saw the rise of social movements advocating for workers' rights and reform.</a:t>
            </a:r>
            <a:endParaRPr lang="en-US" sz="1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541674"/>
            <a:ext cx="9412843" cy="704017"/>
          </a:xfrm>
          <a:prstGeom prst="rect">
            <a:avLst/>
          </a:prstGeom>
          <a:noFill/>
          <a:ln/>
        </p:spPr>
        <p:txBody>
          <a:bodyPr wrap="none" lIns="0" tIns="0" rIns="0" bIns="0" rtlCol="0" anchor="t"/>
          <a:lstStyle/>
          <a:p>
            <a:pPr marL="0" indent="0">
              <a:lnSpc>
                <a:spcPts val="5500"/>
              </a:lnSpc>
              <a:buNone/>
            </a:pPr>
            <a:r>
              <a:rPr lang="en-US" sz="4400" dirty="0">
                <a:solidFill>
                  <a:srgbClr val="38512F"/>
                </a:solidFill>
                <a:latin typeface="Lora" pitchFamily="34" charset="0"/>
                <a:ea typeface="Lora" pitchFamily="34" charset="-122"/>
                <a:cs typeface="Lora" pitchFamily="34" charset="-120"/>
              </a:rPr>
              <a:t>Visual Representation of the Empire</a:t>
            </a:r>
            <a:endParaRPr lang="en-US" sz="4400" dirty="0"/>
          </a:p>
        </p:txBody>
      </p:sp>
      <p:sp>
        <p:nvSpPr>
          <p:cNvPr id="4" name="Text 1"/>
          <p:cNvSpPr/>
          <p:nvPr/>
        </p:nvSpPr>
        <p:spPr>
          <a:xfrm>
            <a:off x="837724" y="6074212"/>
            <a:ext cx="4704398" cy="351949"/>
          </a:xfrm>
          <a:prstGeom prst="rect">
            <a:avLst/>
          </a:prstGeom>
          <a:noFill/>
          <a:ln/>
        </p:spPr>
        <p:txBody>
          <a:bodyPr wrap="none" lIns="0" tIns="0" rIns="0" bIns="0" rtlCol="0" anchor="t"/>
          <a:lstStyle/>
          <a:p>
            <a:pPr marL="0" indent="0" algn="l">
              <a:lnSpc>
                <a:spcPts val="2750"/>
              </a:lnSpc>
              <a:buNone/>
            </a:pPr>
            <a:r>
              <a:rPr lang="en-US" sz="2200" dirty="0">
                <a:solidFill>
                  <a:srgbClr val="3A3630"/>
                </a:solidFill>
                <a:latin typeface="Lora" pitchFamily="34" charset="0"/>
                <a:ea typeface="Lora" pitchFamily="34" charset="-122"/>
                <a:cs typeface="Lora" pitchFamily="34" charset="-120"/>
              </a:rPr>
              <a:t>Visual Representation of the Empire</a:t>
            </a:r>
            <a:endParaRPr lang="en-US" sz="2200" dirty="0"/>
          </a:p>
        </p:txBody>
      </p:sp>
      <p:sp>
        <p:nvSpPr>
          <p:cNvPr id="5" name="Text 2"/>
          <p:cNvSpPr/>
          <p:nvPr/>
        </p:nvSpPr>
        <p:spPr>
          <a:xfrm>
            <a:off x="837724" y="6569750"/>
            <a:ext cx="12954952" cy="766048"/>
          </a:xfrm>
          <a:prstGeom prst="rect">
            <a:avLst/>
          </a:prstGeom>
          <a:noFill/>
          <a:ln/>
        </p:spPr>
        <p:txBody>
          <a:bodyPr wrap="square" lIns="0" tIns="0" rIns="0" bIns="0" rtlCol="0" anchor="t"/>
          <a:lstStyle/>
          <a:p>
            <a:pPr marL="0" indent="0" algn="l">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The image highlights the vast geographical reach of the British Empire. It stretched across continents, encompassing territories in North America, Africa, Asia, and Oceania.</a:t>
            </a:r>
            <a:endParaRPr lang="en-US" sz="1850" dirty="0"/>
          </a:p>
        </p:txBody>
      </p:sp>
      <p:pic>
        <p:nvPicPr>
          <p:cNvPr id="6" name="Espace réservé du contenu 3" descr="The_British_Empire.png"/>
          <p:cNvPicPr>
            <a:picLocks noChangeAspect="1"/>
          </p:cNvPicPr>
          <p:nvPr/>
        </p:nvPicPr>
        <p:blipFill>
          <a:blip r:embed="rId3"/>
          <a:stretch>
            <a:fillRect/>
          </a:stretch>
        </p:blipFill>
        <p:spPr>
          <a:xfrm>
            <a:off x="535395" y="1245691"/>
            <a:ext cx="6708369" cy="460033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911191"/>
            <a:ext cx="8744307" cy="704017"/>
          </a:xfrm>
          <a:prstGeom prst="rect">
            <a:avLst/>
          </a:prstGeom>
          <a:noFill/>
          <a:ln/>
        </p:spPr>
        <p:txBody>
          <a:bodyPr wrap="none" lIns="0" tIns="0" rIns="0" bIns="0" rtlCol="0" anchor="t"/>
          <a:lstStyle/>
          <a:p>
            <a:pPr marL="0" indent="0">
              <a:lnSpc>
                <a:spcPts val="5500"/>
              </a:lnSpc>
              <a:buNone/>
            </a:pPr>
            <a:r>
              <a:rPr lang="en-US" sz="4400" dirty="0">
                <a:solidFill>
                  <a:srgbClr val="38512F"/>
                </a:solidFill>
                <a:latin typeface="Lora" pitchFamily="34" charset="0"/>
                <a:ea typeface="Lora" pitchFamily="34" charset="-122"/>
                <a:cs typeface="Lora" pitchFamily="34" charset="-120"/>
              </a:rPr>
              <a:t>The Growth of the British Empire</a:t>
            </a:r>
            <a:endParaRPr lang="en-US" sz="4400" dirty="0"/>
          </a:p>
        </p:txBody>
      </p:sp>
      <p:sp>
        <p:nvSpPr>
          <p:cNvPr id="3" name="Text 1"/>
          <p:cNvSpPr/>
          <p:nvPr/>
        </p:nvSpPr>
        <p:spPr>
          <a:xfrm>
            <a:off x="837724" y="3213497"/>
            <a:ext cx="2816185" cy="351949"/>
          </a:xfrm>
          <a:prstGeom prst="rect">
            <a:avLst/>
          </a:prstGeom>
          <a:noFill/>
          <a:ln/>
        </p:spPr>
        <p:txBody>
          <a:bodyPr wrap="none" lIns="0" tIns="0" rIns="0" bIns="0" rtlCol="0" anchor="t"/>
          <a:lstStyle/>
          <a:p>
            <a:pPr marL="0" indent="0">
              <a:lnSpc>
                <a:spcPts val="2750"/>
              </a:lnSpc>
              <a:buNone/>
            </a:pPr>
            <a:r>
              <a:rPr lang="en-US" sz="2200" dirty="0">
                <a:solidFill>
                  <a:srgbClr val="38512F"/>
                </a:solidFill>
                <a:latin typeface="Lora" pitchFamily="34" charset="0"/>
                <a:ea typeface="Lora" pitchFamily="34" charset="-122"/>
                <a:cs typeface="Lora" pitchFamily="34" charset="-120"/>
              </a:rPr>
              <a:t>Expansion Overseas</a:t>
            </a:r>
            <a:endParaRPr lang="en-US" sz="2200" dirty="0"/>
          </a:p>
        </p:txBody>
      </p:sp>
      <p:sp>
        <p:nvSpPr>
          <p:cNvPr id="4" name="Text 2"/>
          <p:cNvSpPr/>
          <p:nvPr/>
        </p:nvSpPr>
        <p:spPr>
          <a:xfrm>
            <a:off x="837724" y="3804761"/>
            <a:ext cx="3928586" cy="1915120"/>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England's imperial ambitions led to the expansion of its territory across the globe. The empire included territories in North America, Australia, Africa, and Asia.</a:t>
            </a:r>
            <a:endParaRPr lang="en-US" sz="1850" dirty="0"/>
          </a:p>
        </p:txBody>
      </p:sp>
      <p:sp>
        <p:nvSpPr>
          <p:cNvPr id="5" name="Text 3"/>
          <p:cNvSpPr/>
          <p:nvPr/>
        </p:nvSpPr>
        <p:spPr>
          <a:xfrm>
            <a:off x="5357813" y="3213497"/>
            <a:ext cx="3057644" cy="351949"/>
          </a:xfrm>
          <a:prstGeom prst="rect">
            <a:avLst/>
          </a:prstGeom>
          <a:noFill/>
          <a:ln/>
        </p:spPr>
        <p:txBody>
          <a:bodyPr wrap="none" lIns="0" tIns="0" rIns="0" bIns="0" rtlCol="0" anchor="t"/>
          <a:lstStyle/>
          <a:p>
            <a:pPr marL="0" indent="0">
              <a:lnSpc>
                <a:spcPts val="2750"/>
              </a:lnSpc>
              <a:buNone/>
            </a:pPr>
            <a:r>
              <a:rPr lang="en-US" sz="2200" dirty="0">
                <a:solidFill>
                  <a:srgbClr val="38512F"/>
                </a:solidFill>
                <a:latin typeface="Lora" pitchFamily="34" charset="0"/>
                <a:ea typeface="Lora" pitchFamily="34" charset="-122"/>
                <a:cs typeface="Lora" pitchFamily="34" charset="-120"/>
              </a:rPr>
              <a:t>Trade and Colonization</a:t>
            </a:r>
            <a:endParaRPr lang="en-US" sz="2200" dirty="0"/>
          </a:p>
        </p:txBody>
      </p:sp>
      <p:sp>
        <p:nvSpPr>
          <p:cNvPr id="6" name="Text 4"/>
          <p:cNvSpPr/>
          <p:nvPr/>
        </p:nvSpPr>
        <p:spPr>
          <a:xfrm>
            <a:off x="5357813" y="3804761"/>
            <a:ext cx="3928586" cy="2298144"/>
          </a:xfrm>
          <a:prstGeom prst="rect">
            <a:avLst/>
          </a:prstGeom>
          <a:noFill/>
          <a:ln/>
        </p:spPr>
        <p:txBody>
          <a:bodyPr wrap="square" lIns="0" tIns="0" rIns="0" bIns="0" rtlCol="0" anchor="t"/>
          <a:lstStyle/>
          <a:p>
            <a:pPr marL="0" indent="0">
              <a:lnSpc>
                <a:spcPts val="3000"/>
              </a:lnSpc>
              <a:buNone/>
            </a:pPr>
            <a:r>
              <a:rPr lang="en-US" sz="1850" dirty="0">
                <a:solidFill>
                  <a:srgbClr val="3A3630"/>
                </a:solidFill>
                <a:latin typeface="Source Sans Pro" pitchFamily="34" charset="0"/>
                <a:ea typeface="Source Sans Pro" pitchFamily="34" charset="-122"/>
                <a:cs typeface="Source Sans Pro" pitchFamily="34" charset="-120"/>
              </a:rPr>
              <a:t>The British built a powerful navy to facilitate trade and protect their colonial interests. This enabled them to establish trading posts and settlements around the world, leading to further expansion of the empire.</a:t>
            </a:r>
            <a:endParaRPr lang="en-US" sz="1850" dirty="0"/>
          </a:p>
        </p:txBody>
      </p:sp>
      <p:pic>
        <p:nvPicPr>
          <p:cNvPr id="7" name="Image 0" descr="preencoded.png"/>
          <p:cNvPicPr>
            <a:picLocks noChangeAspect="1"/>
          </p:cNvPicPr>
          <p:nvPr/>
        </p:nvPicPr>
        <p:blipFill>
          <a:blip r:embed="rId3"/>
          <a:stretch>
            <a:fillRect/>
          </a:stretch>
        </p:blipFill>
        <p:spPr>
          <a:xfrm>
            <a:off x="9877901" y="3243382"/>
            <a:ext cx="3928586" cy="2687955"/>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apitaux">
  <a:themeElements>
    <a:clrScheme name="Capitaux">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pitaux">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apitaux">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108</TotalTime>
  <Words>2448</Words>
  <Application>Microsoft Office PowerPoint</Application>
  <PresentationFormat>Personnalisé</PresentationFormat>
  <Paragraphs>222</Paragraphs>
  <Slides>28</Slides>
  <Notes>27</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28</vt:i4>
      </vt:variant>
    </vt:vector>
  </HeadingPairs>
  <TitlesOfParts>
    <vt:vector size="37" baseType="lpstr">
      <vt:lpstr>Arial</vt:lpstr>
      <vt:lpstr>Lora</vt:lpstr>
      <vt:lpstr>Perpetua</vt:lpstr>
      <vt:lpstr>Source Sans Pro</vt:lpstr>
      <vt:lpstr>Times New Roman</vt:lpstr>
      <vt:lpstr>Calibri</vt:lpstr>
      <vt:lpstr>Wingdings 2</vt:lpstr>
      <vt:lpstr>Franklin Gothic Book</vt:lpstr>
      <vt:lpstr>Capitaux</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vector>
  </TitlesOfParts>
  <Company>PptxGenJS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IMAC</cp:lastModifiedBy>
  <cp:revision>15</cp:revision>
  <dcterms:created xsi:type="dcterms:W3CDTF">2024-12-03T20:09:23Z</dcterms:created>
  <dcterms:modified xsi:type="dcterms:W3CDTF">2024-12-15T08:29:22Z</dcterms:modified>
</cp:coreProperties>
</file>