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28803600" cy="36004500"/>
  <p:notesSz cx="6858000" cy="9144000"/>
  <p:defaultTextStyle>
    <a:defPPr>
      <a:defRPr lang="fr-FR"/>
    </a:defPPr>
    <a:lvl1pPr marL="0" algn="l" defTabSz="3703172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586" algn="l" defTabSz="3703172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172" algn="l" defTabSz="3703172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758" algn="l" defTabSz="3703172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6344" algn="l" defTabSz="3703172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7929" algn="l" defTabSz="3703172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9516" algn="l" defTabSz="3703172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1102" algn="l" defTabSz="3703172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2687" algn="l" defTabSz="3703172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9" d="100"/>
          <a:sy n="19" d="100"/>
        </p:scale>
        <p:origin x="-1578" y="1374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60271" y="11184735"/>
            <a:ext cx="24483060" cy="7717631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20540" y="20402551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6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7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9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2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54D9-A627-4889-B02B-F7D2355E1229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553C-7DB8-4BC2-B30C-AD9533DF54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54D9-A627-4889-B02B-F7D2355E1229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553C-7DB8-4BC2-B30C-AD9533DF54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0882609" y="1441853"/>
            <a:ext cx="6480811" cy="30720506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40180" y="1441853"/>
            <a:ext cx="18962371" cy="30720506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54D9-A627-4889-B02B-F7D2355E1229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553C-7DB8-4BC2-B30C-AD9533DF54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54D9-A627-4889-B02B-F7D2355E1229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553C-7DB8-4BC2-B30C-AD9533DF54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5287" y="23136229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75287" y="15260246"/>
            <a:ext cx="24483060" cy="7875982"/>
          </a:xfrm>
        </p:spPr>
        <p:txBody>
          <a:bodyPr anchor="b"/>
          <a:lstStyle>
            <a:lvl1pPr marL="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1pPr>
            <a:lvl2pPr marL="1851586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17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758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406344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257929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110951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961102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812687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54D9-A627-4889-B02B-F7D2355E1229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553C-7DB8-4BC2-B30C-AD9533DF54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40181" y="8401054"/>
            <a:ext cx="12721591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0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641830" y="8401054"/>
            <a:ext cx="12721591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0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54D9-A627-4889-B02B-F7D2355E1229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553C-7DB8-4BC2-B30C-AD9533DF54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586" indent="0">
              <a:buNone/>
              <a:defRPr sz="8000" b="1"/>
            </a:lvl2pPr>
            <a:lvl3pPr marL="3703172" indent="0">
              <a:buNone/>
              <a:defRPr sz="7300" b="1"/>
            </a:lvl3pPr>
            <a:lvl4pPr marL="5554758" indent="0">
              <a:buNone/>
              <a:defRPr sz="6500" b="1"/>
            </a:lvl4pPr>
            <a:lvl5pPr marL="7406344" indent="0">
              <a:buNone/>
              <a:defRPr sz="6500" b="1"/>
            </a:lvl5pPr>
            <a:lvl6pPr marL="9257929" indent="0">
              <a:buNone/>
              <a:defRPr sz="6500" b="1"/>
            </a:lvl6pPr>
            <a:lvl7pPr marL="11109516" indent="0">
              <a:buNone/>
              <a:defRPr sz="6500" b="1"/>
            </a:lvl7pPr>
            <a:lvl8pPr marL="12961102" indent="0">
              <a:buNone/>
              <a:defRPr sz="6500" b="1"/>
            </a:lvl8pPr>
            <a:lvl9pPr marL="14812687" indent="0">
              <a:buNone/>
              <a:defRPr sz="6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40180" y="11418095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0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4631831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586" indent="0">
              <a:buNone/>
              <a:defRPr sz="8000" b="1"/>
            </a:lvl2pPr>
            <a:lvl3pPr marL="3703172" indent="0">
              <a:buNone/>
              <a:defRPr sz="7300" b="1"/>
            </a:lvl3pPr>
            <a:lvl4pPr marL="5554758" indent="0">
              <a:buNone/>
              <a:defRPr sz="6500" b="1"/>
            </a:lvl4pPr>
            <a:lvl5pPr marL="7406344" indent="0">
              <a:buNone/>
              <a:defRPr sz="6500" b="1"/>
            </a:lvl5pPr>
            <a:lvl6pPr marL="9257929" indent="0">
              <a:buNone/>
              <a:defRPr sz="6500" b="1"/>
            </a:lvl6pPr>
            <a:lvl7pPr marL="11109516" indent="0">
              <a:buNone/>
              <a:defRPr sz="6500" b="1"/>
            </a:lvl7pPr>
            <a:lvl8pPr marL="12961102" indent="0">
              <a:buNone/>
              <a:defRPr sz="6500" b="1"/>
            </a:lvl8pPr>
            <a:lvl9pPr marL="14812687" indent="0">
              <a:buNone/>
              <a:defRPr sz="6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4631831" y="11418095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0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54D9-A627-4889-B02B-F7D2355E1229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553C-7DB8-4BC2-B30C-AD9533DF54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54D9-A627-4889-B02B-F7D2355E1229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553C-7DB8-4BC2-B30C-AD9533DF54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54D9-A627-4889-B02B-F7D2355E1229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553C-7DB8-4BC2-B30C-AD9533DF54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181" y="1433513"/>
            <a:ext cx="9476187" cy="6100763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61408" y="1433516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40181" y="7534279"/>
            <a:ext cx="9476187" cy="24628081"/>
          </a:xfrm>
        </p:spPr>
        <p:txBody>
          <a:bodyPr/>
          <a:lstStyle>
            <a:lvl1pPr marL="0" indent="0">
              <a:buNone/>
              <a:defRPr sz="5600"/>
            </a:lvl1pPr>
            <a:lvl2pPr marL="1851586" indent="0">
              <a:buNone/>
              <a:defRPr sz="4900"/>
            </a:lvl2pPr>
            <a:lvl3pPr marL="3703172" indent="0">
              <a:buNone/>
              <a:defRPr sz="4100"/>
            </a:lvl3pPr>
            <a:lvl4pPr marL="5554758" indent="0">
              <a:buNone/>
              <a:defRPr sz="3600"/>
            </a:lvl4pPr>
            <a:lvl5pPr marL="7406344" indent="0">
              <a:buNone/>
              <a:defRPr sz="3600"/>
            </a:lvl5pPr>
            <a:lvl6pPr marL="9257929" indent="0">
              <a:buNone/>
              <a:defRPr sz="3600"/>
            </a:lvl6pPr>
            <a:lvl7pPr marL="11109516" indent="0">
              <a:buNone/>
              <a:defRPr sz="3600"/>
            </a:lvl7pPr>
            <a:lvl8pPr marL="12961102" indent="0">
              <a:buNone/>
              <a:defRPr sz="3600"/>
            </a:lvl8pPr>
            <a:lvl9pPr marL="14812687" indent="0">
              <a:buNone/>
              <a:defRPr sz="3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54D9-A627-4889-B02B-F7D2355E1229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553C-7DB8-4BC2-B30C-AD9533DF54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6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/>
          <a:lstStyle>
            <a:lvl1pPr marL="0" indent="0">
              <a:buNone/>
              <a:defRPr sz="13000"/>
            </a:lvl1pPr>
            <a:lvl2pPr marL="1851586" indent="0">
              <a:buNone/>
              <a:defRPr sz="11300"/>
            </a:lvl2pPr>
            <a:lvl3pPr marL="3703172" indent="0">
              <a:buNone/>
              <a:defRPr sz="9700"/>
            </a:lvl3pPr>
            <a:lvl4pPr marL="5554758" indent="0">
              <a:buNone/>
              <a:defRPr sz="8000"/>
            </a:lvl4pPr>
            <a:lvl5pPr marL="7406344" indent="0">
              <a:buNone/>
              <a:defRPr sz="8000"/>
            </a:lvl5pPr>
            <a:lvl6pPr marL="9257929" indent="0">
              <a:buNone/>
              <a:defRPr sz="8000"/>
            </a:lvl6pPr>
            <a:lvl7pPr marL="11109516" indent="0">
              <a:buNone/>
              <a:defRPr sz="8000"/>
            </a:lvl7pPr>
            <a:lvl8pPr marL="12961102" indent="0">
              <a:buNone/>
              <a:defRPr sz="8000"/>
            </a:lvl8pPr>
            <a:lvl9pPr marL="14812687" indent="0">
              <a:buNone/>
              <a:defRPr sz="8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645707" y="28178525"/>
            <a:ext cx="17282160" cy="4225526"/>
          </a:xfrm>
        </p:spPr>
        <p:txBody>
          <a:bodyPr/>
          <a:lstStyle>
            <a:lvl1pPr marL="0" indent="0">
              <a:buNone/>
              <a:defRPr sz="5600"/>
            </a:lvl1pPr>
            <a:lvl2pPr marL="1851586" indent="0">
              <a:buNone/>
              <a:defRPr sz="4900"/>
            </a:lvl2pPr>
            <a:lvl3pPr marL="3703172" indent="0">
              <a:buNone/>
              <a:defRPr sz="4100"/>
            </a:lvl3pPr>
            <a:lvl4pPr marL="5554758" indent="0">
              <a:buNone/>
              <a:defRPr sz="3600"/>
            </a:lvl4pPr>
            <a:lvl5pPr marL="7406344" indent="0">
              <a:buNone/>
              <a:defRPr sz="3600"/>
            </a:lvl5pPr>
            <a:lvl6pPr marL="9257929" indent="0">
              <a:buNone/>
              <a:defRPr sz="3600"/>
            </a:lvl6pPr>
            <a:lvl7pPr marL="11109516" indent="0">
              <a:buNone/>
              <a:defRPr sz="3600"/>
            </a:lvl7pPr>
            <a:lvl8pPr marL="12961102" indent="0">
              <a:buNone/>
              <a:defRPr sz="3600"/>
            </a:lvl8pPr>
            <a:lvl9pPr marL="14812687" indent="0">
              <a:buNone/>
              <a:defRPr sz="3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54D9-A627-4889-B02B-F7D2355E1229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553C-7DB8-4BC2-B30C-AD9533DF54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40180" y="1441851"/>
            <a:ext cx="25923240" cy="6000750"/>
          </a:xfrm>
          <a:prstGeom prst="rect">
            <a:avLst/>
          </a:prstGeom>
        </p:spPr>
        <p:txBody>
          <a:bodyPr vert="horz" lIns="370318" tIns="185159" rIns="370318" bIns="185159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180" y="8401054"/>
            <a:ext cx="25923240" cy="23761306"/>
          </a:xfrm>
          <a:prstGeom prst="rect">
            <a:avLst/>
          </a:prstGeom>
        </p:spPr>
        <p:txBody>
          <a:bodyPr vert="horz" lIns="370318" tIns="185159" rIns="370318" bIns="185159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440180" y="33370840"/>
            <a:ext cx="6720840" cy="1916906"/>
          </a:xfrm>
          <a:prstGeom prst="rect">
            <a:avLst/>
          </a:prstGeom>
        </p:spPr>
        <p:txBody>
          <a:bodyPr vert="horz" lIns="370318" tIns="185159" rIns="370318" bIns="185159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954D9-A627-4889-B02B-F7D2355E1229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841231" y="33370840"/>
            <a:ext cx="9121140" cy="1916906"/>
          </a:xfrm>
          <a:prstGeom prst="rect">
            <a:avLst/>
          </a:prstGeom>
        </p:spPr>
        <p:txBody>
          <a:bodyPr vert="horz" lIns="370318" tIns="185159" rIns="370318" bIns="185159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0642580" y="33370840"/>
            <a:ext cx="6720840" cy="1916906"/>
          </a:xfrm>
          <a:prstGeom prst="rect">
            <a:avLst/>
          </a:prstGeom>
        </p:spPr>
        <p:txBody>
          <a:bodyPr vert="horz" lIns="370318" tIns="185159" rIns="370318" bIns="185159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553C-7DB8-4BC2-B30C-AD9533DF54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03172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689" indent="-1388689" algn="l" defTabSz="3703172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827" indent="-1157242" algn="l" defTabSz="3703172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8965" indent="-925793" algn="l" defTabSz="3703172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551" indent="-925793" algn="l" defTabSz="3703172" rtl="0" eaLnBrk="1" latinLnBrk="0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136" indent="-925793" algn="l" defTabSz="3703172" rtl="0" eaLnBrk="1" latinLnBrk="0" hangingPunct="1">
        <a:spcBef>
          <a:spcPct val="20000"/>
        </a:spcBef>
        <a:buFont typeface="Arial" pitchFamily="34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3723" indent="-925793" algn="l" defTabSz="3703172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5309" indent="-925793" algn="l" defTabSz="3703172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6894" indent="-925793" algn="l" defTabSz="3703172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8480" indent="-925793" algn="l" defTabSz="3703172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703172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586" algn="l" defTabSz="3703172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172" algn="l" defTabSz="3703172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758" algn="l" defTabSz="3703172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344" algn="l" defTabSz="3703172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7929" algn="l" defTabSz="3703172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516" algn="l" defTabSz="3703172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102" algn="l" defTabSz="3703172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2687" algn="l" defTabSz="3703172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71312"/>
            <a:ext cx="28803600" cy="232679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109728" tIns="54864" rIns="109728" bIns="54864" rtlCol="0">
            <a:spAutoFit/>
          </a:bodyPr>
          <a:lstStyle/>
          <a:p>
            <a:pPr algn="ctr" defTabSz="1097280" fontAlgn="base">
              <a:spcBef>
                <a:spcPct val="0"/>
              </a:spcBef>
              <a:spcAft>
                <a:spcPct val="0"/>
              </a:spcAft>
            </a:pPr>
            <a:r>
              <a:rPr lang="fr-FR" sz="7200" b="1" dirty="0" smtClean="0">
                <a:solidFill>
                  <a:schemeClr val="tx2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P</a:t>
            </a:r>
            <a:r>
              <a:rPr lang="fr-FR" sz="7200" b="1" dirty="0" smtClean="0">
                <a:solidFill>
                  <a:schemeClr val="tx2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urpura </a:t>
            </a:r>
            <a:r>
              <a:rPr lang="fr-FR" sz="7200" b="1" dirty="0" smtClean="0">
                <a:solidFill>
                  <a:schemeClr val="tx2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rhumatoïde complique d’invagination  intestinale aigue  </a:t>
            </a:r>
            <a:endParaRPr lang="fr-FR" sz="7200" dirty="0" smtClean="0">
              <a:solidFill>
                <a:schemeClr val="tx2"/>
              </a:solidFill>
              <a:latin typeface="Aharoni" pitchFamily="2" charset="-79"/>
              <a:cs typeface="Aharoni" pitchFamily="2" charset="-79"/>
            </a:endParaRP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7200" b="1" dirty="0" smtClean="0">
                <a:solidFill>
                  <a:schemeClr val="tx2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A-propos d</a:t>
            </a:r>
            <a:r>
              <a:rPr lang="fr-FR" sz="7200" b="1" dirty="0">
                <a:solidFill>
                  <a:schemeClr val="tx2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’</a:t>
            </a:r>
            <a:r>
              <a:rPr lang="fr-FR" sz="7200" b="1" dirty="0" smtClean="0">
                <a:solidFill>
                  <a:schemeClr val="tx2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un cas</a:t>
            </a:r>
            <a:endParaRPr lang="fr-FR" sz="7200" dirty="0" smtClean="0">
              <a:solidFill>
                <a:schemeClr val="tx2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2643080"/>
            <a:ext cx="28803600" cy="2880789"/>
          </a:xfrm>
          <a:prstGeom prst="rect">
            <a:avLst/>
          </a:prstGeom>
        </p:spPr>
        <p:style>
          <a:lnRef idx="1">
            <a:schemeClr val="dk1"/>
          </a:lnRef>
          <a:fillRef idx="1002">
            <a:schemeClr val="dk2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09728" tIns="54864" rIns="109728" bIns="54864" rtlCol="0">
            <a:spAutoFit/>
          </a:bodyPr>
          <a:lstStyle/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0" b="1" i="1" dirty="0" smtClean="0">
                <a:solidFill>
                  <a:srgbClr val="C0000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S. </a:t>
            </a:r>
            <a:r>
              <a:rPr lang="fr-FR" sz="6000" b="1" i="1" dirty="0" err="1" smtClean="0">
                <a:solidFill>
                  <a:srgbClr val="C0000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krioudj</a:t>
            </a:r>
            <a:r>
              <a:rPr lang="fr-FR" sz="6000" i="1" dirty="0" smtClean="0">
                <a:solidFill>
                  <a:srgbClr val="C0000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;  </a:t>
            </a:r>
            <a:r>
              <a:rPr lang="fr-FR" sz="6000" i="1" dirty="0" smtClean="0">
                <a:solidFill>
                  <a:srgbClr val="00206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S. </a:t>
            </a:r>
            <a:r>
              <a:rPr lang="fr-FR" sz="6000" i="1" dirty="0" err="1" smtClean="0">
                <a:solidFill>
                  <a:srgbClr val="00206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benmansour</a:t>
            </a:r>
            <a:r>
              <a:rPr lang="fr-FR" sz="6000" i="1" dirty="0" smtClean="0">
                <a:solidFill>
                  <a:srgbClr val="00206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; </a:t>
            </a:r>
            <a:r>
              <a:rPr lang="fr-FR" sz="6000" i="1" dirty="0" err="1" smtClean="0">
                <a:solidFill>
                  <a:srgbClr val="00206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dakhili</a:t>
            </a:r>
            <a:r>
              <a:rPr lang="fr-FR" sz="6000" i="1" dirty="0" smtClean="0">
                <a:solidFill>
                  <a:srgbClr val="00206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 ; Z. </a:t>
            </a:r>
            <a:r>
              <a:rPr lang="fr-FR" sz="6000" i="1" dirty="0" err="1" smtClean="0">
                <a:solidFill>
                  <a:srgbClr val="00206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Soualili</a:t>
            </a:r>
            <a:endParaRPr lang="fr-FR" sz="6000" i="1" dirty="0" smtClean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0" i="1" dirty="0" smtClean="0">
                <a:solidFill>
                  <a:srgbClr val="00206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Service de chirurgie pédiatrique CHU de Sétif</a:t>
            </a:r>
            <a:endParaRPr lang="fr-FR" sz="6000" i="1" dirty="0" smtClean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  <a:p>
            <a:pPr algn="ctr" defTabSz="10972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0" b="1" dirty="0">
                <a:solidFill>
                  <a:schemeClr val="accent2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 </a:t>
            </a:r>
            <a:endParaRPr lang="fr-FR" sz="6000" i="1" dirty="0" smtClean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28514" y="6413419"/>
            <a:ext cx="15001980" cy="431195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9728" tIns="54864" rIns="109728" bIns="54864" rtlCol="0">
            <a:spAutoFit/>
          </a:bodyPr>
          <a:lstStyle/>
          <a:p>
            <a:r>
              <a:rPr lang="fr-FR" sz="4300" b="1" i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  </a:t>
            </a:r>
            <a:r>
              <a:rPr lang="fr-FR" sz="5800" b="1" i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Introduction</a:t>
            </a:r>
            <a:r>
              <a:rPr lang="fr-FR" sz="5800" i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 </a:t>
            </a:r>
            <a:r>
              <a:rPr lang="fr-FR" sz="5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:</a:t>
            </a:r>
            <a:r>
              <a:rPr lang="fr-FR" sz="43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fr-FR" sz="4300" dirty="0" smtClean="0">
                <a:latin typeface="Aharoni" pitchFamily="2" charset="-79"/>
                <a:cs typeface="Aharoni" pitchFamily="2" charset="-79"/>
              </a:rPr>
            </a:br>
            <a:r>
              <a:rPr lang="fr-FR" sz="4300" dirty="0" smtClean="0">
                <a:latin typeface="Aharoni" pitchFamily="2" charset="-79"/>
                <a:cs typeface="Aharoni" pitchFamily="2" charset="-79"/>
              </a:rPr>
              <a:t> L’invagination intestinale aigue (IIA)    représente une des causes les plus fréquentes des occlusions  intestinales chez le nourrisson et le jeune enfant ; souvent idiopathique, mais elle peut être secondaire.</a:t>
            </a:r>
            <a:br>
              <a:rPr lang="fr-FR" sz="4300" dirty="0" smtClean="0">
                <a:latin typeface="Aharoni" pitchFamily="2" charset="-79"/>
                <a:cs typeface="Aharoni" pitchFamily="2" charset="-79"/>
              </a:rPr>
            </a:br>
            <a:endParaRPr lang="fr-FR" sz="43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257076" y="11088639"/>
            <a:ext cx="15144856" cy="1555760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9728" tIns="54864" rIns="109728" bIns="54864">
            <a:noAutofit/>
          </a:bodyPr>
          <a:lstStyle/>
          <a:p>
            <a:pPr marL="1388689" indent="-1388689">
              <a:spcBef>
                <a:spcPct val="20000"/>
              </a:spcBef>
              <a:defRPr/>
            </a:pPr>
            <a:r>
              <a:rPr lang="fr-FR" sz="4300" b="1" i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  </a:t>
            </a:r>
            <a:r>
              <a:rPr lang="fr-FR" sz="5800" b="1" i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Observatio</a:t>
            </a:r>
            <a:r>
              <a:rPr lang="fr-FR" sz="5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n</a:t>
            </a:r>
            <a:r>
              <a:rPr lang="fr-FR" sz="5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 :</a:t>
            </a:r>
          </a:p>
          <a:p>
            <a:pPr marL="1388689" indent="-1388689">
              <a:spcBef>
                <a:spcPct val="20000"/>
              </a:spcBef>
              <a:defRPr/>
            </a:pP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   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Il s’agit d’un enfant du sexe masculin   âgé de 6 ans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aux antécédents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 purpura rhumatoïde, qui a  présenté depuis deux jours des douleurs abdominales, vomissements alimentaires puis bilieux avec un arrêt des matières et des gaz.  </a:t>
            </a:r>
          </a:p>
          <a:p>
            <a:pPr marL="1388689" indent="-1388689">
              <a:spcBef>
                <a:spcPct val="20000"/>
              </a:spcBef>
              <a:defRPr/>
            </a:pP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   ◊ La palpation abdominale n’a pas trouvé de masse. </a:t>
            </a:r>
          </a:p>
          <a:p>
            <a:pPr marL="1388689" indent="-1388689">
              <a:spcBef>
                <a:spcPct val="20000"/>
              </a:spcBef>
              <a:defRPr/>
            </a:pP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   ◊ Le touche rectal : doigtier propre ,</a:t>
            </a:r>
          </a:p>
          <a:p>
            <a:pPr marL="1388689" indent="-1388689">
              <a:spcBef>
                <a:spcPct val="20000"/>
              </a:spcBef>
              <a:defRPr/>
            </a:pP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   ◊ Par ailleurs   des lésions pétéchiales localisées  au niveau des membres inferieures</a:t>
            </a:r>
          </a:p>
          <a:p>
            <a:pPr marL="1388689" indent="-1388689">
              <a:spcBef>
                <a:spcPct val="20000"/>
              </a:spcBef>
              <a:defRPr/>
            </a:pP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   ◊ Un abdomen sans préparation(ASP): </a:t>
            </a:r>
          </a:p>
          <a:p>
            <a:pPr marL="1388689" indent="-1388689">
              <a:spcBef>
                <a:spcPct val="20000"/>
              </a:spcBef>
              <a:defRPr/>
            </a:pPr>
            <a:r>
              <a:rPr lang="fr-FR" sz="43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     Des nivaux hydro aréiques centraux  avec absence d’aération de pelvis </a:t>
            </a:r>
          </a:p>
          <a:p>
            <a:pPr marL="1388689" indent="-1388689">
              <a:spcBef>
                <a:spcPct val="20000"/>
              </a:spcBef>
              <a:defRPr/>
            </a:pP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   ◊ L’échographie abdominopelvienne : la présence d’un boudin d’invagination de siège pelvien de 59 x30mm avec un épanchement péritonéale de moyenne abondance </a:t>
            </a:r>
          </a:p>
          <a:p>
            <a:pPr marL="1388689" indent="-1388689">
              <a:spcBef>
                <a:spcPct val="20000"/>
              </a:spcBef>
              <a:defRPr/>
            </a:pP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   ◊  Le traitement chirurgical  est indiqué  nécessitant une résection  de boudin  avec anastomose </a:t>
            </a:r>
            <a:r>
              <a:rPr lang="fr-FR" sz="43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termino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- terminale iléo-iléale.</a:t>
            </a:r>
          </a:p>
          <a:p>
            <a:pPr marL="1388689" indent="-1388689">
              <a:spcBef>
                <a:spcPct val="20000"/>
              </a:spcBef>
              <a:defRPr/>
            </a:pPr>
            <a:r>
              <a:rPr lang="fr-FR" sz="4300" dirty="0">
                <a:latin typeface="Aharoni" pitchFamily="2" charset="-79"/>
                <a:cs typeface="Aharoni" pitchFamily="2" charset="-79"/>
              </a:rPr>
              <a:t> </a:t>
            </a:r>
            <a:r>
              <a:rPr lang="fr-FR" sz="4300" dirty="0" smtClean="0">
                <a:latin typeface="Aharoni" pitchFamily="2" charset="-79"/>
                <a:cs typeface="Aharoni" pitchFamily="2" charset="-79"/>
              </a:rPr>
              <a:t>     ◊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Les suite postes opératoires  étaient simples</a:t>
            </a:r>
          </a:p>
          <a:p>
            <a:pPr marL="1388689" indent="-1388689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43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6187750" y="12265628"/>
            <a:ext cx="12144460" cy="1423774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9728" tIns="54864" rIns="109728" bIns="54864" rtlCol="0">
            <a:spAutoFit/>
          </a:bodyPr>
          <a:lstStyle/>
          <a:p>
            <a:pPr defTabSz="1097280" fontAlgn="base">
              <a:spcBef>
                <a:spcPct val="0"/>
              </a:spcBef>
              <a:spcAft>
                <a:spcPct val="0"/>
              </a:spcAft>
            </a:pPr>
            <a:r>
              <a:rPr lang="fr-FR" sz="5800" b="1" i="1" dirty="0">
                <a:solidFill>
                  <a:srgbClr val="FF000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D</a:t>
            </a:r>
            <a:r>
              <a:rPr lang="fr-FR" sz="5800" b="1" i="1" dirty="0" smtClean="0">
                <a:solidFill>
                  <a:srgbClr val="FF000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iscussion :</a:t>
            </a:r>
            <a:endParaRPr lang="fr-FR" sz="5800" b="1" i="1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defTabSz="10972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 L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’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invagination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intestinale aigue secondaire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             est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moins fr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é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quente par apport 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à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 la forme idiopathique. </a:t>
            </a:r>
            <a:endParaRPr lang="fr-FR" sz="43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defTabSz="10972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 Les 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é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tiologies sont d</a:t>
            </a:r>
            <a:r>
              <a:rPr lang="fr-FR" sz="4300" dirty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i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verses entres autre le purpura rhumatoïde, qui est une vascularite d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’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origine inconnue,</a:t>
            </a:r>
            <a:endParaRPr lang="fr-FR" sz="43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defTabSz="10972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4300" dirty="0">
                <a:latin typeface="Aharoni" pitchFamily="2" charset="-79"/>
                <a:ea typeface="Calibri" pitchFamily="34" charset="0"/>
                <a:cs typeface="Aharoni" pitchFamily="2" charset="-79"/>
              </a:rPr>
              <a:t>r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esponsable d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’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un syndrome h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é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morragique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,</a:t>
            </a:r>
          </a:p>
          <a:p>
            <a:pPr defTabSz="10972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pétéchial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cutan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é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mais aussi il touche toutes les muqueuses  entre autres la muqueuse intestinale sous forme des h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é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matomes.</a:t>
            </a:r>
            <a:endParaRPr lang="fr-FR" sz="43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defTabSz="10972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L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’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invagination intestinale aigue est secondaire à un obstacle organique qu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’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est l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’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h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é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matome. </a:t>
            </a:r>
            <a:endParaRPr lang="fr-FR" sz="43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defTabSz="10972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Dans ce cas le traitement est purement chirurgicale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 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; consiste 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à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 une d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é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sinvagination , mais dans les cas vus tardivement la r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é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section  en monobloc du boudin d</a:t>
            </a:r>
            <a:r>
              <a:rPr lang="fr-FR" sz="4300" dirty="0" smtClean="0">
                <a:latin typeface="Aharoni" pitchFamily="2" charset="-79"/>
                <a:ea typeface="Calibri" pitchFamily="34" charset="0"/>
                <a:cs typeface="Aharoni" pitchFamily="2" charset="-79"/>
              </a:rPr>
              <a:t>’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invagination  est indiqué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c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omme 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dans  notre cas</a:t>
            </a:r>
            <a:r>
              <a:rPr lang="fr-FR" sz="43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fr-FR" sz="43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defTabSz="109728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43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defTabSz="109728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43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9" name="Picture 2" descr="C:\Users\mcd\Desktop\20160403_220843.jpg"/>
          <p:cNvPicPr>
            <a:picLocks noChangeAspect="1" noChangeArrowheads="1"/>
          </p:cNvPicPr>
          <p:nvPr/>
        </p:nvPicPr>
        <p:blipFill>
          <a:blip r:embed="rId2" cstate="print"/>
          <a:srcRect l="17125" t="17308" b="5769"/>
          <a:stretch>
            <a:fillRect/>
          </a:stretch>
        </p:blipFill>
        <p:spPr bwMode="auto">
          <a:xfrm rot="5400000">
            <a:off x="1035126" y="27995807"/>
            <a:ext cx="5715044" cy="558769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Picture 4" descr="C:\Users\mcd\Desktop\Camera\20160224_111152.jpg"/>
          <p:cNvPicPr>
            <a:picLocks noChangeAspect="1" noChangeArrowheads="1"/>
          </p:cNvPicPr>
          <p:nvPr/>
        </p:nvPicPr>
        <p:blipFill>
          <a:blip r:embed="rId3" cstate="print"/>
          <a:srcRect t="3520" b="23665"/>
          <a:stretch>
            <a:fillRect/>
          </a:stretch>
        </p:blipFill>
        <p:spPr bwMode="auto">
          <a:xfrm rot="5400000">
            <a:off x="8717713" y="27812270"/>
            <a:ext cx="5635663" cy="587538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Picture 3" descr="C:\Users\mcd\Desktop\Camera\20160111_203517.jpg"/>
          <p:cNvPicPr>
            <a:picLocks noChangeAspect="1" noChangeArrowheads="1"/>
          </p:cNvPicPr>
          <p:nvPr/>
        </p:nvPicPr>
        <p:blipFill>
          <a:blip r:embed="rId4" cstate="print"/>
          <a:srcRect l="5999" r="26018"/>
          <a:stretch>
            <a:fillRect/>
          </a:stretch>
        </p:blipFill>
        <p:spPr bwMode="auto">
          <a:xfrm rot="10800000">
            <a:off x="18330890" y="6381666"/>
            <a:ext cx="7286676" cy="454822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3" name="ZoneTexte 12"/>
          <p:cNvSpPr txBox="1"/>
          <p:nvPr/>
        </p:nvSpPr>
        <p:spPr>
          <a:xfrm>
            <a:off x="18021325" y="11377321"/>
            <a:ext cx="7239051" cy="6955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fr-FR" sz="3800" b="1" i="1" dirty="0" smtClean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Pièce opératoire</a:t>
            </a:r>
            <a:endParaRPr lang="fr-FR" sz="3800" b="1" i="1" dirty="0">
              <a:solidFill>
                <a:schemeClr val="accent1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876469" y="34369345"/>
            <a:ext cx="9810819" cy="8494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fr-FR" sz="4800" b="1" i="1" dirty="0" smtClean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Images radiologiques</a:t>
            </a:r>
            <a:endParaRPr lang="fr-FR" sz="4800" b="1" i="1" dirty="0">
              <a:solidFill>
                <a:schemeClr val="accent1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6306814" y="27402724"/>
            <a:ext cx="11811082" cy="695882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9728" tIns="54864" rIns="109728" bIns="54864" rtlCol="0">
            <a:spAutoFit/>
          </a:bodyPr>
          <a:lstStyle/>
          <a:p>
            <a:r>
              <a:rPr lang="fr-FR" sz="5800" b="1" i="1" dirty="0" smtClean="0">
                <a:solidFill>
                  <a:srgbClr val="FF000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Conclusion </a:t>
            </a:r>
            <a:r>
              <a:rPr lang="fr-FR" sz="5800" dirty="0" smtClean="0">
                <a:solidFill>
                  <a:schemeClr val="tx1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:</a:t>
            </a:r>
            <a:endParaRPr lang="fr-FR" sz="5800" dirty="0" smtClean="0">
              <a:solidFill>
                <a:schemeClr val="tx1"/>
              </a:solidFill>
              <a:latin typeface="Aharoni" pitchFamily="2" charset="-79"/>
              <a:ea typeface="Calibri" pitchFamily="34" charset="0"/>
              <a:cs typeface="Aharoni" pitchFamily="2" charset="-79"/>
            </a:endParaRPr>
          </a:p>
          <a:p>
            <a:r>
              <a:rPr lang="fr-FR" sz="4300" dirty="0" smtClean="0">
                <a:latin typeface="Aharoni" pitchFamily="2" charset="-79"/>
                <a:cs typeface="Aharoni" pitchFamily="2" charset="-79"/>
              </a:rPr>
              <a:t>L'invagination intestinale aigue est une occlusion par obstruction et strangulation nécessitant une prise en charge  précoce et adéquate. </a:t>
            </a:r>
          </a:p>
          <a:p>
            <a:r>
              <a:rPr lang="fr-FR" sz="4300" dirty="0" smtClean="0">
                <a:latin typeface="Aharoni" pitchFamily="2" charset="-79"/>
                <a:cs typeface="Aharoni" pitchFamily="2" charset="-79"/>
              </a:rPr>
              <a:t>Le purpura rhumatoïde peut simuler une invagination intestinale aigue et inversement cette </a:t>
            </a:r>
            <a:r>
              <a:rPr lang="fr-FR" sz="4300" dirty="0" err="1" smtClean="0">
                <a:latin typeface="Aharoni" pitchFamily="2" charset="-79"/>
                <a:cs typeface="Aharoni" pitchFamily="2" charset="-79"/>
              </a:rPr>
              <a:t>derniére</a:t>
            </a:r>
            <a:r>
              <a:rPr lang="fr-FR" sz="4300" dirty="0" smtClean="0">
                <a:latin typeface="Aharoni" pitchFamily="2" charset="-79"/>
                <a:cs typeface="Aharoni" pitchFamily="2" charset="-79"/>
              </a:rPr>
              <a:t> peut venir compliquer le purpura rhumatoïde par  hématome  de la paroi.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28</Words>
  <Application>Microsoft Office PowerPoint</Application>
  <PresentationFormat>Personnalisé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mcd</dc:creator>
  <cp:lastModifiedBy>mcd</cp:lastModifiedBy>
  <cp:revision>23</cp:revision>
  <dcterms:created xsi:type="dcterms:W3CDTF">2016-04-04T20:51:10Z</dcterms:created>
  <dcterms:modified xsi:type="dcterms:W3CDTF">2016-04-27T21:03:34Z</dcterms:modified>
</cp:coreProperties>
</file>