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5" r:id="rId8"/>
    <p:sldId id="264" r:id="rId9"/>
    <p:sldId id="267" r:id="rId10"/>
    <p:sldId id="268" r:id="rId11"/>
    <p:sldId id="269" r:id="rId12"/>
    <p:sldId id="270" r:id="rId13"/>
    <p:sldId id="272" r:id="rId14"/>
    <p:sldId id="273" r:id="rId15"/>
    <p:sldId id="271" r:id="rId16"/>
    <p:sldId id="274" r:id="rId17"/>
    <p:sldId id="275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FA181-2A69-43FC-9267-103AB4F88C21}" type="datetimeFigureOut">
              <a:rPr lang="fr-FR" smtClean="0"/>
              <a:pPr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67F08-C84D-40D3-8158-CBF8BB8F93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La ponctuation dans le texte descriptif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points de suspension (...)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Expriment: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dirty="0"/>
              <a:t>une hésitation, 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 </a:t>
            </a:r>
            <a:r>
              <a:rPr lang="fr-FR" dirty="0"/>
              <a:t>inachèvement 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une </a:t>
            </a:r>
            <a:r>
              <a:rPr lang="fr-FR" dirty="0"/>
              <a:t>impression vague</a:t>
            </a:r>
            <a:r>
              <a:rPr lang="fr-FR" dirty="0" smtClean="0"/>
              <a:t>.</a:t>
            </a:r>
          </a:p>
          <a:p>
            <a:r>
              <a:rPr lang="fr-FR" dirty="0" smtClean="0"/>
              <a:t>Créent une </a:t>
            </a:r>
            <a:r>
              <a:rPr lang="fr-FR" dirty="0"/>
              <a:t>atmosphère poétique ou mystérieuse dans la description.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 point d’exclamation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traduit une émotion forte : 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admiration</a:t>
            </a:r>
            <a:r>
              <a:rPr lang="fr-FR" dirty="0"/>
              <a:t>, 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surprise</a:t>
            </a:r>
            <a:r>
              <a:rPr lang="fr-FR" dirty="0"/>
              <a:t>, 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peur</a:t>
            </a:r>
            <a:r>
              <a:rPr lang="fr-FR" dirty="0"/>
              <a:t>, 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joie</a:t>
            </a:r>
            <a:r>
              <a:rPr lang="fr-FR" dirty="0"/>
              <a:t>… 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 </a:t>
            </a:r>
            <a:r>
              <a:rPr lang="fr-FR" b="1" dirty="0"/>
              <a:t>Le point d’interrogation (?)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Clôt </a:t>
            </a:r>
            <a:r>
              <a:rPr lang="fr-FR" dirty="0"/>
              <a:t>une phrase interrogative</a:t>
            </a:r>
            <a:r>
              <a:rPr lang="fr-F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traduire </a:t>
            </a:r>
            <a:r>
              <a:rPr lang="fr-FR" dirty="0"/>
              <a:t>la curiosité 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l’incertitude </a:t>
            </a:r>
            <a:r>
              <a:rPr lang="fr-FR" dirty="0"/>
              <a:t>du </a:t>
            </a:r>
            <a:r>
              <a:rPr lang="fr-FR" dirty="0" smtClean="0"/>
              <a:t>narrateur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parenthèses ( 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</a:t>
            </a:r>
            <a:r>
              <a:rPr lang="fr-FR" dirty="0"/>
              <a:t>précision, </a:t>
            </a:r>
            <a:endParaRPr lang="fr-FR" dirty="0" smtClean="0"/>
          </a:p>
          <a:p>
            <a:r>
              <a:rPr lang="fr-FR" dirty="0" smtClean="0"/>
              <a:t>une explication, </a:t>
            </a:r>
          </a:p>
          <a:p>
            <a:r>
              <a:rPr lang="fr-FR" dirty="0" smtClean="0"/>
              <a:t>un commentaire. 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tirets (—)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introduisent </a:t>
            </a:r>
            <a:r>
              <a:rPr lang="fr-FR" dirty="0"/>
              <a:t>une information complémentaire, </a:t>
            </a:r>
            <a:r>
              <a:rPr lang="fr-FR" dirty="0" smtClean="0"/>
              <a:t>avec </a:t>
            </a:r>
            <a:r>
              <a:rPr lang="fr-FR" dirty="0"/>
              <a:t>un effet </a:t>
            </a:r>
            <a:r>
              <a:rPr lang="fr-FR" dirty="0" smtClean="0"/>
              <a:t>dynamique</a:t>
            </a:r>
            <a:r>
              <a:rPr lang="fr-FR" dirty="0"/>
              <a:t>. 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Marquent </a:t>
            </a:r>
            <a:r>
              <a:rPr lang="fr-FR" dirty="0"/>
              <a:t>une rupture ou un changement de </a:t>
            </a:r>
            <a:r>
              <a:rPr lang="fr-FR" dirty="0" smtClean="0"/>
              <a:t>ton. 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Les guillemets (« »)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Encadrent: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un </a:t>
            </a:r>
            <a:r>
              <a:rPr lang="fr-FR" dirty="0"/>
              <a:t>discours rapporté, 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une citation,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un </a:t>
            </a:r>
            <a:r>
              <a:rPr lang="fr-FR" dirty="0"/>
              <a:t>mot utilisé de manière particulière.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Les crochets [ ]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 Ajouter 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une </a:t>
            </a:r>
            <a:r>
              <a:rPr lang="fr-FR" dirty="0"/>
              <a:t>précision, 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une correction,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 </a:t>
            </a:r>
            <a:r>
              <a:rPr lang="fr-FR" dirty="0"/>
              <a:t>mot manquant </a:t>
            </a:r>
            <a:r>
              <a:rPr lang="fr-FR" dirty="0" smtClean="0"/>
              <a:t>.</a:t>
            </a:r>
          </a:p>
          <a:p>
            <a:r>
              <a:rPr lang="fr-FR" dirty="0" smtClean="0"/>
              <a:t>Insérer: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 </a:t>
            </a:r>
            <a:r>
              <a:rPr lang="fr-FR" dirty="0"/>
              <a:t>symbole </a:t>
            </a:r>
            <a:r>
              <a:rPr lang="fr-FR" dirty="0" smtClean="0"/>
              <a:t>phonétique,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une </a:t>
            </a:r>
            <a:r>
              <a:rPr lang="fr-FR" dirty="0"/>
              <a:t>remarque de </a:t>
            </a:r>
            <a:r>
              <a:rPr lang="fr-FR" dirty="0" smtClean="0"/>
              <a:t>l’auteur. 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Les astérisques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- Pour signaler une note de bas de </a:t>
            </a:r>
            <a:r>
              <a:rPr lang="fr-FR" dirty="0" smtClean="0"/>
              <a:t>page,</a:t>
            </a:r>
            <a:endParaRPr lang="fr-FR" dirty="0"/>
          </a:p>
          <a:p>
            <a:pPr>
              <a:buNone/>
            </a:pPr>
            <a:r>
              <a:rPr lang="fr-FR" dirty="0" smtClean="0"/>
              <a:t>    - </a:t>
            </a:r>
            <a:r>
              <a:rPr lang="fr-FR" dirty="0"/>
              <a:t>Pour marquer un mot incorrect ou inventé, en </a:t>
            </a:r>
            <a:r>
              <a:rPr lang="fr-FR" dirty="0" smtClean="0"/>
              <a:t>linguistique,</a:t>
            </a:r>
            <a:endParaRPr lang="fr-FR" dirty="0"/>
          </a:p>
          <a:p>
            <a:pPr>
              <a:buNone/>
            </a:pPr>
            <a:r>
              <a:rPr lang="fr-FR" dirty="0" smtClean="0"/>
              <a:t>    - </a:t>
            </a:r>
            <a:r>
              <a:rPr lang="fr-FR" dirty="0"/>
              <a:t>Pour attirer l’attention sur un mot dans un texte informel ou </a:t>
            </a:r>
            <a:r>
              <a:rPr lang="fr-FR" dirty="0" smtClean="0"/>
              <a:t>numérique,  </a:t>
            </a: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Pourquoi la ponctuation?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G</a:t>
            </a:r>
            <a:r>
              <a:rPr lang="fr-FR" dirty="0" smtClean="0"/>
              <a:t>uide </a:t>
            </a:r>
            <a:r>
              <a:rPr lang="fr-FR" dirty="0"/>
              <a:t>le lecteur</a:t>
            </a:r>
            <a:r>
              <a:rPr lang="fr-FR" dirty="0" smtClean="0"/>
              <a:t>,</a:t>
            </a:r>
          </a:p>
          <a:p>
            <a:r>
              <a:rPr lang="fr-FR" dirty="0" smtClean="0"/>
              <a:t> Donne </a:t>
            </a:r>
            <a:r>
              <a:rPr lang="fr-FR" dirty="0"/>
              <a:t>du rythme </a:t>
            </a:r>
            <a:endParaRPr lang="fr-FR" dirty="0" smtClean="0"/>
          </a:p>
          <a:p>
            <a:r>
              <a:rPr lang="fr-FR" dirty="0"/>
              <a:t>M</a:t>
            </a:r>
            <a:r>
              <a:rPr lang="fr-FR" dirty="0" smtClean="0"/>
              <a:t>et </a:t>
            </a:r>
            <a:r>
              <a:rPr lang="fr-FR" dirty="0"/>
              <a:t>en valeur les détails. </a:t>
            </a:r>
            <a:endParaRPr lang="fr-FR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Un </a:t>
            </a:r>
            <a:r>
              <a:rPr lang="fr-FR" dirty="0">
                <a:solidFill>
                  <a:srgbClr val="FF0000"/>
                </a:solidFill>
              </a:rPr>
              <a:t>bon usage de la ponctuation rend la description plus claire, vivante et nuancée.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Quel est le rôle général de la ponctuation?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Délimiter et structurer </a:t>
            </a:r>
            <a:r>
              <a:rPr lang="fr-FR" dirty="0"/>
              <a:t>les </a:t>
            </a:r>
            <a:r>
              <a:rPr lang="fr-FR" dirty="0" smtClean="0"/>
              <a:t>phrases,</a:t>
            </a:r>
          </a:p>
          <a:p>
            <a:r>
              <a:rPr lang="fr-FR" dirty="0" smtClean="0"/>
              <a:t>Marquer </a:t>
            </a:r>
            <a:r>
              <a:rPr lang="fr-FR" dirty="0"/>
              <a:t>les </a:t>
            </a:r>
            <a:r>
              <a:rPr lang="fr-FR" dirty="0" smtClean="0"/>
              <a:t>pauses,</a:t>
            </a:r>
          </a:p>
          <a:p>
            <a:r>
              <a:rPr lang="fr-FR" dirty="0" smtClean="0"/>
              <a:t>Rythmer la description</a:t>
            </a:r>
            <a:r>
              <a:rPr lang="fr-FR" dirty="0"/>
              <a:t>,</a:t>
            </a:r>
            <a:r>
              <a:rPr lang="fr-FR" dirty="0" smtClean="0"/>
              <a:t>                                         </a:t>
            </a:r>
          </a:p>
          <a:p>
            <a:r>
              <a:rPr lang="fr-FR" dirty="0" smtClean="0"/>
              <a:t>Hiérarchiser </a:t>
            </a:r>
            <a:r>
              <a:rPr lang="fr-FR" dirty="0"/>
              <a:t>les </a:t>
            </a:r>
            <a:r>
              <a:rPr lang="fr-FR" dirty="0" smtClean="0"/>
              <a:t>informations,</a:t>
            </a:r>
          </a:p>
          <a:p>
            <a:r>
              <a:rPr lang="fr-FR" dirty="0"/>
              <a:t>E</a:t>
            </a:r>
            <a:r>
              <a:rPr lang="fr-FR" dirty="0" smtClean="0"/>
              <a:t>xprimer </a:t>
            </a:r>
            <a:r>
              <a:rPr lang="fr-FR" dirty="0"/>
              <a:t>les </a:t>
            </a:r>
            <a:r>
              <a:rPr lang="fr-FR" dirty="0" smtClean="0"/>
              <a:t>émotions, les </a:t>
            </a:r>
            <a:r>
              <a:rPr lang="fr-FR" dirty="0"/>
              <a:t>impressions du </a:t>
            </a:r>
            <a:r>
              <a:rPr lang="fr-FR" dirty="0" smtClean="0"/>
              <a:t>narrateur,</a:t>
            </a:r>
          </a:p>
          <a:p>
            <a:r>
              <a:rPr lang="fr-FR" dirty="0" smtClean="0"/>
              <a:t>Faciliter </a:t>
            </a:r>
            <a:r>
              <a:rPr lang="fr-FR" dirty="0"/>
              <a:t>la lecture et la </a:t>
            </a:r>
            <a:r>
              <a:rPr lang="fr-FR" dirty="0" smtClean="0"/>
              <a:t>compréhension.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La virgule (,)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Marque </a:t>
            </a:r>
            <a:r>
              <a:rPr lang="fr-FR" dirty="0"/>
              <a:t>une pause </a:t>
            </a:r>
            <a:r>
              <a:rPr lang="fr-FR" dirty="0" smtClean="0"/>
              <a:t>brève. </a:t>
            </a:r>
          </a:p>
          <a:p>
            <a:r>
              <a:rPr lang="fr-FR" dirty="0"/>
              <a:t>A</a:t>
            </a:r>
            <a:r>
              <a:rPr lang="fr-FR" dirty="0" smtClean="0"/>
              <a:t>ide </a:t>
            </a:r>
            <a:r>
              <a:rPr lang="fr-FR" dirty="0"/>
              <a:t>à ordonner les idées </a:t>
            </a:r>
            <a:endParaRPr lang="fr-FR" dirty="0" smtClean="0"/>
          </a:p>
          <a:p>
            <a:r>
              <a:rPr lang="fr-FR" dirty="0" smtClean="0"/>
              <a:t>Donne de </a:t>
            </a:r>
            <a:r>
              <a:rPr lang="fr-FR" dirty="0"/>
              <a:t>la fluidité à la description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pPr>
              <a:buNone/>
            </a:pPr>
            <a:r>
              <a:rPr lang="fr-FR" dirty="0" smtClean="0"/>
              <a:t>                 </a:t>
            </a:r>
            <a:r>
              <a:rPr lang="fr-FR" sz="4800" b="1" i="1" dirty="0" smtClean="0">
                <a:solidFill>
                  <a:srgbClr val="FF0000"/>
                </a:solidFill>
              </a:rPr>
              <a:t>Comment l’utiliser?</a:t>
            </a:r>
            <a:endParaRPr lang="fr-FR" sz="4800" b="1" i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/>
              <a:t> 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Usages </a:t>
            </a:r>
            <a:r>
              <a:rPr lang="fr-FR" b="1" dirty="0" smtClean="0"/>
              <a:t>principaux de la virgule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1. Séparer des éléments similaires 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dirty="0" smtClean="0"/>
              <a:t>2</a:t>
            </a:r>
            <a:r>
              <a:rPr lang="fr-FR" dirty="0"/>
              <a:t>. Isoler un complément circonstanciel 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dirty="0" smtClean="0"/>
              <a:t>3</a:t>
            </a:r>
            <a:r>
              <a:rPr lang="fr-FR" dirty="0"/>
              <a:t>. Encadrer une précision 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dirty="0" smtClean="0"/>
              <a:t>4</a:t>
            </a:r>
            <a:r>
              <a:rPr lang="fr-FR" dirty="0"/>
              <a:t>. Introduire une énumération descriptive </a:t>
            </a:r>
            <a:r>
              <a:rPr lang="fr-FR" dirty="0" smtClean="0"/>
              <a:t>  </a:t>
            </a: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Quels usages du </a:t>
            </a:r>
            <a:r>
              <a:rPr lang="fr-FR" b="1" dirty="0">
                <a:solidFill>
                  <a:srgbClr val="FF0000"/>
                </a:solidFill>
              </a:rPr>
              <a:t>point-virgule </a:t>
            </a:r>
            <a:r>
              <a:rPr lang="fr-FR" b="1" dirty="0" smtClean="0">
                <a:solidFill>
                  <a:srgbClr val="FF0000"/>
                </a:solidFill>
              </a:rPr>
              <a:t>(;)? </a:t>
            </a:r>
            <a:r>
              <a:rPr lang="fr-FR" dirty="0">
                <a:solidFill>
                  <a:srgbClr val="FF0000"/>
                </a:solidFill>
              </a:rPr>
              <a:t/>
            </a:r>
            <a:br>
              <a:rPr lang="fr-FR" dirty="0">
                <a:solidFill>
                  <a:srgbClr val="FF0000"/>
                </a:solidFill>
              </a:rPr>
            </a:b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fr-FR" dirty="0" smtClean="0"/>
              <a:t>Marque </a:t>
            </a:r>
            <a:r>
              <a:rPr lang="fr-FR" dirty="0"/>
              <a:t>une pause </a:t>
            </a:r>
            <a:r>
              <a:rPr lang="fr-FR" dirty="0" smtClean="0"/>
              <a:t>moyenne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Font typeface="Wingdings" pitchFamily="2" charset="2"/>
              <a:buChar char="ü"/>
            </a:pPr>
            <a:r>
              <a:rPr lang="fr-FR" dirty="0"/>
              <a:t> </a:t>
            </a:r>
            <a:r>
              <a:rPr lang="fr-FR" dirty="0" smtClean="0"/>
              <a:t>Relie </a:t>
            </a:r>
            <a:r>
              <a:rPr lang="fr-FR" dirty="0"/>
              <a:t>des propositions étroitement liées par le sens.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Usages principaux 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1. Séparer des groupes d’idées dans une description </a:t>
            </a:r>
            <a:endParaRPr lang="fr-FR" dirty="0" smtClean="0"/>
          </a:p>
          <a:p>
            <a:r>
              <a:rPr lang="fr-FR" dirty="0" smtClean="0"/>
              <a:t>2</a:t>
            </a:r>
            <a:r>
              <a:rPr lang="fr-FR" dirty="0"/>
              <a:t>. Marquer une légère opposition ou un contraste </a:t>
            </a:r>
          </a:p>
          <a:p>
            <a:pPr>
              <a:buNone/>
            </a:pPr>
            <a:r>
              <a:rPr lang="fr-FR" dirty="0"/>
              <a:t>   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/>
              <a:t>3. Alléger une phrase trop chargée en virgules </a:t>
            </a:r>
            <a:r>
              <a:rPr lang="fr-FR" dirty="0" smtClean="0"/>
              <a:t>  </a:t>
            </a:r>
            <a:endParaRPr lang="fr-FR" dirty="0"/>
          </a:p>
          <a:p>
            <a:pPr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 point (.)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fr-FR" dirty="0" smtClean="0"/>
              <a:t>Indique </a:t>
            </a:r>
            <a:r>
              <a:rPr lang="fr-FR" dirty="0"/>
              <a:t>la fin d’une </a:t>
            </a:r>
            <a:r>
              <a:rPr lang="fr-FR" dirty="0" smtClean="0"/>
              <a:t>phrase, </a:t>
            </a:r>
          </a:p>
          <a:p>
            <a:r>
              <a:rPr lang="fr-FR" dirty="0"/>
              <a:t>M</a:t>
            </a:r>
            <a:r>
              <a:rPr lang="fr-FR" dirty="0" smtClean="0"/>
              <a:t>arque </a:t>
            </a:r>
            <a:r>
              <a:rPr lang="fr-FR" dirty="0"/>
              <a:t>une pause </a:t>
            </a:r>
            <a:r>
              <a:rPr lang="fr-FR" dirty="0" smtClean="0"/>
              <a:t>longue, </a:t>
            </a:r>
          </a:p>
          <a:p>
            <a:r>
              <a:rPr lang="fr-FR" dirty="0"/>
              <a:t>P</a:t>
            </a:r>
            <a:r>
              <a:rPr lang="fr-FR" dirty="0" smtClean="0"/>
              <a:t>ermet </a:t>
            </a:r>
            <a:r>
              <a:rPr lang="fr-FR" dirty="0"/>
              <a:t>de passer à une nouvelle idée ou à un nouveau </a:t>
            </a:r>
            <a:r>
              <a:rPr lang="fr-FR" dirty="0" smtClean="0"/>
              <a:t>détail</a:t>
            </a:r>
            <a:r>
              <a:rPr lang="fr-FR" dirty="0"/>
              <a:t>,</a:t>
            </a:r>
            <a:r>
              <a:rPr lang="fr-FR" dirty="0" smtClean="0"/>
              <a:t> </a:t>
            </a:r>
          </a:p>
          <a:p>
            <a:r>
              <a:rPr lang="fr-FR" dirty="0" smtClean="0"/>
              <a:t>R</a:t>
            </a:r>
            <a:r>
              <a:rPr lang="fr-FR" dirty="0" smtClean="0"/>
              <a:t>ythme </a:t>
            </a:r>
            <a:r>
              <a:rPr lang="fr-FR" dirty="0"/>
              <a:t>la </a:t>
            </a:r>
            <a:r>
              <a:rPr lang="fr-FR" dirty="0" smtClean="0"/>
              <a:t>description. </a:t>
            </a: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Les deux-points (:)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Annoncent 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une </a:t>
            </a:r>
            <a:r>
              <a:rPr lang="fr-FR" dirty="0"/>
              <a:t>explication, 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une énumération, </a:t>
            </a:r>
            <a:endParaRPr lang="fr-FR" dirty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une </a:t>
            </a:r>
            <a:r>
              <a:rPr lang="fr-FR" dirty="0"/>
              <a:t>précision. </a:t>
            </a:r>
            <a:endParaRPr lang="fr-FR" dirty="0" smtClean="0"/>
          </a:p>
          <a:p>
            <a:r>
              <a:rPr lang="fr-FR" dirty="0"/>
              <a:t>S</a:t>
            </a:r>
            <a:r>
              <a:rPr lang="fr-FR" dirty="0" smtClean="0"/>
              <a:t>ervent à </a:t>
            </a:r>
            <a:r>
              <a:rPr lang="fr-FR" dirty="0"/>
              <a:t>introduire un discours ou une description détaillée.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423</Words>
  <Application>Microsoft Office PowerPoint</Application>
  <PresentationFormat>Affichage à l'écran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La ponctuation dans le texte descriptif</vt:lpstr>
      <vt:lpstr>Pourquoi la ponctuation? </vt:lpstr>
      <vt:lpstr>Quel est le rôle général de la ponctuation?</vt:lpstr>
      <vt:lpstr>La virgule (,)</vt:lpstr>
      <vt:lpstr>Usages principaux de la virgule </vt:lpstr>
      <vt:lpstr>Quels usages du point-virgule (;)?  </vt:lpstr>
      <vt:lpstr>Usages principaux : </vt:lpstr>
      <vt:lpstr>Le point (.) </vt:lpstr>
      <vt:lpstr>Les deux-points (:)</vt:lpstr>
      <vt:lpstr>Les points de suspension (...)</vt:lpstr>
      <vt:lpstr>Le point d’exclamation </vt:lpstr>
      <vt:lpstr> Le point d’interrogation (?)</vt:lpstr>
      <vt:lpstr>Les parenthèses ( )</vt:lpstr>
      <vt:lpstr>Les tirets (—)</vt:lpstr>
      <vt:lpstr>Les guillemets (« ») </vt:lpstr>
      <vt:lpstr>Les crochets [ ] </vt:lpstr>
      <vt:lpstr>Les astérisques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ponctuation dans le texte descriptif</dc:title>
  <dc:creator>ELITEBOOK</dc:creator>
  <cp:lastModifiedBy>ELITEBOOK</cp:lastModifiedBy>
  <cp:revision>19</cp:revision>
  <dcterms:created xsi:type="dcterms:W3CDTF">2025-10-25T20:20:17Z</dcterms:created>
  <dcterms:modified xsi:type="dcterms:W3CDTF">2025-11-14T23:21:08Z</dcterms:modified>
</cp:coreProperties>
</file>