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47"/>
  </p:notesMasterIdLst>
  <p:handoutMasterIdLst>
    <p:handoutMasterId r:id="rId48"/>
  </p:handoutMasterIdLst>
  <p:sldIdLst>
    <p:sldId id="264"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1" r:id="rId25"/>
    <p:sldId id="302" r:id="rId26"/>
    <p:sldId id="303" r:id="rId27"/>
    <p:sldId id="304" r:id="rId28"/>
    <p:sldId id="300"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270" r:id="rId45"/>
    <p:sldId id="320" r:id="rId46"/>
  </p:sldIdLst>
  <p:sldSz cx="12188825" cy="6858000"/>
  <p:notesSz cx="6858000" cy="9144000"/>
  <p:defaultTextStyle>
    <a:defPPr rtl="0">
      <a:defRPr lang="fr-F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varScale="1">
        <p:scale>
          <a:sx n="74" d="100"/>
          <a:sy n="74" d="100"/>
        </p:scale>
        <p:origin x="582" y="72"/>
      </p:cViewPr>
      <p:guideLst>
        <p:guide pos="3839"/>
        <p:guide orient="horz" pos="2160"/>
      </p:guideLst>
    </p:cSldViewPr>
  </p:slideViewPr>
  <p:notesTextViewPr>
    <p:cViewPr>
      <p:scale>
        <a:sx n="1" d="1"/>
        <a:sy n="1" d="1"/>
      </p:scale>
      <p:origin x="0" y="0"/>
    </p:cViewPr>
  </p:notesTextViewPr>
  <p:notesViewPr>
    <p:cSldViewPr>
      <p:cViewPr varScale="1">
        <p:scale>
          <a:sx n="100" d="100"/>
          <a:sy n="100" d="100"/>
        </p:scale>
        <p:origin x="280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fr-FR" dirty="0">
              <a:solidFill>
                <a:schemeClr val="tx2"/>
              </a:solidFill>
            </a:endParaRP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E688FA03-17C3-4384-A8CA-C7B5B2C3661B}" type="datetime1">
              <a:rPr lang="fr-FR" smtClean="0">
                <a:solidFill>
                  <a:schemeClr val="tx2"/>
                </a:solidFill>
              </a:rPr>
              <a:t>17/05/2024</a:t>
            </a:fld>
            <a:endParaRPr lang="fr-FR" dirty="0">
              <a:solidFill>
                <a:schemeClr val="tx2"/>
              </a:solidFill>
            </a:endParaRP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fr-FR" dirty="0">
              <a:solidFill>
                <a:schemeClr val="tx2"/>
              </a:solidFill>
            </a:endParaRP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fr-FR" smtClean="0">
                <a:solidFill>
                  <a:schemeClr val="tx2"/>
                </a:solidFill>
              </a:rPr>
              <a:pPr algn="r" rtl="0"/>
              <a:t>‹N°›</a:t>
            </a:fld>
            <a:endParaRPr lang="fr-F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fr-FR" noProof="0"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0278E6AB-A867-4373-B52A-2119E5F3C74C}" type="datetime1">
              <a:rPr lang="fr-FR" smtClean="0"/>
              <a:pPr/>
              <a:t>17/05/2024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fr-FR" smtClean="0"/>
              <a:pPr/>
              <a:t>‹N°›</a:t>
            </a:fld>
            <a:endParaRPr lang="fr-F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fr-FR" noProof="0" smtClean="0"/>
              <a:t>Modifiez le style du titre</a:t>
            </a:r>
            <a:endParaRPr lang="fr-FR" noProof="0" dirty="0"/>
          </a:p>
        </p:txBody>
      </p:sp>
      <p:sp>
        <p:nvSpPr>
          <p:cNvPr id="3" name="Sous-titre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fr-FR" noProof="0" smtClean="0"/>
              <a:t>Modifiez le style des sous-titres du masque</a:t>
            </a:r>
            <a:endParaRPr lang="fr-F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54209E4F-DFC6-482F-A6CA-B16F8BC41929}" type="datetime1">
              <a:rPr lang="fr-FR" smtClean="0"/>
              <a:pPr/>
              <a:t>17/05/2024</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591C5AD9-787D-40FA-8A4D-16A055B9AF81}" type="slidenum">
              <a:rPr lang="fr-FR" noProof="0" smtClean="0"/>
              <a:t>‹N°›</a:t>
            </a:fld>
            <a:endParaRPr lang="fr-F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852633" y="274638"/>
            <a:ext cx="1422030" cy="5897561"/>
          </a:xfrm>
        </p:spPr>
        <p:txBody>
          <a:bodyPr vert="eaVert" rtlCol="0"/>
          <a:lstStyle/>
          <a:p>
            <a:pPr rtl="0"/>
            <a:r>
              <a:rPr lang="fr-FR" noProof="0" smtClean="0"/>
              <a:t>Modifiez le style du titre</a:t>
            </a:r>
            <a:endParaRPr lang="fr-FR" noProof="0" dirty="0"/>
          </a:p>
        </p:txBody>
      </p:sp>
      <p:sp>
        <p:nvSpPr>
          <p:cNvPr id="3" name="Espace réservé du texte vertical 2"/>
          <p:cNvSpPr>
            <a:spLocks noGrp="1"/>
          </p:cNvSpPr>
          <p:nvPr>
            <p:ph type="body" orient="vert" idx="1"/>
          </p:nvPr>
        </p:nvSpPr>
        <p:spPr>
          <a:xfrm>
            <a:off x="1117309" y="274638"/>
            <a:ext cx="8532178" cy="5897561"/>
          </a:xfrm>
        </p:spPr>
        <p:txBody>
          <a:bodyPr vert="eaVert" rtlCol="0"/>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B91AE174-79A8-4DBD-949F-59976445A8D7}" type="datetime1">
              <a:rPr lang="fr-FR" smtClean="0"/>
              <a:pPr/>
              <a:t>17/05/2024</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591C5AD9-787D-40FA-8A4D-16A055B9AF81}" type="slidenum">
              <a:rPr lang="fr-FR" noProof="0" smtClean="0"/>
              <a:t>‹N°›</a:t>
            </a:fld>
            <a:endParaRPr lang="fr-F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contenu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18662048-31C6-4FA4-8E2A-A7A728DE4DAD}" type="datetime1">
              <a:rPr lang="fr-FR" smtClean="0"/>
              <a:pPr/>
              <a:t>17/05/2024</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DA60BA0E-20D0-4E7C-B286-26C960A6788F}" type="slidenum">
              <a:rPr lang="fr-FR" noProof="0" smtClean="0"/>
              <a:t>‹N°›</a:t>
            </a:fld>
            <a:endParaRPr lang="fr-F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fr-FR" noProof="0" smtClean="0"/>
              <a:t>Modifiez le style du titre</a:t>
            </a:r>
            <a:endParaRPr lang="fr-FR" noProof="0" dirty="0"/>
          </a:p>
        </p:txBody>
      </p:sp>
      <p:sp>
        <p:nvSpPr>
          <p:cNvPr id="3" name="Espace réservé du texte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fr-FR" noProof="0" smtClean="0"/>
              <a:t>Modifiez les styles du texte du masque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contenu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contenu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e la date 4"/>
          <p:cNvSpPr>
            <a:spLocks noGrp="1"/>
          </p:cNvSpPr>
          <p:nvPr>
            <p:ph type="dt" sz="half" idx="10"/>
          </p:nvPr>
        </p:nvSpPr>
        <p:spPr/>
        <p:txBody>
          <a:bodyPr rtlCol="0"/>
          <a:lstStyle>
            <a:lvl1pPr>
              <a:defRPr/>
            </a:lvl1pPr>
          </a:lstStyle>
          <a:p>
            <a:fld id="{8A64196A-BEE6-4491-90B5-F68FE796655F}" type="datetime1">
              <a:rPr lang="fr-FR" smtClean="0"/>
              <a:pPr/>
              <a:t>17/05/2024</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lgn="l" rtl="0">
              <a:defRPr/>
            </a:lvl1pPr>
          </a:lstStyle>
          <a:p>
            <a:pPr rtl="0"/>
            <a:r>
              <a:rPr lang="fr-FR" noProof="0" smtClean="0"/>
              <a:t>Modifiez le style du titre</a:t>
            </a:r>
            <a:endParaRPr lang="fr-FR" noProof="0" dirty="0"/>
          </a:p>
        </p:txBody>
      </p:sp>
      <p:sp>
        <p:nvSpPr>
          <p:cNvPr id="3" name="Espace réservé du texte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fr-FR" noProof="0" smtClean="0"/>
              <a:t>Modifiez les styles du texte du masque</a:t>
            </a:r>
          </a:p>
        </p:txBody>
      </p:sp>
      <p:sp>
        <p:nvSpPr>
          <p:cNvPr id="4" name="Espace réservé du contenu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texte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fr-FR" noProof="0" smtClean="0"/>
              <a:t>Modifiez les styles du texte du masque</a:t>
            </a:r>
          </a:p>
        </p:txBody>
      </p:sp>
      <p:sp>
        <p:nvSpPr>
          <p:cNvPr id="6" name="Espace réservé du contenu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7" name="Espace réservé de la date 6"/>
          <p:cNvSpPr>
            <a:spLocks noGrp="1"/>
          </p:cNvSpPr>
          <p:nvPr>
            <p:ph type="dt" sz="half" idx="10"/>
          </p:nvPr>
        </p:nvSpPr>
        <p:spPr/>
        <p:txBody>
          <a:bodyPr rtlCol="0"/>
          <a:lstStyle>
            <a:lvl1pPr>
              <a:defRPr/>
            </a:lvl1pPr>
          </a:lstStyle>
          <a:p>
            <a:fld id="{9DF4D392-EF6A-4546-BE67-0A4475C8D146}" type="datetime1">
              <a:rPr lang="fr-FR" smtClean="0"/>
              <a:pPr/>
              <a:t>17/05/2024</a:t>
            </a:fld>
            <a:endParaRPr lang="fr-FR" dirty="0"/>
          </a:p>
        </p:txBody>
      </p:sp>
      <p:sp>
        <p:nvSpPr>
          <p:cNvPr id="8" name="Espace réservé du pied de page 7"/>
          <p:cNvSpPr>
            <a:spLocks noGrp="1"/>
          </p:cNvSpPr>
          <p:nvPr>
            <p:ph type="ftr" sz="quarter" idx="11"/>
          </p:nvPr>
        </p:nvSpPr>
        <p:spPr/>
        <p:txBody>
          <a:bodyPr rtlCol="0"/>
          <a:lstStyle/>
          <a:p>
            <a:pPr rtl="0"/>
            <a:endParaRPr lang="fr-FR" noProof="0" dirty="0"/>
          </a:p>
        </p:txBody>
      </p:sp>
      <p:sp>
        <p:nvSpPr>
          <p:cNvPr id="9" name="Espace réservé du numéro de diapositive 8"/>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e la date 2"/>
          <p:cNvSpPr>
            <a:spLocks noGrp="1"/>
          </p:cNvSpPr>
          <p:nvPr>
            <p:ph type="dt" sz="half" idx="10"/>
          </p:nvPr>
        </p:nvSpPr>
        <p:spPr/>
        <p:txBody>
          <a:bodyPr rtlCol="0"/>
          <a:lstStyle>
            <a:lvl1pPr>
              <a:defRPr/>
            </a:lvl1pPr>
          </a:lstStyle>
          <a:p>
            <a:fld id="{A228BD1F-6D0E-420C-8BFA-9DF0A6C07362}" type="datetime1">
              <a:rPr lang="fr-FR" smtClean="0"/>
              <a:pPr/>
              <a:t>17/05/2024</a:t>
            </a:fld>
            <a:endParaRPr lang="fr-FR" dirty="0"/>
          </a:p>
        </p:txBody>
      </p:sp>
      <p:sp>
        <p:nvSpPr>
          <p:cNvPr id="4" name="Espace réservé du pied de page 3"/>
          <p:cNvSpPr>
            <a:spLocks noGrp="1"/>
          </p:cNvSpPr>
          <p:nvPr>
            <p:ph type="ftr" sz="quarter" idx="11"/>
          </p:nvPr>
        </p:nvSpPr>
        <p:spPr/>
        <p:txBody>
          <a:bodyPr rtlCol="0"/>
          <a:lstStyle/>
          <a:p>
            <a:pPr rtl="0"/>
            <a:endParaRPr lang="fr-FR" noProof="0" dirty="0"/>
          </a:p>
        </p:txBody>
      </p:sp>
      <p:sp>
        <p:nvSpPr>
          <p:cNvPr id="5" name="Espace réservé du numéro de diapositive 4"/>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lvl1pPr>
          </a:lstStyle>
          <a:p>
            <a:fld id="{9219C123-234E-4BDF-A453-4DA56EE52067}" type="datetime1">
              <a:rPr lang="fr-FR" smtClean="0"/>
              <a:pPr/>
              <a:t>17/05/2024</a:t>
            </a:fld>
            <a:endParaRPr lang="fr-FR" dirty="0"/>
          </a:p>
        </p:txBody>
      </p:sp>
      <p:sp>
        <p:nvSpPr>
          <p:cNvPr id="3" name="Espace réservé du pied de page 2"/>
          <p:cNvSpPr>
            <a:spLocks noGrp="1"/>
          </p:cNvSpPr>
          <p:nvPr>
            <p:ph type="ftr" sz="quarter" idx="11"/>
          </p:nvPr>
        </p:nvSpPr>
        <p:spPr/>
        <p:txBody>
          <a:bodyPr rtlCol="0"/>
          <a:lstStyle/>
          <a:p>
            <a:pPr rtl="0"/>
            <a:endParaRPr lang="fr-FR" noProof="0" dirty="0"/>
          </a:p>
        </p:txBody>
      </p:sp>
      <p:sp>
        <p:nvSpPr>
          <p:cNvPr id="4" name="Espace réservé du numéro de diapositive 3"/>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dirty="0"/>
          </a:p>
        </p:txBody>
      </p:sp>
      <p:sp>
        <p:nvSpPr>
          <p:cNvPr id="2" name="Titre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fr-FR" noProof="0" smtClean="0"/>
              <a:t>Modifiez le style du titre</a:t>
            </a:r>
            <a:endParaRPr lang="fr-FR" noProof="0" dirty="0"/>
          </a:p>
        </p:txBody>
      </p:sp>
      <p:sp>
        <p:nvSpPr>
          <p:cNvPr id="3" name="Espace réservé du contenu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texte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fr-FR" noProof="0" smtClean="0"/>
              <a:t>Modifiez les styles du texte du masque</a:t>
            </a:r>
          </a:p>
        </p:txBody>
      </p:sp>
      <p:sp>
        <p:nvSpPr>
          <p:cNvPr id="5" name="Espace réservé de la date 4"/>
          <p:cNvSpPr>
            <a:spLocks noGrp="1"/>
          </p:cNvSpPr>
          <p:nvPr>
            <p:ph type="dt" sz="half" idx="10"/>
          </p:nvPr>
        </p:nvSpPr>
        <p:spPr/>
        <p:txBody>
          <a:bodyPr rtlCol="0"/>
          <a:lstStyle>
            <a:lvl1pPr>
              <a:defRPr/>
            </a:lvl1pPr>
          </a:lstStyle>
          <a:p>
            <a:fld id="{8A882CEE-EB75-4AF3-9151-1F5F1A2C8DEE}" type="datetime1">
              <a:rPr lang="fr-FR" smtClean="0"/>
              <a:pPr/>
              <a:t>17/05/2024</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2DFBB78A-01B4-41F2-96B0-677A4A282832}" type="slidenum">
              <a:rPr lang="fr-FR" noProof="0" smtClean="0"/>
              <a:t>‹N°›</a:t>
            </a:fld>
            <a:endParaRPr lang="fr-F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dirty="0"/>
          </a:p>
        </p:txBody>
      </p:sp>
      <p:sp>
        <p:nvSpPr>
          <p:cNvPr id="2" name="Titre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fr-FR" noProof="0" smtClean="0"/>
              <a:t>Modifiez le style du titre</a:t>
            </a:r>
            <a:endParaRPr lang="fr-FR" noProof="0" dirty="0"/>
          </a:p>
        </p:txBody>
      </p:sp>
      <p:sp>
        <p:nvSpPr>
          <p:cNvPr id="3" name="Espace réservé pour l’image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fr-FR" noProof="0" smtClean="0"/>
              <a:t>Cliquez sur l'icône pour ajouter une image</a:t>
            </a:r>
            <a:endParaRPr lang="fr-FR" noProof="0" dirty="0"/>
          </a:p>
        </p:txBody>
      </p:sp>
      <p:sp>
        <p:nvSpPr>
          <p:cNvPr id="4" name="Espace réservé du texte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fr-FR" noProof="0" smtClean="0"/>
              <a:t>Modifiez les styles du texte du masque</a:t>
            </a:r>
          </a:p>
        </p:txBody>
      </p:sp>
      <p:sp>
        <p:nvSpPr>
          <p:cNvPr id="5" name="Espace réservé de la date 4"/>
          <p:cNvSpPr>
            <a:spLocks noGrp="1"/>
          </p:cNvSpPr>
          <p:nvPr>
            <p:ph type="dt" sz="half" idx="10"/>
          </p:nvPr>
        </p:nvSpPr>
        <p:spPr/>
        <p:txBody>
          <a:bodyPr rtlCol="0"/>
          <a:lstStyle>
            <a:lvl1pPr>
              <a:defRPr/>
            </a:lvl1pPr>
          </a:lstStyle>
          <a:p>
            <a:fld id="{1243391A-F551-4E68-A3A2-B2977A11EED5}" type="datetime1">
              <a:rPr lang="fr-FR" smtClean="0"/>
              <a:pPr/>
              <a:t>17/05/2024</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2DFBB78A-01B4-41F2-96B0-677A4A282832}" type="slidenum">
              <a:rPr lang="fr-FR" noProof="0" smtClean="0"/>
              <a:t>‹N°›</a:t>
            </a:fld>
            <a:endParaRPr lang="fr-F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dirty="0"/>
          </a:p>
        </p:txBody>
      </p:sp>
      <p:sp>
        <p:nvSpPr>
          <p:cNvPr id="2" name="Espace réservé du titre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fr-FR" noProof="0" dirty="0" smtClean="0"/>
              <a:t>Modifiez le style du titre</a:t>
            </a:r>
            <a:endParaRPr lang="fr-FR" noProof="0" dirty="0"/>
          </a:p>
        </p:txBody>
      </p:sp>
      <p:sp>
        <p:nvSpPr>
          <p:cNvPr id="3" name="Espace réservé du texte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4" name="Espace réservé de la date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7FC95F3A-C80B-45D8-8619-50796CD15BC7}" type="datetime1">
              <a:rPr lang="fr-FR" smtClean="0"/>
              <a:pPr/>
              <a:t>17/05/2024</a:t>
            </a:fld>
            <a:endParaRPr lang="fr-FR" dirty="0"/>
          </a:p>
        </p:txBody>
      </p:sp>
      <p:sp>
        <p:nvSpPr>
          <p:cNvPr id="5" name="Espace réservé du pied de page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fr-FR" noProof="0" dirty="0"/>
          </a:p>
        </p:txBody>
      </p:sp>
      <p:sp>
        <p:nvSpPr>
          <p:cNvPr id="6" name="Espace réservé du numéro de diapositive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fr-FR" smtClean="0"/>
              <a:pPr/>
              <a:t>‹N°›</a:t>
            </a:fld>
            <a:endParaRPr lang="fr-F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normAutofit fontScale="90000"/>
          </a:bodyPr>
          <a:lstStyle/>
          <a:p>
            <a:pPr algn="ctr"/>
            <a:r>
              <a:rPr lang="fr-FR" sz="4400" b="1" dirty="0">
                <a:latin typeface="Times New Roman" panose="02020603050405020304" pitchFamily="18" charset="0"/>
                <a:cs typeface="Times New Roman" panose="02020603050405020304" pitchFamily="18" charset="0"/>
              </a:rPr>
              <a:t>Lecture </a:t>
            </a:r>
            <a:r>
              <a:rPr lang="fr-FR" sz="4400" b="1" dirty="0" smtClean="0">
                <a:latin typeface="Times New Roman" panose="02020603050405020304" pitchFamily="18" charset="0"/>
                <a:cs typeface="Times New Roman" panose="02020603050405020304" pitchFamily="18" charset="0"/>
              </a:rPr>
              <a:t>One </a:t>
            </a: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Basic </a:t>
            </a:r>
            <a:r>
              <a:rPr lang="en-US" sz="4400" b="1" dirty="0">
                <a:latin typeface="Times New Roman" panose="02020603050405020304" pitchFamily="18" charset="0"/>
                <a:cs typeface="Times New Roman" panose="02020603050405020304" pitchFamily="18" charset="0"/>
              </a:rPr>
              <a:t>Notions in SLA: Description and </a:t>
            </a:r>
            <a:r>
              <a:rPr lang="en-US" sz="4400" b="1" dirty="0" smtClean="0">
                <a:latin typeface="Times New Roman" panose="02020603050405020304" pitchFamily="18" charset="0"/>
                <a:cs typeface="Times New Roman" panose="02020603050405020304" pitchFamily="18" charset="0"/>
              </a:rPr>
              <a:t>Explanation</a:t>
            </a:r>
            <a:br>
              <a:rPr lang="en-US" sz="4400" b="1" dirty="0" smtClean="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2800" b="1" dirty="0" err="1" smtClean="0">
                <a:latin typeface="Times New Roman" panose="02020603050405020304" pitchFamily="18" charset="0"/>
                <a:cs typeface="Times New Roman" panose="02020603050405020304" pitchFamily="18" charset="0"/>
              </a:rPr>
              <a:t>Dr</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Soumia</a:t>
            </a:r>
            <a:r>
              <a:rPr lang="en-US" sz="2800" b="1" dirty="0" smtClean="0">
                <a:latin typeface="Times New Roman" panose="02020603050405020304" pitchFamily="18" charset="0"/>
                <a:cs typeface="Times New Roman" panose="02020603050405020304" pitchFamily="18" charset="0"/>
              </a:rPr>
              <a:t> HADJAB</a:t>
            </a:r>
            <a:endParaRPr lang="fr-F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b="1" dirty="0" err="1">
                <a:latin typeface="Times New Roman" panose="02020603050405020304" pitchFamily="18" charset="0"/>
                <a:cs typeface="Times New Roman" panose="02020603050405020304" pitchFamily="18" charset="0"/>
              </a:rPr>
              <a:t>Saville-Troike</a:t>
            </a:r>
            <a:r>
              <a:rPr lang="fr-FR" sz="4000" b="1" dirty="0">
                <a:latin typeface="Times New Roman" panose="02020603050405020304" pitchFamily="18" charset="0"/>
                <a:cs typeface="Times New Roman" panose="02020603050405020304" pitchFamily="18" charset="0"/>
              </a:rPr>
              <a:t> and </a:t>
            </a:r>
            <a:r>
              <a:rPr lang="fr-FR" sz="4000" b="1" dirty="0" err="1" smtClean="0">
                <a:latin typeface="Times New Roman" panose="02020603050405020304" pitchFamily="18" charset="0"/>
                <a:cs typeface="Times New Roman" panose="02020603050405020304" pitchFamily="18" charset="0"/>
              </a:rPr>
              <a:t>Barto’s</a:t>
            </a:r>
            <a:r>
              <a:rPr lang="fr-FR" sz="4000" b="1" dirty="0" smtClean="0">
                <a:latin typeface="Times New Roman" panose="02020603050405020304" pitchFamily="18" charset="0"/>
                <a:cs typeface="Times New Roman" panose="02020603050405020304" pitchFamily="18" charset="0"/>
              </a:rPr>
              <a:t> </a:t>
            </a:r>
            <a:r>
              <a:rPr lang="fr-FR" sz="4000" b="1" dirty="0">
                <a:latin typeface="Times New Roman" panose="02020603050405020304" pitchFamily="18" charset="0"/>
                <a:cs typeface="Times New Roman" panose="02020603050405020304" pitchFamily="18" charset="0"/>
              </a:rPr>
              <a:t>(</a:t>
            </a:r>
            <a:r>
              <a:rPr lang="fr-FR" sz="4000" b="1" dirty="0" smtClean="0">
                <a:latin typeface="Times New Roman" panose="02020603050405020304" pitchFamily="18" charset="0"/>
                <a:cs typeface="Times New Roman" panose="02020603050405020304" pitchFamily="18" charset="0"/>
              </a:rPr>
              <a:t>2017)</a:t>
            </a:r>
            <a:r>
              <a:rPr lang="fr-FR" sz="4000" b="1" dirty="0" err="1" smtClean="0">
                <a:latin typeface="Times New Roman" panose="02020603050405020304" pitchFamily="18" charset="0"/>
                <a:cs typeface="Times New Roman" panose="02020603050405020304" pitchFamily="18" charset="0"/>
              </a:rPr>
              <a:t>Standpoints</a:t>
            </a:r>
            <a:r>
              <a:rPr lang="fr-FR" sz="4000" b="1" dirty="0" smtClean="0">
                <a:latin typeface="Times New Roman" panose="02020603050405020304" pitchFamily="18" charset="0"/>
                <a:cs typeface="Times New Roman" panose="02020603050405020304" pitchFamily="18" charset="0"/>
              </a:rPr>
              <a:t> </a:t>
            </a:r>
            <a:r>
              <a:rPr lang="fr-FR" sz="4000" b="1" dirty="0" err="1" smtClean="0">
                <a:latin typeface="Times New Roman" panose="02020603050405020304" pitchFamily="18" charset="0"/>
                <a:cs typeface="Times New Roman" panose="02020603050405020304" pitchFamily="18" charset="0"/>
              </a:rPr>
              <a:t>Towards</a:t>
            </a:r>
            <a:r>
              <a:rPr lang="fr-FR" sz="4000" b="1" dirty="0" smtClean="0">
                <a:latin typeface="Times New Roman" panose="02020603050405020304" pitchFamily="18" charset="0"/>
                <a:cs typeface="Times New Roman" panose="02020603050405020304" pitchFamily="18" charset="0"/>
              </a:rPr>
              <a:t> SLA</a:t>
            </a:r>
            <a:endParaRPr lang="fr-FR" sz="4000" b="1" dirty="0">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773" y="1628800"/>
            <a:ext cx="11377264" cy="5040560"/>
          </a:xfrm>
        </p:spPr>
      </p:pic>
    </p:spTree>
    <p:extLst>
      <p:ext uri="{BB962C8B-B14F-4D97-AF65-F5344CB8AC3E}">
        <p14:creationId xmlns:p14="http://schemas.microsoft.com/office/powerpoint/2010/main" val="33398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5820" y="1443841"/>
            <a:ext cx="10945216" cy="3970318"/>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 SLA </a:t>
            </a:r>
            <a:r>
              <a:rPr lang="en-US" sz="3600" dirty="0">
                <a:latin typeface="Times New Roman" panose="02020603050405020304" pitchFamily="18" charset="0"/>
                <a:cs typeface="Times New Roman" panose="02020603050405020304" pitchFamily="18" charset="0"/>
              </a:rPr>
              <a:t>refers both to the study of individuals </a:t>
            </a:r>
            <a:r>
              <a:rPr lang="en-US" sz="3600" dirty="0" err="1">
                <a:latin typeface="Times New Roman" panose="02020603050405020304" pitchFamily="18" charset="0"/>
                <a:cs typeface="Times New Roman" panose="02020603050405020304" pitchFamily="18" charset="0"/>
              </a:rPr>
              <a:t>ang</a:t>
            </a:r>
            <a:r>
              <a:rPr lang="en-US" sz="3600" dirty="0">
                <a:latin typeface="Times New Roman" panose="02020603050405020304" pitchFamily="18" charset="0"/>
                <a:cs typeface="Times New Roman" panose="02020603050405020304" pitchFamily="18" charset="0"/>
              </a:rPr>
              <a:t> groups who are learning a </a:t>
            </a:r>
            <a:r>
              <a:rPr lang="en-US" sz="3600" dirty="0" err="1">
                <a:latin typeface="Times New Roman" panose="02020603050405020304" pitchFamily="18" charset="0"/>
                <a:cs typeface="Times New Roman" panose="02020603050405020304" pitchFamily="18" charset="0"/>
              </a:rPr>
              <a:t>lge</a:t>
            </a:r>
            <a:r>
              <a:rPr lang="en-US" sz="3600" dirty="0">
                <a:latin typeface="Times New Roman" panose="02020603050405020304" pitchFamily="18" charset="0"/>
                <a:cs typeface="Times New Roman" panose="02020603050405020304" pitchFamily="18" charset="0"/>
              </a:rPr>
              <a:t> subsequent to learning their L1 as young children, and to the process of learning that lge.</a:t>
            </a:r>
          </a:p>
          <a:p>
            <a:r>
              <a:rPr lang="en-US" sz="3600" dirty="0" smtClean="0">
                <a:latin typeface="Times New Roman" panose="02020603050405020304" pitchFamily="18" charset="0"/>
                <a:cs typeface="Times New Roman" panose="02020603050405020304" pitchFamily="18" charset="0"/>
              </a:rPr>
              <a:t>- The </a:t>
            </a:r>
            <a:r>
              <a:rPr lang="en-US" sz="3600" dirty="0">
                <a:latin typeface="Times New Roman" panose="02020603050405020304" pitchFamily="18" charset="0"/>
                <a:cs typeface="Times New Roman" panose="02020603050405020304" pitchFamily="18" charset="0"/>
              </a:rPr>
              <a:t>additional </a:t>
            </a:r>
            <a:r>
              <a:rPr lang="en-US" sz="3600" dirty="0" err="1">
                <a:latin typeface="Times New Roman" panose="02020603050405020304" pitchFamily="18" charset="0"/>
                <a:cs typeface="Times New Roman" panose="02020603050405020304" pitchFamily="18" charset="0"/>
              </a:rPr>
              <a:t>lge</a:t>
            </a:r>
            <a:r>
              <a:rPr lang="en-US" sz="3600" dirty="0">
                <a:latin typeface="Times New Roman" panose="02020603050405020304" pitchFamily="18" charset="0"/>
                <a:cs typeface="Times New Roman" panose="02020603050405020304" pitchFamily="18" charset="0"/>
              </a:rPr>
              <a:t> is called L2 (second </a:t>
            </a:r>
            <a:r>
              <a:rPr lang="en-US" sz="3600" dirty="0" err="1">
                <a:latin typeface="Times New Roman" panose="02020603050405020304" pitchFamily="18" charset="0"/>
                <a:cs typeface="Times New Roman" panose="02020603050405020304" pitchFamily="18" charset="0"/>
              </a:rPr>
              <a:t>lge</a:t>
            </a:r>
            <a:r>
              <a:rPr lang="en-US" sz="3600" dirty="0">
                <a:latin typeface="Times New Roman" panose="02020603050405020304" pitchFamily="18" charset="0"/>
                <a:cs typeface="Times New Roman" panose="02020603050405020304" pitchFamily="18" charset="0"/>
              </a:rPr>
              <a:t>), even though it may actually be the third, fourth, or tenth to be acquired.</a:t>
            </a:r>
          </a:p>
          <a:p>
            <a:r>
              <a:rPr lang="en-US" sz="3600" dirty="0" smtClean="0">
                <a:latin typeface="Times New Roman" panose="02020603050405020304" pitchFamily="18" charset="0"/>
                <a:cs typeface="Times New Roman" panose="02020603050405020304" pitchFamily="18" charset="0"/>
              </a:rPr>
              <a:t>- It </a:t>
            </a:r>
            <a:r>
              <a:rPr lang="en-US" sz="3600" dirty="0">
                <a:latin typeface="Times New Roman" panose="02020603050405020304" pitchFamily="18" charset="0"/>
                <a:cs typeface="Times New Roman" panose="02020603050405020304" pitchFamily="18" charset="0"/>
              </a:rPr>
              <a:t>is also commonly called a target </a:t>
            </a:r>
            <a:r>
              <a:rPr lang="en-US" sz="3600" dirty="0" err="1">
                <a:latin typeface="Times New Roman" panose="02020603050405020304" pitchFamily="18" charset="0"/>
                <a:cs typeface="Times New Roman" panose="02020603050405020304" pitchFamily="18" charset="0"/>
              </a:rPr>
              <a:t>lge</a:t>
            </a:r>
            <a:r>
              <a:rPr lang="en-US" sz="3600" dirty="0">
                <a:latin typeface="Times New Roman" panose="02020603050405020304" pitchFamily="18" charset="0"/>
                <a:cs typeface="Times New Roman" panose="02020603050405020304" pitchFamily="18" charset="0"/>
              </a:rPr>
              <a:t> (TL), which refers to any </a:t>
            </a:r>
            <a:r>
              <a:rPr lang="en-US" sz="3600" dirty="0" err="1">
                <a:latin typeface="Times New Roman" panose="02020603050405020304" pitchFamily="18" charset="0"/>
                <a:cs typeface="Times New Roman" panose="02020603050405020304" pitchFamily="18" charset="0"/>
              </a:rPr>
              <a:t>lge</a:t>
            </a:r>
            <a:r>
              <a:rPr lang="en-US" sz="3600" dirty="0">
                <a:latin typeface="Times New Roman" panose="02020603050405020304" pitchFamily="18" charset="0"/>
                <a:cs typeface="Times New Roman" panose="02020603050405020304" pitchFamily="18" charset="0"/>
              </a:rPr>
              <a:t> that is the aim or goal of learning.</a:t>
            </a:r>
          </a:p>
        </p:txBody>
      </p:sp>
    </p:spTree>
    <p:extLst>
      <p:ext uri="{BB962C8B-B14F-4D97-AF65-F5344CB8AC3E}">
        <p14:creationId xmlns:p14="http://schemas.microsoft.com/office/powerpoint/2010/main" val="380869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1844" y="2060848"/>
            <a:ext cx="10441160" cy="2308324"/>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 The </a:t>
            </a:r>
            <a:r>
              <a:rPr lang="en-US" sz="3600" dirty="0">
                <a:latin typeface="Times New Roman" panose="02020603050405020304" pitchFamily="18" charset="0"/>
                <a:cs typeface="Times New Roman" panose="02020603050405020304" pitchFamily="18" charset="0"/>
              </a:rPr>
              <a:t>scope of SLA includes ‘informal L2 learning’ that takes place in naturalistic contexts, ‘formal L2 learning’ that takes place in CRs, and L2 learning that involves a mixture of these settings and circumstances. </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682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1804" y="836712"/>
            <a:ext cx="11377264" cy="5509200"/>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 In </a:t>
            </a:r>
            <a:r>
              <a:rPr lang="en-US" sz="3200" dirty="0">
                <a:latin typeface="Times New Roman" panose="02020603050405020304" pitchFamily="18" charset="0"/>
                <a:cs typeface="Times New Roman" panose="02020603050405020304" pitchFamily="18" charset="0"/>
              </a:rPr>
              <a:t>trying to understand the process of SLA, we are seeking to answer three basic questions:</a:t>
            </a:r>
          </a:p>
          <a:p>
            <a:r>
              <a:rPr lang="en-US" sz="3200" dirty="0" smtClean="0">
                <a:latin typeface="Times New Roman" panose="02020603050405020304" pitchFamily="18" charset="0"/>
                <a:cs typeface="Times New Roman" panose="02020603050405020304" pitchFamily="18" charset="0"/>
              </a:rPr>
              <a:t>1. What </a:t>
            </a:r>
            <a:r>
              <a:rPr lang="en-US" sz="3200" dirty="0" err="1">
                <a:latin typeface="Times New Roman" panose="02020603050405020304" pitchFamily="18" charset="0"/>
                <a:cs typeface="Times New Roman" panose="02020603050405020304" pitchFamily="18" charset="0"/>
              </a:rPr>
              <a:t>exacly</a:t>
            </a:r>
            <a:r>
              <a:rPr lang="en-US" sz="3200" dirty="0">
                <a:latin typeface="Times New Roman" panose="02020603050405020304" pitchFamily="18" charset="0"/>
                <a:cs typeface="Times New Roman" panose="02020603050405020304" pitchFamily="18" charset="0"/>
              </a:rPr>
              <a:t> does the L2 learner come to know?</a:t>
            </a:r>
          </a:p>
          <a:p>
            <a:r>
              <a:rPr lang="en-US" sz="3200" dirty="0" smtClean="0">
                <a:latin typeface="Times New Roman" panose="02020603050405020304" pitchFamily="18" charset="0"/>
                <a:cs typeface="Times New Roman" panose="02020603050405020304" pitchFamily="18" charset="0"/>
              </a:rPr>
              <a:t>2. How </a:t>
            </a:r>
            <a:r>
              <a:rPr lang="en-US" sz="3200" dirty="0">
                <a:latin typeface="Times New Roman" panose="02020603050405020304" pitchFamily="18" charset="0"/>
                <a:cs typeface="Times New Roman" panose="02020603050405020304" pitchFamily="18" charset="0"/>
              </a:rPr>
              <a:t>does the learner acquire </a:t>
            </a:r>
            <a:r>
              <a:rPr lang="en-US" sz="3200" dirty="0" err="1">
                <a:latin typeface="Times New Roman" panose="02020603050405020304" pitchFamily="18" charset="0"/>
                <a:cs typeface="Times New Roman" panose="02020603050405020304" pitchFamily="18" charset="0"/>
              </a:rPr>
              <a:t>thid</a:t>
            </a:r>
            <a:r>
              <a:rPr lang="en-US" sz="3200" dirty="0">
                <a:latin typeface="Times New Roman" panose="02020603050405020304" pitchFamily="18" charset="0"/>
                <a:cs typeface="Times New Roman" panose="02020603050405020304" pitchFamily="18" charset="0"/>
              </a:rPr>
              <a:t> knowledge?</a:t>
            </a:r>
          </a:p>
          <a:p>
            <a:r>
              <a:rPr lang="en-US" sz="3200" dirty="0" smtClean="0">
                <a:latin typeface="Times New Roman" panose="02020603050405020304" pitchFamily="18" charset="0"/>
                <a:cs typeface="Times New Roman" panose="02020603050405020304" pitchFamily="18" charset="0"/>
              </a:rPr>
              <a:t>3. Why </a:t>
            </a:r>
            <a:r>
              <a:rPr lang="en-US" sz="3200" dirty="0">
                <a:latin typeface="Times New Roman" panose="02020603050405020304" pitchFamily="18" charset="0"/>
                <a:cs typeface="Times New Roman" panose="02020603050405020304" pitchFamily="18" charset="0"/>
              </a:rPr>
              <a:t>are some learners more successful than others?</a:t>
            </a:r>
          </a:p>
          <a:p>
            <a:r>
              <a:rPr lang="en-US" sz="3200" dirty="0">
                <a:latin typeface="Times New Roman" panose="02020603050405020304" pitchFamily="18" charset="0"/>
                <a:cs typeface="Times New Roman" panose="02020603050405020304" pitchFamily="18" charset="0"/>
              </a:rPr>
              <a:t>(there are no simple answers to these questions; there are probably no answers that all second language researchers would agree on completely. This is in part because SLA is highly complex in nature, and in part because scholars studying SLA come from different academic disciplines which differ greatly in theory and research methods).</a:t>
            </a:r>
          </a:p>
        </p:txBody>
      </p:sp>
    </p:spTree>
    <p:extLst>
      <p:ext uri="{BB962C8B-B14F-4D97-AF65-F5344CB8AC3E}">
        <p14:creationId xmlns:p14="http://schemas.microsoft.com/office/powerpoint/2010/main" val="196322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7545" y="1536174"/>
            <a:ext cx="11521280" cy="3785652"/>
          </a:xfrm>
          <a:prstGeom prst="rect">
            <a:avLst/>
          </a:prstGeom>
        </p:spPr>
        <p:txBody>
          <a:bodyPr wrap="square">
            <a:spAutoFit/>
          </a:bodyPr>
          <a:lstStyle/>
          <a:p>
            <a:r>
              <a:rPr lang="en-US" sz="4000" dirty="0" smtClean="0">
                <a:latin typeface="Times New Roman" panose="02020603050405020304" pitchFamily="18" charset="0"/>
                <a:cs typeface="Times New Roman" panose="02020603050405020304" pitchFamily="18" charset="0"/>
              </a:rPr>
              <a:t>- SLA </a:t>
            </a:r>
            <a:r>
              <a:rPr lang="en-US" sz="4000" dirty="0">
                <a:latin typeface="Times New Roman" panose="02020603050405020304" pitchFamily="18" charset="0"/>
                <a:cs typeface="Times New Roman" panose="02020603050405020304" pitchFamily="18" charset="0"/>
              </a:rPr>
              <a:t>has emerged as a field of study primarily from within linguistics and psychology (and their subfields of applied linguistics, psycholinguistics, sociolinguistics, and social psychology; </a:t>
            </a:r>
            <a:r>
              <a:rPr lang="en-US" sz="4000" dirty="0" err="1">
                <a:latin typeface="Times New Roman" panose="02020603050405020304" pitchFamily="18" charset="0"/>
                <a:cs typeface="Times New Roman" panose="02020603050405020304" pitchFamily="18" charset="0"/>
              </a:rPr>
              <a:t>Gass</a:t>
            </a:r>
            <a:r>
              <a:rPr lang="en-US" sz="4000" dirty="0">
                <a:latin typeface="Times New Roman" panose="02020603050405020304" pitchFamily="18" charset="0"/>
                <a:cs typeface="Times New Roman" panose="02020603050405020304" pitchFamily="18" charset="0"/>
              </a:rPr>
              <a:t> and </a:t>
            </a:r>
            <a:r>
              <a:rPr lang="en-US" sz="4000" dirty="0" err="1">
                <a:latin typeface="Times New Roman" panose="02020603050405020304" pitchFamily="18" charset="0"/>
                <a:cs typeface="Times New Roman" panose="02020603050405020304" pitchFamily="18" charset="0"/>
              </a:rPr>
              <a:t>Selinker</a:t>
            </a:r>
            <a:r>
              <a:rPr lang="en-US" sz="4000" dirty="0">
                <a:latin typeface="Times New Roman" panose="02020603050405020304" pitchFamily="18" charset="0"/>
                <a:cs typeface="Times New Roman" panose="02020603050405020304" pitchFamily="18" charset="0"/>
              </a:rPr>
              <a:t> (1994) added discourse analysis, conversational analysis and education).</a:t>
            </a:r>
            <a:endParaRPr lang="fr-F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329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1804" y="1905506"/>
            <a:ext cx="11089232" cy="2862322"/>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1. Linguists </a:t>
            </a:r>
            <a:r>
              <a:rPr lang="en-US" sz="3600" dirty="0">
                <a:latin typeface="Times New Roman" panose="02020603050405020304" pitchFamily="18" charset="0"/>
                <a:cs typeface="Times New Roman" panose="02020603050405020304" pitchFamily="18" charset="0"/>
              </a:rPr>
              <a:t>emphasize the features of the differences and similarities in the </a:t>
            </a:r>
            <a:r>
              <a:rPr lang="en-US" sz="3600" dirty="0" err="1">
                <a:latin typeface="Times New Roman" panose="02020603050405020304" pitchFamily="18" charset="0"/>
                <a:cs typeface="Times New Roman" panose="02020603050405020304" pitchFamily="18" charset="0"/>
              </a:rPr>
              <a:t>lges</a:t>
            </a:r>
            <a:r>
              <a:rPr lang="en-US" sz="3600" dirty="0">
                <a:latin typeface="Times New Roman" panose="02020603050405020304" pitchFamily="18" charset="0"/>
                <a:cs typeface="Times New Roman" panose="02020603050405020304" pitchFamily="18" charset="0"/>
              </a:rPr>
              <a:t> that are being learned, and the ‘linguistic competence’ (underlying knowledge) and ‘linguistic performance’ (actual production) of learners at various stages of acquisition.</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096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5820" y="2348880"/>
            <a:ext cx="10873208" cy="1754326"/>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2. Psychologists </a:t>
            </a:r>
            <a:r>
              <a:rPr lang="en-US" sz="3600" dirty="0">
                <a:latin typeface="Times New Roman" panose="02020603050405020304" pitchFamily="18" charset="0"/>
                <a:cs typeface="Times New Roman" panose="02020603050405020304" pitchFamily="18" charset="0"/>
              </a:rPr>
              <a:t>and psycholinguists emphasize the mental or cognitive processes involved in acquisition, and the representation od </a:t>
            </a:r>
            <a:r>
              <a:rPr lang="en-US" sz="3600" dirty="0" err="1" smtClean="0">
                <a:latin typeface="Times New Roman" panose="02020603050405020304" pitchFamily="18" charset="0"/>
                <a:cs typeface="Times New Roman" panose="02020603050405020304" pitchFamily="18" charset="0"/>
              </a:rPr>
              <a:t>lge</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s) in the brain.</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556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090172"/>
            <a:ext cx="6092825" cy="2677656"/>
          </a:xfrm>
          <a:prstGeom prst="rect">
            <a:avLst/>
          </a:prstGeom>
        </p:spPr>
        <p:txBody>
          <a:bodyPr>
            <a:spAutoFit/>
          </a:bodyPr>
          <a:lstStyle/>
          <a:p>
            <a:r>
              <a:rPr lang="en-US" dirty="0"/>
              <a:t>3.	Sociolinguists emphasize variability in learner linguistic performance, and extend the scope of study to communicative competence (underlying knowledge that additionally accounts for </a:t>
            </a:r>
            <a:r>
              <a:rPr lang="en-US" dirty="0" err="1"/>
              <a:t>lge</a:t>
            </a:r>
            <a:r>
              <a:rPr lang="en-US" dirty="0"/>
              <a:t> use, or pragmatic competence).</a:t>
            </a:r>
            <a:endParaRPr lang="fr-FR" dirty="0"/>
          </a:p>
        </p:txBody>
      </p:sp>
    </p:spTree>
    <p:extLst>
      <p:ext uri="{BB962C8B-B14F-4D97-AF65-F5344CB8AC3E}">
        <p14:creationId xmlns:p14="http://schemas.microsoft.com/office/powerpoint/2010/main" val="363424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459504"/>
            <a:ext cx="6092825" cy="1938992"/>
          </a:xfrm>
          <a:prstGeom prst="rect">
            <a:avLst/>
          </a:prstGeom>
        </p:spPr>
        <p:txBody>
          <a:bodyPr>
            <a:spAutoFit/>
          </a:bodyPr>
          <a:lstStyle/>
          <a:p>
            <a:r>
              <a:rPr lang="en-US" dirty="0"/>
              <a:t>4.	Social psychologists emphasize group-related phenomena as identity and social motivation, and the interactional and larger social contexts of learning.</a:t>
            </a:r>
            <a:endParaRPr lang="fr-FR" dirty="0"/>
          </a:p>
        </p:txBody>
      </p:sp>
    </p:spTree>
    <p:extLst>
      <p:ext uri="{BB962C8B-B14F-4D97-AF65-F5344CB8AC3E}">
        <p14:creationId xmlns:p14="http://schemas.microsoft.com/office/powerpoint/2010/main" val="166037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274838"/>
            <a:ext cx="6092825" cy="2308324"/>
          </a:xfrm>
          <a:prstGeom prst="rect">
            <a:avLst/>
          </a:prstGeom>
        </p:spPr>
        <p:txBody>
          <a:bodyPr>
            <a:spAutoFit/>
          </a:bodyPr>
          <a:lstStyle/>
          <a:p>
            <a:r>
              <a:rPr lang="en-US" dirty="0"/>
              <a:t>5.	Applied linguists who specialize in SLA may take any one or more of these </a:t>
            </a:r>
            <a:r>
              <a:rPr lang="en-US" dirty="0" err="1"/>
              <a:t>perspectivs</a:t>
            </a:r>
            <a:r>
              <a:rPr lang="en-US" dirty="0"/>
              <a:t>, but they are also often concerned with the implications of theory and research for teaching second </a:t>
            </a:r>
            <a:r>
              <a:rPr lang="en-US" dirty="0" err="1"/>
              <a:t>lges</a:t>
            </a:r>
            <a:r>
              <a:rPr lang="en-US" dirty="0"/>
              <a:t>.</a:t>
            </a:r>
            <a:endParaRPr lang="fr-FR" dirty="0"/>
          </a:p>
        </p:txBody>
      </p:sp>
    </p:spTree>
    <p:extLst>
      <p:ext uri="{BB962C8B-B14F-4D97-AF65-F5344CB8AC3E}">
        <p14:creationId xmlns:p14="http://schemas.microsoft.com/office/powerpoint/2010/main" val="189000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latin typeface="Times New Roman" panose="02020603050405020304" pitchFamily="18" charset="0"/>
                <a:cs typeface="Times New Roman" panose="02020603050405020304" pitchFamily="18" charset="0"/>
              </a:rPr>
              <a:t>1.1.	</a:t>
            </a:r>
            <a:r>
              <a:rPr lang="fr-FR" b="1" dirty="0" err="1" smtClean="0">
                <a:latin typeface="Times New Roman" panose="02020603050405020304" pitchFamily="18" charset="0"/>
                <a:cs typeface="Times New Roman" panose="02020603050405020304" pitchFamily="18" charset="0"/>
              </a:rPr>
              <a:t>Understanding</a:t>
            </a:r>
            <a:endParaRPr lang="fr-FR" b="1" dirty="0">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88" y="1473200"/>
            <a:ext cx="11449272" cy="5384800"/>
          </a:xfrm>
        </p:spPr>
      </p:pic>
    </p:spTree>
    <p:extLst>
      <p:ext uri="{BB962C8B-B14F-4D97-AF65-F5344CB8AC3E}">
        <p14:creationId xmlns:p14="http://schemas.microsoft.com/office/powerpoint/2010/main" val="14395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5820" y="1556792"/>
            <a:ext cx="10945216" cy="3970318"/>
          </a:xfrm>
          <a:prstGeom prst="rect">
            <a:avLst/>
          </a:prstGeom>
        </p:spPr>
        <p:txBody>
          <a:bodyPr wrap="square">
            <a:spAutoFit/>
          </a:bodyPr>
          <a:lstStyle/>
          <a:p>
            <a:r>
              <a:rPr lang="en-US" dirty="0" smtClean="0"/>
              <a:t>   </a:t>
            </a:r>
            <a:r>
              <a:rPr lang="en-US" sz="3600" dirty="0" smtClean="0">
                <a:latin typeface="Times New Roman" panose="02020603050405020304" pitchFamily="18" charset="0"/>
                <a:cs typeface="Times New Roman" panose="02020603050405020304" pitchFamily="18" charset="0"/>
              </a:rPr>
              <a:t>Each </a:t>
            </a:r>
            <a:r>
              <a:rPr lang="en-US" sz="3600" dirty="0">
                <a:latin typeface="Times New Roman" panose="02020603050405020304" pitchFamily="18" charset="0"/>
                <a:cs typeface="Times New Roman" panose="02020603050405020304" pitchFamily="18" charset="0"/>
              </a:rPr>
              <a:t>discipline and </a:t>
            </a:r>
            <a:r>
              <a:rPr lang="en-US" sz="3600" dirty="0" err="1">
                <a:latin typeface="Times New Roman" panose="02020603050405020304" pitchFamily="18" charset="0"/>
                <a:cs typeface="Times New Roman" panose="02020603050405020304" pitchFamily="18" charset="0"/>
              </a:rPr>
              <a:t>subdiscipline</a:t>
            </a:r>
            <a:r>
              <a:rPr lang="en-US" sz="3600" dirty="0">
                <a:latin typeface="Times New Roman" panose="02020603050405020304" pitchFamily="18" charset="0"/>
                <a:cs typeface="Times New Roman" panose="02020603050405020304" pitchFamily="18" charset="0"/>
              </a:rPr>
              <a:t> uses different methods for gathering and analyzing data in research on SLA, employs different theoretical frameworks, and reaches its interpretation of research findings and conclusions in different ways. </a:t>
            </a:r>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understanding coming from these different disciplinary perspectives sometimes seem to conflict.</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953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1.2.	What is second language and first language?</a:t>
            </a:r>
            <a:endParaRPr lang="fr-FR" b="1" dirty="0">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780" y="1701800"/>
            <a:ext cx="11305256" cy="5156200"/>
          </a:xfrm>
        </p:spPr>
      </p:pic>
    </p:spTree>
    <p:extLst>
      <p:ext uri="{BB962C8B-B14F-4D97-AF65-F5344CB8AC3E}">
        <p14:creationId xmlns:p14="http://schemas.microsoft.com/office/powerpoint/2010/main" val="122749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7308" y="-315416"/>
            <a:ext cx="10157354" cy="1397000"/>
          </a:xfrm>
        </p:spPr>
        <p:txBody>
          <a:bodyPr/>
          <a:lstStyle/>
          <a:p>
            <a:pPr algn="ctr"/>
            <a:r>
              <a:rPr lang="en-US" b="1" dirty="0">
                <a:latin typeface="Times New Roman" panose="02020603050405020304" pitchFamily="18" charset="0"/>
                <a:cs typeface="Times New Roman" panose="02020603050405020304" pitchFamily="18" charset="0"/>
              </a:rPr>
              <a:t>What is a second </a:t>
            </a:r>
            <a:r>
              <a:rPr lang="en-US" b="1" dirty="0" err="1" smtClean="0">
                <a:latin typeface="Times New Roman" panose="02020603050405020304" pitchFamily="18" charset="0"/>
                <a:cs typeface="Times New Roman" panose="02020603050405020304" pitchFamily="18" charset="0"/>
              </a:rPr>
              <a:t>lge</a:t>
            </a:r>
            <a:r>
              <a:rPr lang="en-US" b="1" dirty="0" smtClean="0">
                <a:latin typeface="Times New Roman" panose="02020603050405020304" pitchFamily="18" charset="0"/>
                <a:cs typeface="Times New Roman" panose="02020603050405020304" pitchFamily="18" charset="0"/>
              </a:rPr>
              <a:t>?</a:t>
            </a:r>
            <a:endParaRPr lang="fr-FR"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765820" y="1085298"/>
            <a:ext cx="11156915" cy="4470400"/>
          </a:xfrm>
        </p:spPr>
        <p:txBody>
          <a:bodyPr>
            <a:noAutofit/>
          </a:bodyPr>
          <a:lstStyle/>
          <a:p>
            <a:pPr marL="0" indent="0">
              <a:buNone/>
            </a:pPr>
            <a:r>
              <a:rPr lang="en-US" sz="3200" dirty="0" smtClean="0"/>
              <a:t>   </a:t>
            </a:r>
            <a:r>
              <a:rPr lang="en-US" sz="3200" dirty="0" smtClean="0">
                <a:latin typeface="Times New Roman" panose="02020603050405020304" pitchFamily="18" charset="0"/>
                <a:cs typeface="Times New Roman" panose="02020603050405020304" pitchFamily="18" charset="0"/>
              </a:rPr>
              <a:t>An </a:t>
            </a:r>
            <a:r>
              <a:rPr lang="en-US" sz="3200" dirty="0">
                <a:latin typeface="Times New Roman" panose="02020603050405020304" pitchFamily="18" charset="0"/>
                <a:cs typeface="Times New Roman" panose="02020603050405020304" pitchFamily="18" charset="0"/>
              </a:rPr>
              <a:t>understanding of the function the L2 will serve in our lives may significantly affect ‘WHAT’ we learn.</a:t>
            </a:r>
          </a:p>
          <a:p>
            <a:pPr marL="0" indent="0">
              <a:buNone/>
            </a:pPr>
            <a:r>
              <a:rPr lang="en-US" sz="3200" dirty="0" smtClean="0">
                <a:latin typeface="Times New Roman" panose="02020603050405020304" pitchFamily="18" charset="0"/>
                <a:cs typeface="Times New Roman" panose="02020603050405020304" pitchFamily="18" charset="0"/>
              </a:rPr>
              <a:t>   A </a:t>
            </a:r>
            <a:r>
              <a:rPr lang="en-US" sz="3200" dirty="0">
                <a:latin typeface="Times New Roman" panose="02020603050405020304" pitchFamily="18" charset="0"/>
                <a:cs typeface="Times New Roman" panose="02020603050405020304" pitchFamily="18" charset="0"/>
              </a:rPr>
              <a:t>second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is typically an official or societally dominant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needed for education, employment, and other basic purposes. It is acquired by minority group members or immigrants who speak another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natively. </a:t>
            </a:r>
          </a:p>
          <a:p>
            <a:pPr marL="0" indent="0">
              <a:buNone/>
            </a:pPr>
            <a:r>
              <a:rPr lang="en-US" sz="3200" dirty="0" smtClean="0">
                <a:latin typeface="Times New Roman" panose="02020603050405020304" pitchFamily="18" charset="0"/>
                <a:cs typeface="Times New Roman" panose="02020603050405020304" pitchFamily="18" charset="0"/>
              </a:rPr>
              <a:t>   A </a:t>
            </a:r>
            <a:r>
              <a:rPr lang="en-US" sz="3200" dirty="0">
                <a:latin typeface="Times New Roman" panose="02020603050405020304" pitchFamily="18" charset="0"/>
                <a:cs typeface="Times New Roman" panose="02020603050405020304" pitchFamily="18" charset="0"/>
              </a:rPr>
              <a:t>foreign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is one not widely used in the LLs’ immediate social context which might be used for future travel or other cross-cultural communication situations, or studied as a curricular requirement or elective in school, but with no immediate or necessary practical application.</a:t>
            </a:r>
          </a:p>
          <a:p>
            <a:pPr marL="0" indent="0">
              <a:buNone/>
            </a:pPr>
            <a:endParaRPr lang="fr-FR" sz="3200" dirty="0"/>
          </a:p>
        </p:txBody>
      </p:sp>
    </p:spTree>
    <p:extLst>
      <p:ext uri="{BB962C8B-B14F-4D97-AF65-F5344CB8AC3E}">
        <p14:creationId xmlns:p14="http://schemas.microsoft.com/office/powerpoint/2010/main" val="165343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 is a first </a:t>
            </a:r>
            <a:r>
              <a:rPr lang="en-US" b="1" dirty="0" err="1">
                <a:latin typeface="Times New Roman" panose="02020603050405020304" pitchFamily="18" charset="0"/>
                <a:cs typeface="Times New Roman" panose="02020603050405020304" pitchFamily="18" charset="0"/>
              </a:rPr>
              <a:t>lge</a:t>
            </a:r>
            <a:r>
              <a:rPr lang="en-US" b="1" dirty="0">
                <a:latin typeface="Times New Roman" panose="02020603050405020304" pitchFamily="18" charset="0"/>
                <a:cs typeface="Times New Roman" panose="02020603050405020304" pitchFamily="18" charset="0"/>
              </a:rPr>
              <a:t>?</a:t>
            </a:r>
            <a:endParaRPr lang="fr-FR"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833552" y="1844824"/>
            <a:ext cx="10724867" cy="4470400"/>
          </a:xfrm>
        </p:spPr>
        <p:txBody>
          <a:bodyPr>
            <a:normAutofit/>
          </a:bodyPr>
          <a:lstStyle/>
          <a:p>
            <a:pPr marL="0" indent="0">
              <a:buNone/>
            </a:pPr>
            <a:r>
              <a:rPr lang="en-US" sz="3200" dirty="0" smtClean="0">
                <a:latin typeface="Times New Roman" panose="02020603050405020304" pitchFamily="18" charset="0"/>
                <a:cs typeface="Times New Roman" panose="02020603050405020304" pitchFamily="18" charset="0"/>
              </a:rPr>
              <a:t>   They </a:t>
            </a:r>
            <a:r>
              <a:rPr lang="en-US" sz="3200" dirty="0">
                <a:latin typeface="Times New Roman" panose="02020603050405020304" pitchFamily="18" charset="0"/>
                <a:cs typeface="Times New Roman" panose="02020603050405020304" pitchFamily="18" charset="0"/>
              </a:rPr>
              <a:t>are used as roughly synonymous (first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native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primary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and mother tongue). The distinctions are not always clear-cut. L1 s are assumed to be </a:t>
            </a:r>
            <a:r>
              <a:rPr lang="en-US" sz="3200" dirty="0" err="1">
                <a:latin typeface="Times New Roman" panose="02020603050405020304" pitchFamily="18" charset="0"/>
                <a:cs typeface="Times New Roman" panose="02020603050405020304" pitchFamily="18" charset="0"/>
              </a:rPr>
              <a:t>lges</a:t>
            </a:r>
            <a:r>
              <a:rPr lang="en-US" sz="3200" dirty="0">
                <a:latin typeface="Times New Roman" panose="02020603050405020304" pitchFamily="18" charset="0"/>
                <a:cs typeface="Times New Roman" panose="02020603050405020304" pitchFamily="18" charset="0"/>
              </a:rPr>
              <a:t> which are acquired during early childhood and are learned as part of growing up among people who speak them.</a:t>
            </a:r>
          </a:p>
          <a:p>
            <a:pPr marL="0" indent="0">
              <a:buNone/>
            </a:pPr>
            <a:r>
              <a:rPr lang="en-US" sz="3200" dirty="0" smtClean="0">
                <a:latin typeface="Times New Roman" panose="02020603050405020304" pitchFamily="18" charset="0"/>
                <a:cs typeface="Times New Roman" panose="02020603050405020304" pitchFamily="18" charset="0"/>
              </a:rPr>
              <a:t>   Acquisition </a:t>
            </a:r>
            <a:r>
              <a:rPr lang="en-US" sz="3200" dirty="0">
                <a:latin typeface="Times New Roman" panose="02020603050405020304" pitchFamily="18" charset="0"/>
                <a:cs typeface="Times New Roman" panose="02020603050405020304" pitchFamily="18" charset="0"/>
              </a:rPr>
              <a:t>of more than one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during early childhood is called ‘simultaneous multilingualism’. </a:t>
            </a:r>
          </a:p>
          <a:p>
            <a:pPr marL="0" indent="0">
              <a:buNone/>
            </a:pP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351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1.3</a:t>
            </a:r>
            <a:r>
              <a:rPr lang="en-US" b="1" dirty="0" smtClean="0">
                <a:latin typeface="Times New Roman" panose="02020603050405020304" pitchFamily="18" charset="0"/>
                <a:cs typeface="Times New Roman" panose="02020603050405020304" pitchFamily="18" charset="0"/>
              </a:rPr>
              <a:t>. The </a:t>
            </a:r>
            <a:r>
              <a:rPr lang="en-US" b="1" dirty="0">
                <a:latin typeface="Times New Roman" panose="02020603050405020304" pitchFamily="18" charset="0"/>
                <a:cs typeface="Times New Roman" panose="02020603050405020304" pitchFamily="18" charset="0"/>
              </a:rPr>
              <a:t>nature of non-native speaker knowledge</a:t>
            </a:r>
            <a:endParaRPr lang="fr-FR" b="1" dirty="0">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64" y="1628800"/>
            <a:ext cx="11665295" cy="5112567"/>
          </a:xfrm>
        </p:spPr>
      </p:pic>
    </p:spTree>
    <p:extLst>
      <p:ext uri="{BB962C8B-B14F-4D97-AF65-F5344CB8AC3E}">
        <p14:creationId xmlns:p14="http://schemas.microsoft.com/office/powerpoint/2010/main" val="25080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7828" y="1556792"/>
            <a:ext cx="10801200" cy="4401205"/>
          </a:xfrm>
          <a:prstGeom prst="rect">
            <a:avLst/>
          </a:prstGeom>
        </p:spPr>
        <p:txBody>
          <a:bodyPr wrap="square">
            <a:spAutoFit/>
          </a:bodyPr>
          <a:lstStyle/>
          <a:p>
            <a:r>
              <a:rPr lang="en-US" dirty="0" smtClean="0"/>
              <a:t>   </a:t>
            </a:r>
            <a:r>
              <a:rPr lang="en-US" sz="4000" dirty="0" smtClean="0">
                <a:latin typeface="Times New Roman" panose="02020603050405020304" pitchFamily="18" charset="0"/>
                <a:cs typeface="Times New Roman" panose="02020603050405020304" pitchFamily="18" charset="0"/>
              </a:rPr>
              <a:t>Given </a:t>
            </a:r>
            <a:r>
              <a:rPr lang="en-US" sz="4000" dirty="0">
                <a:latin typeface="Times New Roman" panose="02020603050405020304" pitchFamily="18" charset="0"/>
                <a:cs typeface="Times New Roman" panose="02020603050405020304" pitchFamily="18" charset="0"/>
              </a:rPr>
              <a:t>the complexity of the knowledge to be learned, the basic assumption in SLA research is that learners create a language system, known as an </a:t>
            </a:r>
            <a:r>
              <a:rPr lang="en-US" sz="4000" dirty="0" err="1">
                <a:latin typeface="Times New Roman" panose="02020603050405020304" pitchFamily="18" charset="0"/>
                <a:cs typeface="Times New Roman" panose="02020603050405020304" pitchFamily="18" charset="0"/>
              </a:rPr>
              <a:t>interlge</a:t>
            </a:r>
            <a:r>
              <a:rPr lang="en-US" sz="4000" dirty="0">
                <a:latin typeface="Times New Roman" panose="02020603050405020304" pitchFamily="18" charset="0"/>
                <a:cs typeface="Times New Roman" panose="02020603050405020304" pitchFamily="18" charset="0"/>
              </a:rPr>
              <a:t> (IL) (a </a:t>
            </a:r>
            <a:r>
              <a:rPr lang="en-US" sz="4000" dirty="0" err="1">
                <a:latin typeface="Times New Roman" panose="02020603050405020304" pitchFamily="18" charset="0"/>
                <a:cs typeface="Times New Roman" panose="02020603050405020304" pitchFamily="18" charset="0"/>
              </a:rPr>
              <a:t>lge</a:t>
            </a:r>
            <a:r>
              <a:rPr lang="en-US" sz="4000" dirty="0">
                <a:latin typeface="Times New Roman" panose="02020603050405020304" pitchFamily="18" charset="0"/>
                <a:cs typeface="Times New Roman" panose="02020603050405020304" pitchFamily="18" charset="0"/>
              </a:rPr>
              <a:t> filled with random errors, not a deficit system, but an internalized system with its own structure, composed of </a:t>
            </a:r>
            <a:r>
              <a:rPr lang="en-US" sz="4000" dirty="0" err="1">
                <a:latin typeface="Times New Roman" panose="02020603050405020304" pitchFamily="18" charset="0"/>
                <a:cs typeface="Times New Roman" panose="02020603050405020304" pitchFamily="18" charset="0"/>
              </a:rPr>
              <a:t>numorous</a:t>
            </a:r>
            <a:r>
              <a:rPr lang="en-US" sz="4000" dirty="0">
                <a:latin typeface="Times New Roman" panose="02020603050405020304" pitchFamily="18" charset="0"/>
                <a:cs typeface="Times New Roman" panose="02020603050405020304" pitchFamily="18" charset="0"/>
              </a:rPr>
              <a:t> elements, some are from the NL or the TL).</a:t>
            </a:r>
            <a:endParaRPr lang="fr-F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433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1739" y="-243408"/>
            <a:ext cx="10157354" cy="1397000"/>
          </a:xfrm>
        </p:spPr>
        <p:txBody>
          <a:bodyPr/>
          <a:lstStyle/>
          <a:p>
            <a:pPr algn="ctr"/>
            <a:r>
              <a:rPr lang="en-US" b="1" dirty="0">
                <a:latin typeface="Times New Roman" panose="02020603050405020304" pitchFamily="18" charset="0"/>
                <a:cs typeface="Times New Roman" panose="02020603050405020304" pitchFamily="18" charset="0"/>
              </a:rPr>
              <a:t>1.4</a:t>
            </a:r>
            <a:r>
              <a:rPr lang="en-US" b="1" dirty="0" smtClean="0">
                <a:latin typeface="Times New Roman" panose="02020603050405020304" pitchFamily="18" charset="0"/>
                <a:cs typeface="Times New Roman" panose="02020603050405020304" pitchFamily="18" charset="0"/>
              </a:rPr>
              <a:t>. Diversity </a:t>
            </a:r>
            <a:r>
              <a:rPr lang="en-US" b="1" dirty="0">
                <a:latin typeface="Times New Roman" panose="02020603050405020304" pitchFamily="18" charset="0"/>
                <a:cs typeface="Times New Roman" panose="02020603050405020304" pitchFamily="18" charset="0"/>
              </a:rPr>
              <a:t>in language and learners</a:t>
            </a:r>
            <a:endParaRPr lang="fr-FR" b="1" dirty="0">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812" y="1700808"/>
            <a:ext cx="10873208" cy="5040560"/>
          </a:xfrm>
        </p:spPr>
      </p:pic>
    </p:spTree>
    <p:extLst>
      <p:ext uri="{BB962C8B-B14F-4D97-AF65-F5344CB8AC3E}">
        <p14:creationId xmlns:p14="http://schemas.microsoft.com/office/powerpoint/2010/main" val="150698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772" y="1166843"/>
            <a:ext cx="11377264" cy="4524315"/>
          </a:xfrm>
          <a:prstGeom prst="rect">
            <a:avLst/>
          </a:prstGeom>
        </p:spPr>
        <p:txBody>
          <a:bodyPr wrap="square">
            <a:spAutoFit/>
          </a:bodyPr>
          <a:lstStyle/>
          <a:p>
            <a:r>
              <a:rPr lang="en-US" dirty="0" smtClean="0"/>
              <a:t>   </a:t>
            </a:r>
            <a:r>
              <a:rPr lang="en-US" sz="3600" dirty="0" smtClean="0">
                <a:latin typeface="Times New Roman" panose="02020603050405020304" pitchFamily="18" charset="0"/>
                <a:cs typeface="Times New Roman" panose="02020603050405020304" pitchFamily="18" charset="0"/>
              </a:rPr>
              <a:t>What </a:t>
            </a:r>
            <a:r>
              <a:rPr lang="en-US" sz="3600" dirty="0">
                <a:latin typeface="Times New Roman" panose="02020603050405020304" pitchFamily="18" charset="0"/>
                <a:cs typeface="Times New Roman" panose="02020603050405020304" pitchFamily="18" charset="0"/>
              </a:rPr>
              <a:t>is learned in acquiring a second </a:t>
            </a:r>
            <a:r>
              <a:rPr lang="en-US" sz="3600" dirty="0" err="1">
                <a:latin typeface="Times New Roman" panose="02020603050405020304" pitchFamily="18" charset="0"/>
                <a:cs typeface="Times New Roman" panose="02020603050405020304" pitchFamily="18" charset="0"/>
              </a:rPr>
              <a:t>lge</a:t>
            </a:r>
            <a:r>
              <a:rPr lang="en-US" sz="3600" dirty="0">
                <a:latin typeface="Times New Roman" panose="02020603050405020304" pitchFamily="18" charset="0"/>
                <a:cs typeface="Times New Roman" panose="02020603050405020304" pitchFamily="18" charset="0"/>
              </a:rPr>
              <a:t>, as well as how it is learned, is often influenced by whether the situation involves informal exposure to speakers of other </a:t>
            </a:r>
            <a:r>
              <a:rPr lang="en-US" sz="3600" dirty="0" err="1">
                <a:latin typeface="Times New Roman" panose="02020603050405020304" pitchFamily="18" charset="0"/>
                <a:cs typeface="Times New Roman" panose="02020603050405020304" pitchFamily="18" charset="0"/>
              </a:rPr>
              <a:t>lges</a:t>
            </a:r>
            <a:r>
              <a:rPr lang="en-US" sz="3600" dirty="0">
                <a:latin typeface="Times New Roman" panose="02020603050405020304" pitchFamily="18" charset="0"/>
                <a:cs typeface="Times New Roman" panose="02020603050405020304" pitchFamily="18" charset="0"/>
              </a:rPr>
              <a:t>, immersion in a setting where one needs a new </a:t>
            </a:r>
            <a:r>
              <a:rPr lang="en-US" sz="3600" dirty="0" err="1">
                <a:latin typeface="Times New Roman" panose="02020603050405020304" pitchFamily="18" charset="0"/>
                <a:cs typeface="Times New Roman" panose="02020603050405020304" pitchFamily="18" charset="0"/>
              </a:rPr>
              <a:t>lge</a:t>
            </a:r>
            <a:r>
              <a:rPr lang="en-US" sz="3600" dirty="0">
                <a:latin typeface="Times New Roman" panose="02020603050405020304" pitchFamily="18" charset="0"/>
                <a:cs typeface="Times New Roman" panose="02020603050405020304" pitchFamily="18" charset="0"/>
              </a:rPr>
              <a:t> to meet basic needs, or formal instruction in school, and these learning conditions are often </a:t>
            </a:r>
            <a:r>
              <a:rPr lang="en-US" sz="3600" dirty="0" err="1">
                <a:latin typeface="Times New Roman" panose="02020603050405020304" pitchFamily="18" charset="0"/>
                <a:cs typeface="Times New Roman" panose="02020603050405020304" pitchFamily="18" charset="0"/>
              </a:rPr>
              <a:t>profounding</a:t>
            </a:r>
            <a:r>
              <a:rPr lang="en-US" sz="3600" dirty="0">
                <a:latin typeface="Times New Roman" panose="02020603050405020304" pitchFamily="18" charset="0"/>
                <a:cs typeface="Times New Roman" panose="02020603050405020304" pitchFamily="18" charset="0"/>
              </a:rPr>
              <a:t> influenced by powerful social, cultural, and economic factors affecting the status of both </a:t>
            </a:r>
            <a:r>
              <a:rPr lang="en-US" sz="3600" dirty="0" err="1">
                <a:latin typeface="Times New Roman" panose="02020603050405020304" pitchFamily="18" charset="0"/>
                <a:cs typeface="Times New Roman" panose="02020603050405020304" pitchFamily="18" charset="0"/>
              </a:rPr>
              <a:t>lges</a:t>
            </a:r>
            <a:r>
              <a:rPr lang="en-US" sz="3600" dirty="0">
                <a:latin typeface="Times New Roman" panose="02020603050405020304" pitchFamily="18" charset="0"/>
                <a:cs typeface="Times New Roman" panose="02020603050405020304" pitchFamily="18" charset="0"/>
              </a:rPr>
              <a:t> and LLs. </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57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0116" y="2780928"/>
            <a:ext cx="4371710" cy="769441"/>
          </a:xfrm>
          <a:prstGeom prst="rect">
            <a:avLst/>
          </a:prstGeom>
        </p:spPr>
        <p:txBody>
          <a:bodyPr wrap="none">
            <a:spAutoFit/>
          </a:bodyPr>
          <a:lstStyle/>
          <a:p>
            <a:pPr algn="ctr"/>
            <a:r>
              <a:rPr lang="fr-FR" sz="4400" b="1" dirty="0">
                <a:latin typeface="Times New Roman" panose="02020603050405020304" pitchFamily="18" charset="0"/>
                <a:cs typeface="Times New Roman" panose="02020603050405020304" pitchFamily="18" charset="0"/>
              </a:rPr>
              <a:t>How about </a:t>
            </a:r>
            <a:r>
              <a:rPr lang="fr-FR" sz="4400" b="1" dirty="0" err="1" smtClean="0">
                <a:latin typeface="Times New Roman" panose="02020603050405020304" pitchFamily="18" charset="0"/>
                <a:cs typeface="Times New Roman" panose="02020603050405020304" pitchFamily="18" charset="0"/>
              </a:rPr>
              <a:t>LLs</a:t>
            </a:r>
            <a:r>
              <a:rPr lang="fr-FR" sz="4400" b="1" dirty="0" smtClean="0">
                <a:latin typeface="Times New Roman" panose="02020603050405020304" pitchFamily="18" charset="0"/>
                <a:cs typeface="Times New Roman" panose="02020603050405020304" pitchFamily="18" charset="0"/>
              </a:rPr>
              <a:t>?</a:t>
            </a:r>
            <a:endParaRPr lang="fr-FR"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503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274838"/>
            <a:ext cx="6092825" cy="2308324"/>
          </a:xfrm>
          <a:prstGeom prst="rect">
            <a:avLst/>
          </a:prstGeom>
        </p:spPr>
        <p:txBody>
          <a:bodyPr>
            <a:spAutoFit/>
          </a:bodyPr>
          <a:lstStyle/>
          <a:p>
            <a:r>
              <a:rPr lang="en-US" sz="3600" dirty="0" smtClean="0">
                <a:latin typeface="Times New Roman" panose="02020603050405020304" pitchFamily="18" charset="0"/>
                <a:cs typeface="Times New Roman" panose="02020603050405020304" pitchFamily="18" charset="0"/>
              </a:rPr>
              <a:t>   Linguists </a:t>
            </a:r>
            <a:r>
              <a:rPr lang="en-US" sz="3600" dirty="0">
                <a:latin typeface="Times New Roman" panose="02020603050405020304" pitchFamily="18" charset="0"/>
                <a:cs typeface="Times New Roman" panose="02020603050405020304" pitchFamily="18" charset="0"/>
              </a:rPr>
              <a:t>may distinguish categories of LLs defined by the identity and relationship of their L1 and L2. </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1844" y="1166842"/>
            <a:ext cx="10657184" cy="4524315"/>
          </a:xfrm>
          <a:prstGeom prst="rect">
            <a:avLst/>
          </a:prstGeom>
        </p:spPr>
        <p:txBody>
          <a:bodyPr wrap="square">
            <a:spAutoFit/>
          </a:bodyPr>
          <a:lstStyle/>
          <a:p>
            <a:r>
              <a:rPr lang="en-US" dirty="0"/>
              <a:t> </a:t>
            </a:r>
            <a:r>
              <a:rPr lang="en-US" sz="2800" dirty="0" smtClean="0">
                <a:latin typeface="Times New Roman" panose="02020603050405020304" pitchFamily="18" charset="0"/>
                <a:cs typeface="Times New Roman" panose="02020603050405020304" pitchFamily="18" charset="0"/>
              </a:rPr>
              <a:t>According to </a:t>
            </a:r>
            <a:r>
              <a:rPr lang="en-US" sz="2800" dirty="0" err="1">
                <a:latin typeface="Times New Roman" panose="02020603050405020304" pitchFamily="18" charset="0"/>
                <a:cs typeface="Times New Roman" panose="02020603050405020304" pitchFamily="18" charset="0"/>
              </a:rPr>
              <a:t>Gass</a:t>
            </a:r>
            <a:r>
              <a:rPr lang="en-US" sz="2800" dirty="0">
                <a:latin typeface="Times New Roman" panose="02020603050405020304" pitchFamily="18" charset="0"/>
                <a:cs typeface="Times New Roman" panose="02020603050405020304" pitchFamily="18" charset="0"/>
              </a:rPr>
              <a:t> and </a:t>
            </a:r>
            <a:r>
              <a:rPr lang="en-US" sz="2800" dirty="0" err="1">
                <a:latin typeface="Times New Roman" panose="02020603050405020304" pitchFamily="18" charset="0"/>
                <a:cs typeface="Times New Roman" panose="02020603050405020304" pitchFamily="18" charset="0"/>
              </a:rPr>
              <a:t>Selinker</a:t>
            </a:r>
            <a:r>
              <a:rPr lang="en-US" sz="2800" dirty="0">
                <a:latin typeface="Times New Roman" panose="02020603050405020304" pitchFamily="18" charset="0"/>
                <a:cs typeface="Times New Roman" panose="02020603050405020304" pitchFamily="18" charset="0"/>
              </a:rPr>
              <a:t> (1994</a:t>
            </a:r>
            <a:r>
              <a:rPr lang="en-US" sz="2800" dirty="0" smtClean="0">
                <a:latin typeface="Times New Roman" panose="02020603050405020304" pitchFamily="18" charset="0"/>
                <a:cs typeface="Times New Roman" panose="02020603050405020304" pitchFamily="18" charset="0"/>
              </a:rPr>
              <a:t>), SLA </a:t>
            </a:r>
            <a:r>
              <a:rPr lang="en-US" sz="3200" dirty="0">
                <a:latin typeface="Times New Roman" panose="02020603050405020304" pitchFamily="18" charset="0"/>
                <a:cs typeface="Times New Roman" panose="02020603050405020304" pitchFamily="18" charset="0"/>
              </a:rPr>
              <a:t>is relatively a young field. It is difficult to state a ‘beginning’ date, but it is probably fair to say that it expanded and developed significantly in the past 40-45 years. We are far from a complete theory of SLA, but there is progress and an increased sophistication. SLA is the study of how </a:t>
            </a:r>
            <a:r>
              <a:rPr lang="en-US" sz="3200" dirty="0" err="1">
                <a:latin typeface="Times New Roman" panose="02020603050405020304" pitchFamily="18" charset="0"/>
                <a:cs typeface="Times New Roman" panose="02020603050405020304" pitchFamily="18" charset="0"/>
              </a:rPr>
              <a:t>lges</a:t>
            </a:r>
            <a:r>
              <a:rPr lang="en-US" sz="3200" dirty="0">
                <a:latin typeface="Times New Roman" panose="02020603050405020304" pitchFamily="18" charset="0"/>
                <a:cs typeface="Times New Roman" panose="02020603050405020304" pitchFamily="18" charset="0"/>
              </a:rPr>
              <a:t> are learned. It is the study of the acquisition of a non-primary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the acquisition of a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beyond the native lge. It is the study of how learners create a new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system with only limited exposure to a second lge.</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29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9956" y="1916832"/>
            <a:ext cx="8568952" cy="3416320"/>
          </a:xfrm>
          <a:prstGeom prst="rect">
            <a:avLst/>
          </a:prstGeom>
        </p:spPr>
        <p:txBody>
          <a:bodyPr wrap="square">
            <a:spAutoFit/>
          </a:bodyPr>
          <a:lstStyle/>
          <a:p>
            <a:r>
              <a:rPr lang="en-US" dirty="0" smtClean="0"/>
              <a:t>   </a:t>
            </a:r>
            <a:r>
              <a:rPr lang="en-US" sz="3600" dirty="0" smtClean="0">
                <a:latin typeface="Times New Roman" panose="02020603050405020304" pitchFamily="18" charset="0"/>
                <a:cs typeface="Times New Roman" panose="02020603050405020304" pitchFamily="18" charset="0"/>
              </a:rPr>
              <a:t>Psycholinguists </a:t>
            </a:r>
            <a:r>
              <a:rPr lang="en-US" sz="3600" dirty="0">
                <a:latin typeface="Times New Roman" panose="02020603050405020304" pitchFamily="18" charset="0"/>
                <a:cs typeface="Times New Roman" panose="02020603050405020304" pitchFamily="18" charset="0"/>
              </a:rPr>
              <a:t>may make distinctions based on individual aptitude for L2 learning, personality factors, types and strength of motivation, and different learning strategies, and political differences and learner differences in negotiated interaction.</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45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720840"/>
            <a:ext cx="6092825" cy="3416320"/>
          </a:xfrm>
          <a:prstGeom prst="rect">
            <a:avLst/>
          </a:prstGeom>
        </p:spPr>
        <p:txBody>
          <a:bodyPr>
            <a:spAutoFit/>
          </a:bodyPr>
          <a:lstStyle/>
          <a:p>
            <a:r>
              <a:rPr lang="en-US" dirty="0" smtClean="0"/>
              <a:t>   </a:t>
            </a:r>
            <a:r>
              <a:rPr lang="en-US" sz="3600" dirty="0" smtClean="0">
                <a:latin typeface="Times New Roman" panose="02020603050405020304" pitchFamily="18" charset="0"/>
                <a:cs typeface="Times New Roman" panose="02020603050405020304" pitchFamily="18" charset="0"/>
              </a:rPr>
              <a:t>Social </a:t>
            </a:r>
            <a:r>
              <a:rPr lang="en-US" sz="3600" dirty="0">
                <a:latin typeface="Times New Roman" panose="02020603050405020304" pitchFamily="18" charset="0"/>
                <a:cs typeface="Times New Roman" panose="02020603050405020304" pitchFamily="18" charset="0"/>
              </a:rPr>
              <a:t>psychologists may categorize LLs according to aspects of their group identity and attitudes toward TL speakers or toward L2 learning itself.</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236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1.5. What Are </a:t>
            </a:r>
            <a:r>
              <a:rPr lang="en-US" b="1" dirty="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Goals </a:t>
            </a:r>
            <a:r>
              <a:rPr lang="en-US" b="1" dirty="0">
                <a:latin typeface="Times New Roman" panose="02020603050405020304" pitchFamily="18" charset="0"/>
                <a:cs typeface="Times New Roman" panose="02020603050405020304" pitchFamily="18" charset="0"/>
              </a:rPr>
              <a:t>of SLA?</a:t>
            </a:r>
            <a:endParaRPr lang="fr-FR" b="1" dirty="0">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804" y="1628800"/>
            <a:ext cx="11233248" cy="5112567"/>
          </a:xfrm>
        </p:spPr>
      </p:pic>
    </p:spTree>
    <p:extLst>
      <p:ext uri="{BB962C8B-B14F-4D97-AF65-F5344CB8AC3E}">
        <p14:creationId xmlns:p14="http://schemas.microsoft.com/office/powerpoint/2010/main" val="261319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1964" y="2459504"/>
            <a:ext cx="7078861" cy="2862322"/>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The </a:t>
            </a:r>
            <a:r>
              <a:rPr lang="en-US" sz="3600" b="1" dirty="0">
                <a:latin typeface="Times New Roman" panose="02020603050405020304" pitchFamily="18" charset="0"/>
                <a:cs typeface="Times New Roman" panose="02020603050405020304" pitchFamily="18" charset="0"/>
              </a:rPr>
              <a:t>description</a:t>
            </a:r>
            <a:r>
              <a:rPr lang="en-US" sz="3600" dirty="0">
                <a:latin typeface="Times New Roman" panose="02020603050405020304" pitchFamily="18" charset="0"/>
                <a:cs typeface="Times New Roman" panose="02020603050405020304" pitchFamily="18" charset="0"/>
              </a:rPr>
              <a:t> of L2 acquisition (grammar, pronunciation and vocabulary use). Description of errors, formulaic chunks, whether the acquisition is systematic.</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60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1844" y="1556792"/>
            <a:ext cx="10729192" cy="3416320"/>
          </a:xfrm>
          <a:prstGeom prst="rect">
            <a:avLst/>
          </a:prstGeom>
        </p:spPr>
        <p:txBody>
          <a:bodyPr wrap="square">
            <a:spAutoFit/>
          </a:bodyPr>
          <a:lstStyle/>
          <a:p>
            <a:r>
              <a:rPr lang="en-US" dirty="0" smtClean="0"/>
              <a:t>   </a:t>
            </a:r>
            <a:r>
              <a:rPr lang="en-US" sz="3600" dirty="0" smtClean="0">
                <a:latin typeface="Times New Roman" panose="02020603050405020304" pitchFamily="18" charset="0"/>
                <a:cs typeface="Times New Roman" panose="02020603050405020304" pitchFamily="18" charset="0"/>
              </a:rPr>
              <a:t>The </a:t>
            </a:r>
            <a:r>
              <a:rPr lang="en-US" sz="3600" b="1" dirty="0">
                <a:latin typeface="Times New Roman" panose="02020603050405020304" pitchFamily="18" charset="0"/>
                <a:cs typeface="Times New Roman" panose="02020603050405020304" pitchFamily="18" charset="0"/>
              </a:rPr>
              <a:t>explanation </a:t>
            </a:r>
            <a:r>
              <a:rPr lang="en-US" sz="3600" dirty="0">
                <a:latin typeface="Times New Roman" panose="02020603050405020304" pitchFamily="18" charset="0"/>
                <a:cs typeface="Times New Roman" panose="02020603050405020304" pitchFamily="18" charset="0"/>
              </a:rPr>
              <a:t>of L2 acquisition (Social milieu in which learning takes place,  input influence on LLs, </a:t>
            </a:r>
            <a:r>
              <a:rPr lang="en-US" sz="3600" dirty="0" err="1">
                <a:latin typeface="Times New Roman" panose="02020603050405020304" pitchFamily="18" charset="0"/>
                <a:cs typeface="Times New Roman" panose="02020603050405020304" pitchFamily="18" charset="0"/>
              </a:rPr>
              <a:t>lge</a:t>
            </a:r>
            <a:r>
              <a:rPr lang="en-US" sz="3600" dirty="0">
                <a:latin typeface="Times New Roman" panose="02020603050405020304" pitchFamily="18" charset="0"/>
                <a:cs typeface="Times New Roman" panose="02020603050405020304" pitchFamily="18" charset="0"/>
              </a:rPr>
              <a:t> aptitude). i.e., identify the external and internal factors that account for why LLs acquire a L2. Different kinds of learning: item learning and system learning; particular developmental patterns.</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449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4092" y="1988840"/>
            <a:ext cx="6092825" cy="3416320"/>
          </a:xfrm>
          <a:prstGeom prst="rect">
            <a:avLst/>
          </a:prstGeom>
        </p:spPr>
        <p:txBody>
          <a:bodyPr>
            <a:spAutoFit/>
          </a:bodyPr>
          <a:lstStyle/>
          <a:p>
            <a:r>
              <a:rPr lang="en-US" sz="3600" dirty="0" smtClean="0">
                <a:latin typeface="Times New Roman" panose="02020603050405020304" pitchFamily="18" charset="0"/>
                <a:cs typeface="Times New Roman" panose="02020603050405020304" pitchFamily="18" charset="0"/>
              </a:rPr>
              <a:t>   In </a:t>
            </a:r>
            <a:r>
              <a:rPr lang="en-US" sz="3600" dirty="0">
                <a:latin typeface="Times New Roman" panose="02020603050405020304" pitchFamily="18" charset="0"/>
                <a:cs typeface="Times New Roman" panose="02020603050405020304" pitchFamily="18" charset="0"/>
              </a:rPr>
              <a:t>brief, the goals of SLA are </a:t>
            </a:r>
            <a:r>
              <a:rPr lang="en-US" sz="3600" b="1" dirty="0">
                <a:latin typeface="Times New Roman" panose="02020603050405020304" pitchFamily="18" charset="0"/>
                <a:cs typeface="Times New Roman" panose="02020603050405020304" pitchFamily="18" charset="0"/>
              </a:rPr>
              <a:t>to describe</a:t>
            </a:r>
            <a:r>
              <a:rPr lang="en-US" sz="3600" dirty="0">
                <a:latin typeface="Times New Roman" panose="02020603050405020304" pitchFamily="18" charset="0"/>
                <a:cs typeface="Times New Roman" panose="02020603050405020304" pitchFamily="18" charset="0"/>
              </a:rPr>
              <a:t> how L2 acquisition proceeds and </a:t>
            </a:r>
            <a:r>
              <a:rPr lang="en-US" sz="3600" b="1" dirty="0">
                <a:latin typeface="Times New Roman" panose="02020603050405020304" pitchFamily="18" charset="0"/>
                <a:cs typeface="Times New Roman" panose="02020603050405020304" pitchFamily="18" charset="0"/>
              </a:rPr>
              <a:t>to explain</a:t>
            </a:r>
            <a:r>
              <a:rPr lang="en-US" sz="3600" dirty="0">
                <a:latin typeface="Times New Roman" panose="02020603050405020304" pitchFamily="18" charset="0"/>
                <a:cs typeface="Times New Roman" panose="02020603050405020304" pitchFamily="18" charset="0"/>
              </a:rPr>
              <a:t> this process and why some LLs seem to be better at it than others.</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737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1.6. Frameworks </a:t>
            </a:r>
            <a:r>
              <a:rPr lang="en-US" b="1" dirty="0">
                <a:latin typeface="Times New Roman" panose="02020603050405020304" pitchFamily="18" charset="0"/>
                <a:cs typeface="Times New Roman" panose="02020603050405020304" pitchFamily="18" charset="0"/>
              </a:rPr>
              <a:t>for </a:t>
            </a:r>
            <a:r>
              <a:rPr lang="en-US" b="1" dirty="0" smtClean="0">
                <a:latin typeface="Times New Roman" panose="02020603050405020304" pitchFamily="18" charset="0"/>
                <a:cs typeface="Times New Roman" panose="02020603050405020304" pitchFamily="18" charset="0"/>
              </a:rPr>
              <a:t>Exploring </a:t>
            </a:r>
            <a:r>
              <a:rPr lang="en-US" b="1" dirty="0">
                <a:latin typeface="Times New Roman" panose="02020603050405020304" pitchFamily="18" charset="0"/>
                <a:cs typeface="Times New Roman" panose="02020603050405020304" pitchFamily="18" charset="0"/>
              </a:rPr>
              <a:t>SLA</a:t>
            </a:r>
            <a:endParaRPr lang="fr-FR" b="1" dirty="0">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65" y="1701800"/>
            <a:ext cx="11665296" cy="5156200"/>
          </a:xfrm>
        </p:spPr>
      </p:pic>
    </p:spTree>
    <p:extLst>
      <p:ext uri="{BB962C8B-B14F-4D97-AF65-F5344CB8AC3E}">
        <p14:creationId xmlns:p14="http://schemas.microsoft.com/office/powerpoint/2010/main" val="80981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6100" y="2767280"/>
            <a:ext cx="6092825" cy="1323439"/>
          </a:xfrm>
          <a:prstGeom prst="rect">
            <a:avLst/>
          </a:prstGeom>
        </p:spPr>
        <p:txBody>
          <a:bodyPr>
            <a:spAutoFit/>
          </a:bodyPr>
          <a:lstStyle/>
          <a:p>
            <a:r>
              <a:rPr lang="en-US" sz="4000" dirty="0">
                <a:latin typeface="Times New Roman" panose="02020603050405020304" pitchFamily="18" charset="0"/>
                <a:cs typeface="Times New Roman" panose="02020603050405020304" pitchFamily="18" charset="0"/>
              </a:rPr>
              <a:t>Two frameworks: ‘general SLA’ and ‘Instructed SLA’. </a:t>
            </a:r>
            <a:endParaRPr lang="fr-F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731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3852" y="2151727"/>
            <a:ext cx="10513168" cy="3170099"/>
          </a:xfrm>
          <a:prstGeom prst="rect">
            <a:avLst/>
          </a:prstGeom>
        </p:spPr>
        <p:txBody>
          <a:bodyPr wrap="square">
            <a:spAutoFit/>
          </a:bodyPr>
          <a:lstStyle/>
          <a:p>
            <a:r>
              <a:rPr lang="en-US" dirty="0" smtClean="0"/>
              <a:t>   </a:t>
            </a:r>
            <a:r>
              <a:rPr lang="en-US" sz="4000" dirty="0" smtClean="0">
                <a:latin typeface="Times New Roman" panose="02020603050405020304" pitchFamily="18" charset="0"/>
                <a:cs typeface="Times New Roman" panose="02020603050405020304" pitchFamily="18" charset="0"/>
              </a:rPr>
              <a:t>The </a:t>
            </a:r>
            <a:r>
              <a:rPr lang="en-US" sz="4000" dirty="0">
                <a:latin typeface="Times New Roman" panose="02020603050405020304" pitchFamily="18" charset="0"/>
                <a:cs typeface="Times New Roman" panose="02020603050405020304" pitchFamily="18" charset="0"/>
              </a:rPr>
              <a:t>former investigates issues relative to all L2 LLs, irrespective of whether they are in a naturalistic or an instructed </a:t>
            </a:r>
            <a:r>
              <a:rPr lang="en-US" sz="4000" dirty="0" smtClean="0">
                <a:latin typeface="Times New Roman" panose="02020603050405020304" pitchFamily="18" charset="0"/>
                <a:cs typeface="Times New Roman" panose="02020603050405020304" pitchFamily="18" charset="0"/>
              </a:rPr>
              <a:t>setting</a:t>
            </a:r>
            <a:r>
              <a:rPr lang="en-US" sz="4000" dirty="0">
                <a:latin typeface="Times New Roman" panose="02020603050405020304" pitchFamily="18" charset="0"/>
                <a:cs typeface="Times New Roman" panose="02020603050405020304" pitchFamily="18" charset="0"/>
              </a:rPr>
              <a:t>.  </a:t>
            </a:r>
            <a:endParaRPr lang="en-US" sz="4000" dirty="0" smtClean="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  Distinction </a:t>
            </a:r>
            <a:r>
              <a:rPr lang="en-US" sz="4000" dirty="0">
                <a:latin typeface="Times New Roman" panose="02020603050405020304" pitchFamily="18" charset="0"/>
                <a:cs typeface="Times New Roman" panose="02020603050405020304" pitchFamily="18" charset="0"/>
              </a:rPr>
              <a:t>between ‘description’ and ‘explanation</a:t>
            </a:r>
            <a:r>
              <a:rPr lang="en-US" sz="4000" dirty="0" smtClean="0">
                <a:latin typeface="Times New Roman" panose="02020603050405020304" pitchFamily="18" charset="0"/>
                <a:cs typeface="Times New Roman" panose="02020603050405020304" pitchFamily="18" charset="0"/>
              </a:rPr>
              <a:t>’.</a:t>
            </a:r>
            <a:endParaRPr lang="fr-F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422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1844" y="1843950"/>
            <a:ext cx="10729192" cy="3170099"/>
          </a:xfrm>
          <a:prstGeom prst="rect">
            <a:avLst/>
          </a:prstGeom>
        </p:spPr>
        <p:txBody>
          <a:bodyPr wrap="square">
            <a:spAutoFit/>
          </a:bodyPr>
          <a:lstStyle/>
          <a:p>
            <a:r>
              <a:rPr lang="en-US" sz="4000" dirty="0" smtClean="0">
                <a:latin typeface="Times New Roman" panose="02020603050405020304" pitchFamily="18" charset="0"/>
                <a:cs typeface="Times New Roman" panose="02020603050405020304" pitchFamily="18" charset="0"/>
              </a:rPr>
              <a:t>   The </a:t>
            </a:r>
            <a:r>
              <a:rPr lang="en-US" sz="4000" dirty="0">
                <a:latin typeface="Times New Roman" panose="02020603050405020304" pitchFamily="18" charset="0"/>
                <a:cs typeface="Times New Roman" panose="02020603050405020304" pitchFamily="18" charset="0"/>
              </a:rPr>
              <a:t>latter is concerned with how LLs acquire an L2 in a CR setting. It involves the study of how the kinds of interaction found in the CR influence L2 acquisition and whether LLs actually learn what they are taught.</a:t>
            </a:r>
            <a:endParaRPr lang="fr-F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38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9836" y="1196752"/>
            <a:ext cx="10801200" cy="5016758"/>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   It </a:t>
            </a:r>
            <a:r>
              <a:rPr lang="en-US" sz="3200" dirty="0">
                <a:latin typeface="Times New Roman" panose="02020603050405020304" pitchFamily="18" charset="0"/>
                <a:cs typeface="Times New Roman" panose="02020603050405020304" pitchFamily="18" charset="0"/>
              </a:rPr>
              <a:t>is the study of what is learned from a second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and what is not learned. It is the study of why most second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learners do not achieve the same degree of knowledge and proficiency in the second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as they do in their L1. Also, SLA is concerned with the nature of the hypotheses (whether conscious or subconscious) that LLs come up with regarding the rules of the second lge. SLA is an interdisciplinary field</a:t>
            </a:r>
          </a:p>
          <a:p>
            <a:r>
              <a:rPr lang="en-US" sz="3200" dirty="0">
                <a:latin typeface="Times New Roman" panose="02020603050405020304" pitchFamily="18" charset="0"/>
                <a:cs typeface="Times New Roman" panose="02020603050405020304" pitchFamily="18" charset="0"/>
              </a:rPr>
              <a:t>One way to define SLA is to state what it is not. SLA is not about pedagogy unless pedagogy affects the course of acquisition.</a:t>
            </a:r>
          </a:p>
        </p:txBody>
      </p:sp>
    </p:spTree>
    <p:extLst>
      <p:ext uri="{BB962C8B-B14F-4D97-AF65-F5344CB8AC3E}">
        <p14:creationId xmlns:p14="http://schemas.microsoft.com/office/powerpoint/2010/main" val="401586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err="1" smtClean="0">
                <a:latin typeface="Times New Roman" panose="02020603050405020304" pitchFamily="18" charset="0"/>
                <a:cs typeface="Times New Roman" panose="02020603050405020304" pitchFamily="18" charset="0"/>
              </a:rPr>
              <a:t>References</a:t>
            </a:r>
            <a:endParaRPr lang="fr-FR" b="1" dirty="0">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9796" y="1701800"/>
            <a:ext cx="11233248" cy="5039568"/>
          </a:xfrm>
        </p:spPr>
      </p:pic>
    </p:spTree>
    <p:extLst>
      <p:ext uri="{BB962C8B-B14F-4D97-AF65-F5344CB8AC3E}">
        <p14:creationId xmlns:p14="http://schemas.microsoft.com/office/powerpoint/2010/main" val="194497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2894" y="2090172"/>
            <a:ext cx="8663037" cy="830997"/>
          </a:xfrm>
          <a:prstGeom prst="rect">
            <a:avLst/>
          </a:prstGeom>
        </p:spPr>
        <p:txBody>
          <a:bodyPr wrap="square">
            <a:spAutoFit/>
          </a:bodyPr>
          <a:lstStyle/>
          <a:p>
            <a:endParaRPr lang="fr-FR" dirty="0" smtClean="0"/>
          </a:p>
          <a:p>
            <a:endParaRPr lang="fr-FR" dirty="0"/>
          </a:p>
        </p:txBody>
      </p:sp>
      <p:sp>
        <p:nvSpPr>
          <p:cNvPr id="4" name="Rectangle 3"/>
          <p:cNvSpPr/>
          <p:nvPr/>
        </p:nvSpPr>
        <p:spPr>
          <a:xfrm>
            <a:off x="261765" y="704023"/>
            <a:ext cx="11665296" cy="5449953"/>
          </a:xfrm>
          <a:prstGeom prst="rect">
            <a:avLst/>
          </a:prstGeom>
        </p:spPr>
        <p:txBody>
          <a:bodyPr wrap="square">
            <a:spAutoFit/>
          </a:bodyPr>
          <a:lstStyle/>
          <a:p>
            <a:pPr marL="450215" indent="-450215" algn="just">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Carter, R. </a:t>
            </a:r>
            <a:r>
              <a:rPr lang="fr-FR" dirty="0">
                <a:latin typeface="Arabic Typesetting" panose="03020402040406030203" pitchFamily="66" charset="-78"/>
                <a:ea typeface="Calibri" panose="020F0502020204030204" pitchFamily="34" charset="0"/>
                <a:cs typeface="Arial" panose="020B0604020202020204" pitchFamily="34" charset="0"/>
              </a:rPr>
              <a:t>&amp;</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Nunan</a:t>
            </a:r>
            <a:r>
              <a:rPr lang="fr-FR" dirty="0">
                <a:latin typeface="Times New Roman" panose="02020603050405020304" pitchFamily="18" charset="0"/>
                <a:ea typeface="Calibri" panose="020F0502020204030204" pitchFamily="34" charset="0"/>
                <a:cs typeface="Arial" panose="020B0604020202020204" pitchFamily="34" charset="0"/>
              </a:rPr>
              <a:t>, D. (</a:t>
            </a:r>
            <a:r>
              <a:rPr lang="fr-FR" dirty="0" err="1">
                <a:latin typeface="Times New Roman" panose="02020603050405020304" pitchFamily="18" charset="0"/>
                <a:ea typeface="Calibri" panose="020F0502020204030204" pitchFamily="34" charset="0"/>
                <a:cs typeface="Arial" panose="020B0604020202020204" pitchFamily="34" charset="0"/>
              </a:rPr>
              <a:t>eds</a:t>
            </a:r>
            <a:r>
              <a:rPr lang="fr-FR" dirty="0">
                <a:latin typeface="Times New Roman" panose="02020603050405020304" pitchFamily="18" charset="0"/>
                <a:ea typeface="Calibri" panose="020F0502020204030204" pitchFamily="34" charset="0"/>
                <a:cs typeface="Arial" panose="020B0604020202020204" pitchFamily="34" charset="0"/>
              </a:rPr>
              <a:t>.). (2001). The Cambridge Guide to </a:t>
            </a:r>
            <a:r>
              <a:rPr lang="fr-FR" dirty="0" err="1">
                <a:latin typeface="Times New Roman" panose="02020603050405020304" pitchFamily="18" charset="0"/>
                <a:ea typeface="Calibri" panose="020F0502020204030204" pitchFamily="34" charset="0"/>
                <a:cs typeface="Arial" panose="020B0604020202020204" pitchFamily="34" charset="0"/>
              </a:rPr>
              <a:t>Teaching</a:t>
            </a:r>
            <a:r>
              <a:rPr lang="fr-FR" dirty="0">
                <a:latin typeface="Times New Roman" panose="02020603050405020304" pitchFamily="18" charset="0"/>
                <a:ea typeface="Calibri" panose="020F0502020204030204" pitchFamily="34" charset="0"/>
                <a:cs typeface="Arial" panose="020B0604020202020204" pitchFamily="34" charset="0"/>
              </a:rPr>
              <a:t> English to Speakers of </a:t>
            </a:r>
            <a:r>
              <a:rPr lang="fr-FR" dirty="0" err="1">
                <a:latin typeface="Times New Roman" panose="02020603050405020304" pitchFamily="18" charset="0"/>
                <a:ea typeface="Calibri" panose="020F0502020204030204" pitchFamily="34" charset="0"/>
                <a:cs typeface="Arial" panose="020B0604020202020204" pitchFamily="34" charset="0"/>
              </a:rPr>
              <a:t>Other</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Languages</a:t>
            </a:r>
            <a:r>
              <a:rPr lang="fr-FR" dirty="0">
                <a:latin typeface="Times New Roman" panose="02020603050405020304" pitchFamily="18" charset="0"/>
                <a:ea typeface="Calibri" panose="020F0502020204030204" pitchFamily="34" charset="0"/>
                <a:cs typeface="Arial" panose="020B0604020202020204" pitchFamily="34" charset="0"/>
              </a:rPr>
              <a:t>. Cambridge </a:t>
            </a:r>
            <a:r>
              <a:rPr lang="fr-FR" dirty="0" err="1">
                <a:latin typeface="Times New Roman" panose="02020603050405020304" pitchFamily="18" charset="0"/>
                <a:ea typeface="Calibri" panose="020F0502020204030204" pitchFamily="34" charset="0"/>
                <a:cs typeface="Arial" panose="020B0604020202020204" pitchFamily="34" charset="0"/>
              </a:rPr>
              <a:t>University</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Press</a:t>
            </a:r>
            <a:r>
              <a:rPr lang="fr-FR" dirty="0">
                <a:latin typeface="Times New Roman" panose="02020603050405020304" pitchFamily="18" charset="0"/>
                <a:ea typeface="Calibri" panose="020F0502020204030204" pitchFamily="34" charset="0"/>
                <a:cs typeface="Arial" panose="020B0604020202020204" pitchFamily="34" charset="0"/>
              </a:rPr>
              <a:t>.</a:t>
            </a:r>
            <a:endParaRPr lang="fr-FR" sz="1800" dirty="0">
              <a:latin typeface="Calibri" panose="020F0502020204030204" pitchFamily="34" charset="0"/>
              <a:ea typeface="Calibri" panose="020F0502020204030204" pitchFamily="34" charset="0"/>
              <a:cs typeface="Arial" panose="020B0604020202020204" pitchFamily="34" charset="0"/>
            </a:endParaRPr>
          </a:p>
          <a:p>
            <a:pPr marL="450215" indent="-450215" algn="just">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Ellis, R. </a:t>
            </a:r>
            <a:r>
              <a:rPr lang="fr-FR" dirty="0">
                <a:latin typeface="Arabic Typesetting" panose="03020402040406030203" pitchFamily="66" charset="-78"/>
                <a:ea typeface="Calibri" panose="020F0502020204030204" pitchFamily="34" charset="0"/>
                <a:cs typeface="Arial" panose="020B0604020202020204" pitchFamily="34" charset="0"/>
              </a:rPr>
              <a:t>&amp;</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Shintani</a:t>
            </a:r>
            <a:r>
              <a:rPr lang="fr-FR" dirty="0">
                <a:latin typeface="Times New Roman" panose="02020603050405020304" pitchFamily="18" charset="0"/>
                <a:ea typeface="Calibri" panose="020F0502020204030204" pitchFamily="34" charset="0"/>
                <a:cs typeface="Arial" panose="020B0604020202020204" pitchFamily="34" charset="0"/>
              </a:rPr>
              <a:t>, N. </a:t>
            </a:r>
            <a:r>
              <a:rPr lang="fr-FR" dirty="0" err="1">
                <a:latin typeface="Times New Roman" panose="02020603050405020304" pitchFamily="18" charset="0"/>
                <a:ea typeface="Calibri" panose="020F0502020204030204" pitchFamily="34" charset="0"/>
                <a:cs typeface="Arial" panose="020B0604020202020204" pitchFamily="34" charset="0"/>
              </a:rPr>
              <a:t>Exploring</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Language</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Pedagogy</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through</a:t>
            </a:r>
            <a:r>
              <a:rPr lang="fr-FR" dirty="0">
                <a:latin typeface="Times New Roman" panose="02020603050405020304" pitchFamily="18" charset="0"/>
                <a:ea typeface="Calibri" panose="020F0502020204030204" pitchFamily="34" charset="0"/>
                <a:cs typeface="Arial" panose="020B0604020202020204" pitchFamily="34" charset="0"/>
              </a:rPr>
              <a:t> Second </a:t>
            </a:r>
            <a:r>
              <a:rPr lang="fr-FR" dirty="0" err="1">
                <a:latin typeface="Times New Roman" panose="02020603050405020304" pitchFamily="18" charset="0"/>
                <a:ea typeface="Calibri" panose="020F0502020204030204" pitchFamily="34" charset="0"/>
                <a:cs typeface="Arial" panose="020B0604020202020204" pitchFamily="34" charset="0"/>
              </a:rPr>
              <a:t>Language</a:t>
            </a:r>
            <a:r>
              <a:rPr lang="fr-FR" dirty="0">
                <a:latin typeface="Times New Roman" panose="02020603050405020304" pitchFamily="18" charset="0"/>
                <a:ea typeface="Calibri" panose="020F0502020204030204" pitchFamily="34" charset="0"/>
                <a:cs typeface="Arial" panose="020B0604020202020204" pitchFamily="34" charset="0"/>
              </a:rPr>
              <a:t> Acquisition </a:t>
            </a:r>
            <a:r>
              <a:rPr lang="fr-FR" dirty="0" err="1">
                <a:latin typeface="Times New Roman" panose="02020603050405020304" pitchFamily="18" charset="0"/>
                <a:ea typeface="Calibri" panose="020F0502020204030204" pitchFamily="34" charset="0"/>
                <a:cs typeface="Arial" panose="020B0604020202020204" pitchFamily="34" charset="0"/>
              </a:rPr>
              <a:t>Research</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Routledge</a:t>
            </a:r>
            <a:r>
              <a:rPr lang="fr-FR" dirty="0">
                <a:latin typeface="Times New Roman" panose="02020603050405020304" pitchFamily="18" charset="0"/>
                <a:ea typeface="Calibri" panose="020F0502020204030204" pitchFamily="34" charset="0"/>
                <a:cs typeface="Arial" panose="020B0604020202020204" pitchFamily="34" charset="0"/>
              </a:rPr>
              <a:t>: Taylor &amp; Francis Group. London &amp; New York.</a:t>
            </a:r>
            <a:endParaRPr lang="fr-FR" sz="1800" dirty="0">
              <a:latin typeface="Calibri" panose="020F0502020204030204" pitchFamily="34" charset="0"/>
              <a:ea typeface="Calibri" panose="020F0502020204030204" pitchFamily="34" charset="0"/>
              <a:cs typeface="Arial" panose="020B0604020202020204" pitchFamily="34" charset="0"/>
            </a:endParaRPr>
          </a:p>
          <a:p>
            <a:pPr marL="450215" indent="-450215" algn="just">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Ellis, R. (1997). Second </a:t>
            </a:r>
            <a:r>
              <a:rPr lang="fr-FR" dirty="0" err="1">
                <a:latin typeface="Times New Roman" panose="02020603050405020304" pitchFamily="18" charset="0"/>
                <a:ea typeface="Calibri" panose="020F0502020204030204" pitchFamily="34" charset="0"/>
                <a:cs typeface="Arial" panose="020B0604020202020204" pitchFamily="34" charset="0"/>
              </a:rPr>
              <a:t>Language</a:t>
            </a:r>
            <a:r>
              <a:rPr lang="fr-FR" dirty="0">
                <a:latin typeface="Times New Roman" panose="02020603050405020304" pitchFamily="18" charset="0"/>
                <a:ea typeface="Calibri" panose="020F0502020204030204" pitchFamily="34" charset="0"/>
                <a:cs typeface="Arial" panose="020B0604020202020204" pitchFamily="34" charset="0"/>
              </a:rPr>
              <a:t> Acquisition. Oxford: Oxford </a:t>
            </a:r>
            <a:r>
              <a:rPr lang="fr-FR" dirty="0" err="1">
                <a:latin typeface="Times New Roman" panose="02020603050405020304" pitchFamily="18" charset="0"/>
                <a:ea typeface="Calibri" panose="020F0502020204030204" pitchFamily="34" charset="0"/>
                <a:cs typeface="Arial" panose="020B0604020202020204" pitchFamily="34" charset="0"/>
              </a:rPr>
              <a:t>University</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Press</a:t>
            </a:r>
            <a:r>
              <a:rPr lang="fr-FR" dirty="0">
                <a:latin typeface="Times New Roman" panose="02020603050405020304" pitchFamily="18" charset="0"/>
                <a:ea typeface="Calibri" panose="020F0502020204030204" pitchFamily="34" charset="0"/>
                <a:cs typeface="Arial" panose="020B0604020202020204" pitchFamily="34" charset="0"/>
              </a:rPr>
              <a:t>.</a:t>
            </a:r>
            <a:endParaRPr lang="fr-FR" sz="1800" dirty="0">
              <a:latin typeface="Calibri" panose="020F0502020204030204" pitchFamily="34" charset="0"/>
              <a:ea typeface="Calibri" panose="020F0502020204030204" pitchFamily="34" charset="0"/>
              <a:cs typeface="Arial" panose="020B0604020202020204" pitchFamily="34" charset="0"/>
            </a:endParaRPr>
          </a:p>
          <a:p>
            <a:pPr marL="450215" indent="-450215" algn="just">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Ellis, R. (2008). The </a:t>
            </a:r>
            <a:r>
              <a:rPr lang="fr-FR" dirty="0" err="1">
                <a:latin typeface="Times New Roman" panose="02020603050405020304" pitchFamily="18" charset="0"/>
                <a:ea typeface="Calibri" panose="020F0502020204030204" pitchFamily="34" charset="0"/>
                <a:cs typeface="Arial" panose="020B0604020202020204" pitchFamily="34" charset="0"/>
              </a:rPr>
              <a:t>Study</a:t>
            </a:r>
            <a:r>
              <a:rPr lang="fr-FR" dirty="0">
                <a:latin typeface="Times New Roman" panose="02020603050405020304" pitchFamily="18" charset="0"/>
                <a:ea typeface="Calibri" panose="020F0502020204030204" pitchFamily="34" charset="0"/>
                <a:cs typeface="Arial" panose="020B0604020202020204" pitchFamily="34" charset="0"/>
              </a:rPr>
              <a:t> of Second </a:t>
            </a:r>
            <a:r>
              <a:rPr lang="fr-FR" dirty="0" err="1">
                <a:latin typeface="Times New Roman" panose="02020603050405020304" pitchFamily="18" charset="0"/>
                <a:ea typeface="Calibri" panose="020F0502020204030204" pitchFamily="34" charset="0"/>
                <a:cs typeface="Arial" panose="020B0604020202020204" pitchFamily="34" charset="0"/>
              </a:rPr>
              <a:t>Language</a:t>
            </a:r>
            <a:r>
              <a:rPr lang="fr-FR" dirty="0">
                <a:latin typeface="Times New Roman" panose="02020603050405020304" pitchFamily="18" charset="0"/>
                <a:ea typeface="Calibri" panose="020F0502020204030204" pitchFamily="34" charset="0"/>
                <a:cs typeface="Arial" panose="020B0604020202020204" pitchFamily="34" charset="0"/>
              </a:rPr>
              <a:t> Acquisition. Oxford </a:t>
            </a:r>
            <a:r>
              <a:rPr lang="fr-FR" dirty="0" err="1">
                <a:latin typeface="Times New Roman" panose="02020603050405020304" pitchFamily="18" charset="0"/>
                <a:ea typeface="Calibri" panose="020F0502020204030204" pitchFamily="34" charset="0"/>
                <a:cs typeface="Arial" panose="020B0604020202020204" pitchFamily="34" charset="0"/>
              </a:rPr>
              <a:t>University</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Press</a:t>
            </a:r>
            <a:r>
              <a:rPr lang="fr-FR" dirty="0">
                <a:latin typeface="Times New Roman" panose="02020603050405020304" pitchFamily="18" charset="0"/>
                <a:ea typeface="Calibri" panose="020F0502020204030204" pitchFamily="34" charset="0"/>
                <a:cs typeface="Arial" panose="020B0604020202020204" pitchFamily="34" charset="0"/>
              </a:rPr>
              <a:t>.</a:t>
            </a:r>
            <a:endParaRPr lang="fr-FR" sz="1800" dirty="0">
              <a:latin typeface="Calibri" panose="020F0502020204030204" pitchFamily="34" charset="0"/>
              <a:ea typeface="Calibri" panose="020F0502020204030204" pitchFamily="34" charset="0"/>
              <a:cs typeface="Arial" panose="020B0604020202020204" pitchFamily="34" charset="0"/>
            </a:endParaRPr>
          </a:p>
          <a:p>
            <a:pPr marL="450215" indent="-450215" algn="just">
              <a:lnSpc>
                <a:spcPct val="107000"/>
              </a:lnSpc>
              <a:spcAft>
                <a:spcPts val="800"/>
              </a:spcAft>
            </a:pPr>
            <a:r>
              <a:rPr lang="fr-FR" dirty="0" err="1">
                <a:latin typeface="Times New Roman" panose="02020603050405020304" pitchFamily="18" charset="0"/>
                <a:ea typeface="Calibri" panose="020F0502020204030204" pitchFamily="34" charset="0"/>
                <a:cs typeface="Arial" panose="020B0604020202020204" pitchFamily="34" charset="0"/>
              </a:rPr>
              <a:t>Gass</a:t>
            </a:r>
            <a:r>
              <a:rPr lang="fr-FR" dirty="0">
                <a:latin typeface="Times New Roman" panose="02020603050405020304" pitchFamily="18" charset="0"/>
                <a:ea typeface="Calibri" panose="020F0502020204030204" pitchFamily="34" charset="0"/>
                <a:cs typeface="Arial" panose="020B0604020202020204" pitchFamily="34" charset="0"/>
              </a:rPr>
              <a:t>, S.M. &amp; </a:t>
            </a:r>
            <a:r>
              <a:rPr lang="fr-FR" dirty="0" err="1">
                <a:latin typeface="Times New Roman" panose="02020603050405020304" pitchFamily="18" charset="0"/>
                <a:ea typeface="Calibri" panose="020F0502020204030204" pitchFamily="34" charset="0"/>
                <a:cs typeface="Arial" panose="020B0604020202020204" pitchFamily="34" charset="0"/>
              </a:rPr>
              <a:t>Selinker</a:t>
            </a:r>
            <a:r>
              <a:rPr lang="fr-FR" dirty="0">
                <a:latin typeface="Times New Roman" panose="02020603050405020304" pitchFamily="18" charset="0"/>
                <a:ea typeface="Calibri" panose="020F0502020204030204" pitchFamily="34" charset="0"/>
                <a:cs typeface="Arial" panose="020B0604020202020204" pitchFamily="34" charset="0"/>
              </a:rPr>
              <a:t>, L. (2008). Second </a:t>
            </a:r>
            <a:r>
              <a:rPr lang="fr-FR" dirty="0" err="1">
                <a:latin typeface="Times New Roman" panose="02020603050405020304" pitchFamily="18" charset="0"/>
                <a:ea typeface="Calibri" panose="020F0502020204030204" pitchFamily="34" charset="0"/>
                <a:cs typeface="Arial" panose="020B0604020202020204" pitchFamily="34" charset="0"/>
              </a:rPr>
              <a:t>Language</a:t>
            </a:r>
            <a:r>
              <a:rPr lang="fr-FR" dirty="0">
                <a:latin typeface="Times New Roman" panose="02020603050405020304" pitchFamily="18" charset="0"/>
                <a:ea typeface="Calibri" panose="020F0502020204030204" pitchFamily="34" charset="0"/>
                <a:cs typeface="Arial" panose="020B0604020202020204" pitchFamily="34" charset="0"/>
              </a:rPr>
              <a:t> Acquisition: An </a:t>
            </a:r>
            <a:r>
              <a:rPr lang="fr-FR" dirty="0" err="1">
                <a:latin typeface="Times New Roman" panose="02020603050405020304" pitchFamily="18" charset="0"/>
                <a:ea typeface="Calibri" panose="020F0502020204030204" pitchFamily="34" charset="0"/>
                <a:cs typeface="Arial" panose="020B0604020202020204" pitchFamily="34" charset="0"/>
              </a:rPr>
              <a:t>Introductory</a:t>
            </a:r>
            <a:r>
              <a:rPr lang="fr-FR" dirty="0">
                <a:latin typeface="Times New Roman" panose="02020603050405020304" pitchFamily="18" charset="0"/>
                <a:ea typeface="Calibri" panose="020F0502020204030204" pitchFamily="34" charset="0"/>
                <a:cs typeface="Arial" panose="020B0604020202020204" pitchFamily="34" charset="0"/>
              </a:rPr>
              <a:t> Course. </a:t>
            </a:r>
            <a:r>
              <a:rPr lang="fr-FR" dirty="0" err="1">
                <a:latin typeface="Times New Roman" panose="02020603050405020304" pitchFamily="18" charset="0"/>
                <a:ea typeface="Calibri" panose="020F0502020204030204" pitchFamily="34" charset="0"/>
                <a:cs typeface="Arial" panose="020B0604020202020204" pitchFamily="34" charset="0"/>
              </a:rPr>
              <a:t>Routledge</a:t>
            </a:r>
            <a:r>
              <a:rPr lang="fr-FR" dirty="0">
                <a:latin typeface="Times New Roman" panose="02020603050405020304" pitchFamily="18" charset="0"/>
                <a:ea typeface="Calibri" panose="020F0502020204030204" pitchFamily="34" charset="0"/>
                <a:cs typeface="Arial" panose="020B0604020202020204" pitchFamily="34" charset="0"/>
              </a:rPr>
              <a:t>: Taylor &amp; Francis Group. New York &amp; London.</a:t>
            </a:r>
            <a:endParaRPr lang="fr-FR" sz="1800" dirty="0">
              <a:latin typeface="Calibri" panose="020F0502020204030204" pitchFamily="34" charset="0"/>
              <a:ea typeface="Calibri" panose="020F0502020204030204" pitchFamily="34" charset="0"/>
              <a:cs typeface="Arial" panose="020B0604020202020204" pitchFamily="34" charset="0"/>
            </a:endParaRPr>
          </a:p>
          <a:p>
            <a:pPr marL="450215" indent="-450215" algn="just">
              <a:lnSpc>
                <a:spcPct val="107000"/>
              </a:lnSpc>
              <a:spcAft>
                <a:spcPts val="800"/>
              </a:spcAft>
            </a:pPr>
            <a:r>
              <a:rPr lang="fr-FR" dirty="0" err="1">
                <a:latin typeface="Times New Roman" panose="02020603050405020304" pitchFamily="18" charset="0"/>
                <a:ea typeface="Calibri" panose="020F0502020204030204" pitchFamily="34" charset="0"/>
                <a:cs typeface="Arial" panose="020B0604020202020204" pitchFamily="34" charset="0"/>
              </a:rPr>
              <a:t>Krashen</a:t>
            </a:r>
            <a:r>
              <a:rPr lang="fr-FR" dirty="0">
                <a:latin typeface="Times New Roman" panose="02020603050405020304" pitchFamily="18" charset="0"/>
                <a:ea typeface="Calibri" panose="020F0502020204030204" pitchFamily="34" charset="0"/>
                <a:cs typeface="Arial" panose="020B0604020202020204" pitchFamily="34" charset="0"/>
              </a:rPr>
              <a:t>, S.D. (1981). Second </a:t>
            </a:r>
            <a:r>
              <a:rPr lang="fr-FR" dirty="0" err="1">
                <a:latin typeface="Times New Roman" panose="02020603050405020304" pitchFamily="18" charset="0"/>
                <a:ea typeface="Calibri" panose="020F0502020204030204" pitchFamily="34" charset="0"/>
                <a:cs typeface="Arial" panose="020B0604020202020204" pitchFamily="34" charset="0"/>
              </a:rPr>
              <a:t>Language</a:t>
            </a:r>
            <a:r>
              <a:rPr lang="fr-FR" dirty="0">
                <a:latin typeface="Times New Roman" panose="02020603050405020304" pitchFamily="18" charset="0"/>
                <a:ea typeface="Calibri" panose="020F0502020204030204" pitchFamily="34" charset="0"/>
                <a:cs typeface="Arial" panose="020B0604020202020204" pitchFamily="34" charset="0"/>
              </a:rPr>
              <a:t> Acquisition and Second </a:t>
            </a:r>
            <a:r>
              <a:rPr lang="fr-FR" dirty="0" err="1">
                <a:latin typeface="Times New Roman" panose="02020603050405020304" pitchFamily="18" charset="0"/>
                <a:ea typeface="Calibri" panose="020F0502020204030204" pitchFamily="34" charset="0"/>
                <a:cs typeface="Arial" panose="020B0604020202020204" pitchFamily="34" charset="0"/>
              </a:rPr>
              <a:t>Language</a:t>
            </a:r>
            <a:r>
              <a:rPr lang="fr-FR" dirty="0">
                <a:latin typeface="Times New Roman" panose="02020603050405020304" pitchFamily="18" charset="0"/>
                <a:ea typeface="Calibri" panose="020F0502020204030204" pitchFamily="34" charset="0"/>
                <a:cs typeface="Arial" panose="020B0604020202020204" pitchFamily="34" charset="0"/>
              </a:rPr>
              <a:t> Learning. </a:t>
            </a:r>
            <a:r>
              <a:rPr lang="fr-FR" dirty="0" err="1">
                <a:latin typeface="Times New Roman" panose="02020603050405020304" pitchFamily="18" charset="0"/>
                <a:ea typeface="Calibri" panose="020F0502020204030204" pitchFamily="34" charset="0"/>
                <a:cs typeface="Arial" panose="020B0604020202020204" pitchFamily="34" charset="0"/>
              </a:rPr>
              <a:t>University</a:t>
            </a:r>
            <a:r>
              <a:rPr lang="fr-FR" dirty="0">
                <a:latin typeface="Times New Roman" panose="02020603050405020304" pitchFamily="18" charset="0"/>
                <a:ea typeface="Calibri" panose="020F0502020204030204" pitchFamily="34" charset="0"/>
                <a:cs typeface="Arial" panose="020B0604020202020204" pitchFamily="34" charset="0"/>
              </a:rPr>
              <a:t> of </a:t>
            </a:r>
            <a:r>
              <a:rPr lang="fr-FR" dirty="0" err="1">
                <a:latin typeface="Times New Roman" panose="02020603050405020304" pitchFamily="18" charset="0"/>
                <a:ea typeface="Calibri" panose="020F0502020204030204" pitchFamily="34" charset="0"/>
                <a:cs typeface="Arial" panose="020B0604020202020204" pitchFamily="34" charset="0"/>
              </a:rPr>
              <a:t>Southern</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California</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Pergamon</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Press</a:t>
            </a:r>
            <a:r>
              <a:rPr lang="fr-FR" dirty="0">
                <a:latin typeface="Times New Roman" panose="02020603050405020304" pitchFamily="18" charset="0"/>
                <a:ea typeface="Calibri" panose="020F0502020204030204" pitchFamily="34" charset="0"/>
                <a:cs typeface="Arial" panose="020B0604020202020204" pitchFamily="34" charset="0"/>
              </a:rPr>
              <a:t> Inc.</a:t>
            </a:r>
            <a:endParaRPr lang="fr-FR" sz="1800" dirty="0">
              <a:latin typeface="Calibri" panose="020F0502020204030204" pitchFamily="34" charset="0"/>
              <a:ea typeface="Calibri" panose="020F0502020204030204" pitchFamily="34" charset="0"/>
              <a:cs typeface="Arial" panose="020B0604020202020204" pitchFamily="34" charset="0"/>
            </a:endParaRPr>
          </a:p>
          <a:p>
            <a:pPr marL="450215" indent="-450215" algn="just">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Larsen-Freeman, D. </a:t>
            </a:r>
            <a:r>
              <a:rPr lang="fr-FR" dirty="0">
                <a:latin typeface="Arabic Typesetting" panose="03020402040406030203" pitchFamily="66" charset="-78"/>
                <a:ea typeface="Calibri" panose="020F0502020204030204" pitchFamily="34" charset="0"/>
                <a:cs typeface="Arial" panose="020B0604020202020204" pitchFamily="34" charset="0"/>
              </a:rPr>
              <a:t>&amp; </a:t>
            </a:r>
            <a:r>
              <a:rPr lang="fr-FR" dirty="0">
                <a:latin typeface="Times New Roman" panose="02020603050405020304" pitchFamily="18" charset="0"/>
                <a:ea typeface="Calibri" panose="020F0502020204030204" pitchFamily="34" charset="0"/>
                <a:cs typeface="Arial" panose="020B0604020202020204" pitchFamily="34" charset="0"/>
              </a:rPr>
              <a:t>Long, M.H. (1991). An Introduction to Second </a:t>
            </a:r>
            <a:r>
              <a:rPr lang="fr-FR" dirty="0" err="1">
                <a:latin typeface="Times New Roman" panose="02020603050405020304" pitchFamily="18" charset="0"/>
                <a:ea typeface="Calibri" panose="020F0502020204030204" pitchFamily="34" charset="0"/>
                <a:cs typeface="Arial" panose="020B0604020202020204" pitchFamily="34" charset="0"/>
              </a:rPr>
              <a:t>Language</a:t>
            </a:r>
            <a:r>
              <a:rPr lang="fr-FR" dirty="0">
                <a:latin typeface="Times New Roman" panose="02020603050405020304" pitchFamily="18" charset="0"/>
                <a:ea typeface="Calibri" panose="020F0502020204030204" pitchFamily="34" charset="0"/>
                <a:cs typeface="Arial" panose="020B0604020202020204" pitchFamily="34" charset="0"/>
              </a:rPr>
              <a:t> Acquisition </a:t>
            </a:r>
            <a:r>
              <a:rPr lang="fr-FR" dirty="0" err="1">
                <a:latin typeface="Times New Roman" panose="02020603050405020304" pitchFamily="18" charset="0"/>
                <a:ea typeface="Calibri" panose="020F0502020204030204" pitchFamily="34" charset="0"/>
                <a:cs typeface="Arial" panose="020B0604020202020204" pitchFamily="34" charset="0"/>
              </a:rPr>
              <a:t>Research</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Routledge</a:t>
            </a:r>
            <a:r>
              <a:rPr lang="fr-FR" dirty="0">
                <a:latin typeface="Times New Roman" panose="02020603050405020304" pitchFamily="18" charset="0"/>
                <a:ea typeface="Calibri" panose="020F0502020204030204" pitchFamily="34" charset="0"/>
                <a:cs typeface="Arial" panose="020B0604020202020204" pitchFamily="34" charset="0"/>
              </a:rPr>
              <a:t>: Taylor &amp; Francis Group. London &amp; New York.</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3098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757" y="1596960"/>
            <a:ext cx="11809312" cy="3664080"/>
          </a:xfrm>
          <a:prstGeom prst="rect">
            <a:avLst/>
          </a:prstGeom>
        </p:spPr>
        <p:txBody>
          <a:bodyPr wrap="square">
            <a:spAutoFit/>
          </a:bodyPr>
          <a:lstStyle/>
          <a:p>
            <a:pPr marL="450215" indent="-450215" algn="just">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Mitchell, R.; </a:t>
            </a:r>
            <a:r>
              <a:rPr lang="fr-FR" dirty="0" err="1">
                <a:latin typeface="Times New Roman" panose="02020603050405020304" pitchFamily="18" charset="0"/>
                <a:ea typeface="Calibri" panose="020F0502020204030204" pitchFamily="34" charset="0"/>
                <a:cs typeface="Arial" panose="020B0604020202020204" pitchFamily="34" charset="0"/>
              </a:rPr>
              <a:t>Myles</a:t>
            </a:r>
            <a:r>
              <a:rPr lang="fr-FR" dirty="0">
                <a:latin typeface="Times New Roman" panose="02020603050405020304" pitchFamily="18" charset="0"/>
                <a:ea typeface="Calibri" panose="020F0502020204030204" pitchFamily="34" charset="0"/>
                <a:cs typeface="Arial" panose="020B0604020202020204" pitchFamily="34" charset="0"/>
              </a:rPr>
              <a:t>, F.; </a:t>
            </a:r>
            <a:r>
              <a:rPr lang="fr-FR" dirty="0">
                <a:latin typeface="Arabic Typesetting" panose="03020402040406030203" pitchFamily="66" charset="-78"/>
                <a:ea typeface="Calibri" panose="020F0502020204030204" pitchFamily="34" charset="0"/>
                <a:cs typeface="Arial" panose="020B0604020202020204" pitchFamily="34" charset="0"/>
              </a:rPr>
              <a:t>&amp;</a:t>
            </a:r>
            <a:r>
              <a:rPr lang="fr-FR" dirty="0">
                <a:latin typeface="Times New Roman" panose="02020603050405020304" pitchFamily="18" charset="0"/>
                <a:ea typeface="Calibri" panose="020F0502020204030204" pitchFamily="34" charset="0"/>
                <a:cs typeface="Arial" panose="020B0604020202020204" pitchFamily="34" charset="0"/>
              </a:rPr>
              <a:t> Marsden, E. (2013). Second </a:t>
            </a:r>
            <a:r>
              <a:rPr lang="fr-FR" dirty="0" err="1">
                <a:latin typeface="Times New Roman" panose="02020603050405020304" pitchFamily="18" charset="0"/>
                <a:ea typeface="Calibri" panose="020F0502020204030204" pitchFamily="34" charset="0"/>
                <a:cs typeface="Arial" panose="020B0604020202020204" pitchFamily="34" charset="0"/>
              </a:rPr>
              <a:t>Language</a:t>
            </a:r>
            <a:r>
              <a:rPr lang="fr-FR" dirty="0">
                <a:latin typeface="Times New Roman" panose="02020603050405020304" pitchFamily="18" charset="0"/>
                <a:ea typeface="Calibri" panose="020F0502020204030204" pitchFamily="34" charset="0"/>
                <a:cs typeface="Arial" panose="020B0604020202020204" pitchFamily="34" charset="0"/>
              </a:rPr>
              <a:t> Learning </a:t>
            </a:r>
            <a:r>
              <a:rPr lang="fr-FR" dirty="0" err="1">
                <a:latin typeface="Times New Roman" panose="02020603050405020304" pitchFamily="18" charset="0"/>
                <a:ea typeface="Calibri" panose="020F0502020204030204" pitchFamily="34" charset="0"/>
                <a:cs typeface="Arial" panose="020B0604020202020204" pitchFamily="34" charset="0"/>
              </a:rPr>
              <a:t>Theories</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Routledge</a:t>
            </a:r>
            <a:r>
              <a:rPr lang="fr-FR" dirty="0">
                <a:latin typeface="Times New Roman" panose="02020603050405020304" pitchFamily="18" charset="0"/>
                <a:ea typeface="Calibri" panose="020F0502020204030204" pitchFamily="34" charset="0"/>
                <a:cs typeface="Arial" panose="020B0604020202020204" pitchFamily="34" charset="0"/>
              </a:rPr>
              <a:t>: Taylor &amp; Francis Group. London </a:t>
            </a:r>
            <a:r>
              <a:rPr lang="fr-FR" dirty="0">
                <a:latin typeface="Arabic Typesetting" panose="03020402040406030203" pitchFamily="66" charset="-78"/>
                <a:ea typeface="Calibri" panose="020F0502020204030204" pitchFamily="34" charset="0"/>
                <a:cs typeface="Arial" panose="020B0604020202020204" pitchFamily="34" charset="0"/>
              </a:rPr>
              <a:t>&amp;</a:t>
            </a:r>
            <a:r>
              <a:rPr lang="fr-FR" dirty="0">
                <a:latin typeface="Times New Roman" panose="02020603050405020304" pitchFamily="18" charset="0"/>
                <a:ea typeface="Calibri" panose="020F0502020204030204" pitchFamily="34" charset="0"/>
                <a:cs typeface="Arial" panose="020B0604020202020204" pitchFamily="34" charset="0"/>
              </a:rPr>
              <a:t> New York.</a:t>
            </a:r>
            <a:endParaRPr lang="fr-FR" sz="1800" dirty="0">
              <a:latin typeface="Calibri" panose="020F0502020204030204" pitchFamily="34" charset="0"/>
              <a:ea typeface="Calibri" panose="020F0502020204030204" pitchFamily="34" charset="0"/>
              <a:cs typeface="Arial" panose="020B0604020202020204" pitchFamily="34" charset="0"/>
            </a:endParaRPr>
          </a:p>
          <a:p>
            <a:pPr indent="-450215" algn="just">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Ortega, L. (2009). </a:t>
            </a:r>
            <a:r>
              <a:rPr lang="fr-FR" dirty="0" err="1">
                <a:latin typeface="Times New Roman" panose="02020603050405020304" pitchFamily="18" charset="0"/>
                <a:ea typeface="Calibri" panose="020F0502020204030204" pitchFamily="34" charset="0"/>
                <a:cs typeface="Arial" panose="020B0604020202020204" pitchFamily="34" charset="0"/>
              </a:rPr>
              <a:t>Understanding</a:t>
            </a:r>
            <a:r>
              <a:rPr lang="fr-FR" dirty="0">
                <a:latin typeface="Times New Roman" panose="02020603050405020304" pitchFamily="18" charset="0"/>
                <a:ea typeface="Calibri" panose="020F0502020204030204" pitchFamily="34" charset="0"/>
                <a:cs typeface="Arial" panose="020B0604020202020204" pitchFamily="34" charset="0"/>
              </a:rPr>
              <a:t> second </a:t>
            </a:r>
            <a:r>
              <a:rPr lang="fr-FR" dirty="0" err="1">
                <a:latin typeface="Times New Roman" panose="02020603050405020304" pitchFamily="18" charset="0"/>
                <a:ea typeface="Calibri" panose="020F0502020204030204" pitchFamily="34" charset="0"/>
                <a:cs typeface="Arial" panose="020B0604020202020204" pitchFamily="34" charset="0"/>
              </a:rPr>
              <a:t>language</a:t>
            </a:r>
            <a:r>
              <a:rPr lang="fr-FR" dirty="0">
                <a:latin typeface="Times New Roman" panose="02020603050405020304" pitchFamily="18" charset="0"/>
                <a:ea typeface="Calibri" panose="020F0502020204030204" pitchFamily="34" charset="0"/>
                <a:cs typeface="Arial" panose="020B0604020202020204" pitchFamily="34" charset="0"/>
              </a:rPr>
              <a:t> acquisition. </a:t>
            </a:r>
            <a:r>
              <a:rPr lang="fr-FR" dirty="0" err="1">
                <a:latin typeface="Times New Roman" panose="02020603050405020304" pitchFamily="18" charset="0"/>
                <a:ea typeface="Calibri" panose="020F0502020204030204" pitchFamily="34" charset="0"/>
                <a:cs typeface="Arial" panose="020B0604020202020204" pitchFamily="34" charset="0"/>
              </a:rPr>
              <a:t>Routledge</a:t>
            </a:r>
            <a:r>
              <a:rPr lang="fr-FR" dirty="0">
                <a:latin typeface="Times New Roman" panose="02020603050405020304" pitchFamily="18" charset="0"/>
                <a:ea typeface="Calibri" panose="020F0502020204030204" pitchFamily="34" charset="0"/>
                <a:cs typeface="Arial" panose="020B0604020202020204" pitchFamily="34" charset="0"/>
              </a:rPr>
              <a:t>: Taylor &amp; Francis Group. London &amp; New York. </a:t>
            </a:r>
            <a:r>
              <a:rPr lang="fr-FR" dirty="0" err="1">
                <a:latin typeface="Times New Roman" panose="02020603050405020304" pitchFamily="18" charset="0"/>
                <a:ea typeface="Calibri" panose="020F0502020204030204" pitchFamily="34" charset="0"/>
                <a:cs typeface="Arial" panose="020B0604020202020204" pitchFamily="34" charset="0"/>
              </a:rPr>
              <a:t>Series</a:t>
            </a:r>
            <a:r>
              <a:rPr lang="fr-FR" dirty="0">
                <a:latin typeface="Times New Roman" panose="02020603050405020304" pitchFamily="18" charset="0"/>
                <a:ea typeface="Calibri" panose="020F0502020204030204" pitchFamily="34" charset="0"/>
                <a:cs typeface="Arial" panose="020B0604020202020204" pitchFamily="34" charset="0"/>
              </a:rPr>
              <a:t> Editors: Bernard </a:t>
            </a:r>
            <a:r>
              <a:rPr lang="fr-FR" dirty="0" err="1">
                <a:latin typeface="Times New Roman" panose="02020603050405020304" pitchFamily="18" charset="0"/>
                <a:ea typeface="Calibri" panose="020F0502020204030204" pitchFamily="34" charset="0"/>
                <a:cs typeface="Arial" panose="020B0604020202020204" pitchFamily="34" charset="0"/>
              </a:rPr>
              <a:t>Comrie</a:t>
            </a:r>
            <a:r>
              <a:rPr lang="fr-FR" dirty="0">
                <a:latin typeface="Times New Roman" panose="02020603050405020304" pitchFamily="18" charset="0"/>
                <a:ea typeface="Calibri" panose="020F0502020204030204" pitchFamily="34" charset="0"/>
                <a:cs typeface="Arial" panose="020B0604020202020204" pitchFamily="34" charset="0"/>
              </a:rPr>
              <a:t> and </a:t>
            </a:r>
            <a:r>
              <a:rPr lang="fr-FR" dirty="0" err="1">
                <a:latin typeface="Times New Roman" panose="02020603050405020304" pitchFamily="18" charset="0"/>
                <a:ea typeface="Calibri" panose="020F0502020204030204" pitchFamily="34" charset="0"/>
                <a:cs typeface="Arial" panose="020B0604020202020204" pitchFamily="34" charset="0"/>
              </a:rPr>
              <a:t>Greville</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Corbett</a:t>
            </a:r>
            <a:r>
              <a:rPr lang="fr-FR" dirty="0">
                <a:latin typeface="Times New Roman" panose="02020603050405020304" pitchFamily="18" charset="0"/>
                <a:ea typeface="Calibri" panose="020F0502020204030204" pitchFamily="34" charset="0"/>
                <a:cs typeface="Arial" panose="020B0604020202020204" pitchFamily="34" charset="0"/>
              </a:rPr>
              <a:t>.</a:t>
            </a:r>
            <a:endParaRPr lang="fr-FR" sz="1800" dirty="0">
              <a:latin typeface="Calibri" panose="020F0502020204030204" pitchFamily="34" charset="0"/>
              <a:ea typeface="Calibri" panose="020F0502020204030204" pitchFamily="34" charset="0"/>
              <a:cs typeface="Arial" panose="020B0604020202020204" pitchFamily="34" charset="0"/>
            </a:endParaRPr>
          </a:p>
          <a:p>
            <a:pPr marL="450215" indent="-450215" algn="just">
              <a:lnSpc>
                <a:spcPct val="107000"/>
              </a:lnSpc>
              <a:spcAft>
                <a:spcPts val="800"/>
              </a:spcAft>
            </a:pPr>
            <a:r>
              <a:rPr lang="fr-FR" dirty="0" err="1">
                <a:latin typeface="Times New Roman" panose="02020603050405020304" pitchFamily="18" charset="0"/>
                <a:ea typeface="Calibri" panose="020F0502020204030204" pitchFamily="34" charset="0"/>
                <a:cs typeface="Arial" panose="020B0604020202020204" pitchFamily="34" charset="0"/>
              </a:rPr>
              <a:t>Saville-Troike</a:t>
            </a:r>
            <a:r>
              <a:rPr lang="fr-FR" dirty="0">
                <a:latin typeface="Times New Roman" panose="02020603050405020304" pitchFamily="18" charset="0"/>
                <a:ea typeface="Calibri" panose="020F0502020204030204" pitchFamily="34" charset="0"/>
                <a:cs typeface="Arial" panose="020B0604020202020204" pitchFamily="34" charset="0"/>
              </a:rPr>
              <a:t>, M. (2006). </a:t>
            </a:r>
            <a:r>
              <a:rPr lang="fr-FR" dirty="0" err="1">
                <a:latin typeface="Times New Roman" panose="02020603050405020304" pitchFamily="18" charset="0"/>
                <a:ea typeface="Calibri" panose="020F0502020204030204" pitchFamily="34" charset="0"/>
                <a:cs typeface="Arial" panose="020B0604020202020204" pitchFamily="34" charset="0"/>
              </a:rPr>
              <a:t>Introducing</a:t>
            </a:r>
            <a:r>
              <a:rPr lang="fr-FR" dirty="0">
                <a:latin typeface="Times New Roman" panose="02020603050405020304" pitchFamily="18" charset="0"/>
                <a:ea typeface="Calibri" panose="020F0502020204030204" pitchFamily="34" charset="0"/>
                <a:cs typeface="Arial" panose="020B0604020202020204" pitchFamily="34" charset="0"/>
              </a:rPr>
              <a:t> Second </a:t>
            </a:r>
            <a:r>
              <a:rPr lang="fr-FR" dirty="0" err="1">
                <a:latin typeface="Times New Roman" panose="02020603050405020304" pitchFamily="18" charset="0"/>
                <a:ea typeface="Calibri" panose="020F0502020204030204" pitchFamily="34" charset="0"/>
                <a:cs typeface="Arial" panose="020B0604020202020204" pitchFamily="34" charset="0"/>
              </a:rPr>
              <a:t>Language</a:t>
            </a:r>
            <a:r>
              <a:rPr lang="fr-FR" dirty="0">
                <a:latin typeface="Times New Roman" panose="02020603050405020304" pitchFamily="18" charset="0"/>
                <a:ea typeface="Calibri" panose="020F0502020204030204" pitchFamily="34" charset="0"/>
                <a:cs typeface="Arial" panose="020B0604020202020204" pitchFamily="34" charset="0"/>
              </a:rPr>
              <a:t> Acquisition. Cambridge </a:t>
            </a:r>
            <a:r>
              <a:rPr lang="fr-FR" dirty="0" err="1">
                <a:latin typeface="Times New Roman" panose="02020603050405020304" pitchFamily="18" charset="0"/>
                <a:ea typeface="Calibri" panose="020F0502020204030204" pitchFamily="34" charset="0"/>
                <a:cs typeface="Arial" panose="020B0604020202020204" pitchFamily="34" charset="0"/>
              </a:rPr>
              <a:t>University</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Press</a:t>
            </a:r>
            <a:r>
              <a:rPr lang="fr-FR" dirty="0">
                <a:latin typeface="Times New Roman" panose="02020603050405020304" pitchFamily="18" charset="0"/>
                <a:ea typeface="Calibri" panose="020F0502020204030204" pitchFamily="34" charset="0"/>
                <a:cs typeface="Arial" panose="020B0604020202020204" pitchFamily="34" charset="0"/>
              </a:rPr>
              <a:t>.</a:t>
            </a:r>
            <a:endParaRPr lang="fr-FR" sz="1800" dirty="0">
              <a:latin typeface="Calibri" panose="020F0502020204030204" pitchFamily="34" charset="0"/>
              <a:ea typeface="Calibri" panose="020F0502020204030204" pitchFamily="34" charset="0"/>
              <a:cs typeface="Arial" panose="020B0604020202020204" pitchFamily="34" charset="0"/>
            </a:endParaRPr>
          </a:p>
          <a:p>
            <a:pPr marL="450215" indent="-450215" algn="just">
              <a:lnSpc>
                <a:spcPct val="107000"/>
              </a:lnSpc>
              <a:spcAft>
                <a:spcPts val="800"/>
              </a:spcAft>
            </a:pPr>
            <a:r>
              <a:rPr lang="fr-FR" dirty="0" err="1">
                <a:latin typeface="Times New Roman" panose="02020603050405020304" pitchFamily="18" charset="0"/>
                <a:ea typeface="Calibri" panose="020F0502020204030204" pitchFamily="34" charset="0"/>
                <a:cs typeface="Arial" panose="020B0604020202020204" pitchFamily="34" charset="0"/>
              </a:rPr>
              <a:t>Schmidtt</a:t>
            </a:r>
            <a:r>
              <a:rPr lang="fr-FR" dirty="0">
                <a:latin typeface="Times New Roman" panose="02020603050405020304" pitchFamily="18" charset="0"/>
                <a:ea typeface="Calibri" panose="020F0502020204030204" pitchFamily="34" charset="0"/>
                <a:cs typeface="Arial" panose="020B0604020202020204" pitchFamily="34" charset="0"/>
              </a:rPr>
              <a:t>, N. (2010). An Introduction to </a:t>
            </a:r>
            <a:r>
              <a:rPr lang="fr-FR" dirty="0" err="1">
                <a:latin typeface="Times New Roman" panose="02020603050405020304" pitchFamily="18" charset="0"/>
                <a:ea typeface="Calibri" panose="020F0502020204030204" pitchFamily="34" charset="0"/>
                <a:cs typeface="Arial" panose="020B0604020202020204" pitchFamily="34" charset="0"/>
              </a:rPr>
              <a:t>Applied</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Linguistics</a:t>
            </a:r>
            <a:r>
              <a:rPr lang="fr-FR" dirty="0">
                <a:latin typeface="Times New Roman" panose="02020603050405020304" pitchFamily="18" charset="0"/>
                <a:ea typeface="Calibri" panose="020F0502020204030204" pitchFamily="34" charset="0"/>
                <a:cs typeface="Arial" panose="020B0604020202020204" pitchFamily="34" charset="0"/>
              </a:rPr>
              <a:t> (Ed.). </a:t>
            </a:r>
            <a:r>
              <a:rPr lang="fr-FR" dirty="0" err="1">
                <a:latin typeface="Times New Roman" panose="02020603050405020304" pitchFamily="18" charset="0"/>
                <a:ea typeface="Calibri" panose="020F0502020204030204" pitchFamily="34" charset="0"/>
                <a:cs typeface="Arial" panose="020B0604020202020204" pitchFamily="34" charset="0"/>
              </a:rPr>
              <a:t>Hodder</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a:latin typeface="Arabic Typesetting" panose="03020402040406030203" pitchFamily="66" charset="-78"/>
                <a:ea typeface="Calibri" panose="020F0502020204030204" pitchFamily="34" charset="0"/>
                <a:cs typeface="Arial" panose="020B0604020202020204" pitchFamily="34" charset="0"/>
              </a:rPr>
              <a:t>&amp; </a:t>
            </a:r>
            <a:r>
              <a:rPr lang="fr-FR" dirty="0">
                <a:latin typeface="Times New Roman" panose="02020603050405020304" pitchFamily="18" charset="0"/>
                <a:ea typeface="Calibri" panose="020F0502020204030204" pitchFamily="34" charset="0"/>
                <a:cs typeface="Arial" panose="020B0604020202020204" pitchFamily="34" charset="0"/>
              </a:rPr>
              <a:t>Stoughton Ltd. </a:t>
            </a:r>
            <a:endParaRPr lang="fr-FR" sz="1800" dirty="0">
              <a:latin typeface="Calibri" panose="020F0502020204030204" pitchFamily="34" charset="0"/>
              <a:ea typeface="Calibri" panose="020F0502020204030204" pitchFamily="34" charset="0"/>
              <a:cs typeface="Arial" panose="020B0604020202020204" pitchFamily="34" charset="0"/>
            </a:endParaRPr>
          </a:p>
          <a:p>
            <a:pPr marL="450215" indent="-450215" algn="just">
              <a:lnSpc>
                <a:spcPct val="107000"/>
              </a:lnSpc>
              <a:spcAft>
                <a:spcPts val="800"/>
              </a:spcAft>
            </a:pPr>
            <a:r>
              <a:rPr lang="fr-FR" dirty="0" err="1">
                <a:latin typeface="Times New Roman" panose="02020603050405020304" pitchFamily="18" charset="0"/>
                <a:ea typeface="Calibri" panose="020F0502020204030204" pitchFamily="34" charset="0"/>
                <a:cs typeface="Arial" panose="020B0604020202020204" pitchFamily="34" charset="0"/>
              </a:rPr>
              <a:t>Yule</a:t>
            </a:r>
            <a:r>
              <a:rPr lang="fr-FR" dirty="0">
                <a:latin typeface="Times New Roman" panose="02020603050405020304" pitchFamily="18" charset="0"/>
                <a:ea typeface="Calibri" panose="020F0502020204030204" pitchFamily="34" charset="0"/>
                <a:cs typeface="Arial" panose="020B0604020202020204" pitchFamily="34" charset="0"/>
              </a:rPr>
              <a:t>, G. (2019). The </a:t>
            </a:r>
            <a:r>
              <a:rPr lang="fr-FR" dirty="0" err="1">
                <a:latin typeface="Times New Roman" panose="02020603050405020304" pitchFamily="18" charset="0"/>
                <a:ea typeface="Calibri" panose="020F0502020204030204" pitchFamily="34" charset="0"/>
                <a:cs typeface="Arial" panose="020B0604020202020204" pitchFamily="34" charset="0"/>
              </a:rPr>
              <a:t>Study</a:t>
            </a:r>
            <a:r>
              <a:rPr lang="fr-FR" dirty="0">
                <a:latin typeface="Times New Roman" panose="02020603050405020304" pitchFamily="18" charset="0"/>
                <a:ea typeface="Calibri" panose="020F0502020204030204" pitchFamily="34" charset="0"/>
                <a:cs typeface="Arial" panose="020B0604020202020204" pitchFamily="34" charset="0"/>
              </a:rPr>
              <a:t> of </a:t>
            </a:r>
            <a:r>
              <a:rPr lang="fr-FR" dirty="0" err="1">
                <a:latin typeface="Times New Roman" panose="02020603050405020304" pitchFamily="18" charset="0"/>
                <a:ea typeface="Calibri" panose="020F0502020204030204" pitchFamily="34" charset="0"/>
                <a:cs typeface="Arial" panose="020B0604020202020204" pitchFamily="34" charset="0"/>
              </a:rPr>
              <a:t>Language</a:t>
            </a:r>
            <a:r>
              <a:rPr lang="fr-FR" dirty="0">
                <a:latin typeface="Times New Roman" panose="02020603050405020304" pitchFamily="18" charset="0"/>
                <a:ea typeface="Calibri" panose="020F0502020204030204" pitchFamily="34" charset="0"/>
                <a:cs typeface="Arial" panose="020B0604020202020204" pitchFamily="34" charset="0"/>
              </a:rPr>
              <a:t> (7th Ed.). </a:t>
            </a:r>
            <a:r>
              <a:rPr lang="fr-FR" dirty="0" err="1">
                <a:latin typeface="Times New Roman" panose="02020603050405020304" pitchFamily="18" charset="0"/>
                <a:ea typeface="Calibri" panose="020F0502020204030204" pitchFamily="34" charset="0"/>
                <a:cs typeface="Arial" panose="020B0604020202020204" pitchFamily="34" charset="0"/>
              </a:rPr>
              <a:t>Study</a:t>
            </a:r>
            <a:r>
              <a:rPr lang="fr-FR" dirty="0">
                <a:latin typeface="Times New Roman" panose="02020603050405020304" pitchFamily="18" charset="0"/>
                <a:ea typeface="Calibri" panose="020F0502020204030204" pitchFamily="34" charset="0"/>
                <a:cs typeface="Arial" panose="020B0604020202020204" pitchFamily="34" charset="0"/>
              </a:rPr>
              <a:t> Guide.</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0757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err="1" smtClean="0">
                <a:latin typeface="Times New Roman" panose="02020603050405020304" pitchFamily="18" charset="0"/>
                <a:cs typeface="Times New Roman" panose="02020603050405020304" pitchFamily="18" charset="0"/>
              </a:rPr>
              <a:t>Ellis’s</a:t>
            </a:r>
            <a:r>
              <a:rPr lang="fr-FR" b="1" dirty="0" smtClean="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a:t>
            </a:r>
            <a:r>
              <a:rPr lang="fr-FR" b="1" dirty="0" smtClean="0">
                <a:latin typeface="Times New Roman" panose="02020603050405020304" pitchFamily="18" charset="0"/>
                <a:cs typeface="Times New Roman" panose="02020603050405020304" pitchFamily="18" charset="0"/>
              </a:rPr>
              <a:t>1997)</a:t>
            </a:r>
            <a:r>
              <a:rPr lang="fr-FR" b="1" dirty="0" err="1" smtClean="0">
                <a:latin typeface="Times New Roman" panose="02020603050405020304" pitchFamily="18" charset="0"/>
                <a:cs typeface="Times New Roman" panose="02020603050405020304" pitchFamily="18" charset="0"/>
              </a:rPr>
              <a:t>Views</a:t>
            </a:r>
            <a:r>
              <a:rPr lang="fr-FR" b="1" dirty="0" smtClean="0">
                <a:latin typeface="Times New Roman" panose="02020603050405020304" pitchFamily="18" charset="0"/>
                <a:cs typeface="Times New Roman" panose="02020603050405020304" pitchFamily="18" charset="0"/>
              </a:rPr>
              <a:t> </a:t>
            </a:r>
            <a:r>
              <a:rPr lang="fr-FR" b="1" dirty="0" err="1" smtClean="0">
                <a:latin typeface="Times New Roman" panose="02020603050405020304" pitchFamily="18" charset="0"/>
                <a:cs typeface="Times New Roman" panose="02020603050405020304" pitchFamily="18" charset="0"/>
              </a:rPr>
              <a:t>Towards</a:t>
            </a:r>
            <a:r>
              <a:rPr lang="fr-FR" b="1" dirty="0" smtClean="0">
                <a:latin typeface="Times New Roman" panose="02020603050405020304" pitchFamily="18" charset="0"/>
                <a:cs typeface="Times New Roman" panose="02020603050405020304" pitchFamily="18" charset="0"/>
              </a:rPr>
              <a:t> </a:t>
            </a:r>
            <a:endParaRPr lang="fr-FR" b="1" dirty="0">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804" y="1701800"/>
            <a:ext cx="11017224" cy="5039568"/>
          </a:xfrm>
        </p:spPr>
      </p:pic>
    </p:spTree>
    <p:extLst>
      <p:ext uri="{BB962C8B-B14F-4D97-AF65-F5344CB8AC3E}">
        <p14:creationId xmlns:p14="http://schemas.microsoft.com/office/powerpoint/2010/main" val="94188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9836" y="1628800"/>
            <a:ext cx="11017224" cy="3785652"/>
          </a:xfrm>
          <a:prstGeom prst="rect">
            <a:avLst/>
          </a:prstGeom>
        </p:spPr>
        <p:txBody>
          <a:bodyPr wrap="square">
            <a:spAutoFit/>
          </a:bodyPr>
          <a:lstStyle/>
          <a:p>
            <a:r>
              <a:rPr lang="en-US" dirty="0" smtClean="0"/>
              <a:t>- </a:t>
            </a:r>
            <a:r>
              <a:rPr lang="en-US" sz="4000" dirty="0" smtClean="0">
                <a:latin typeface="Times New Roman" panose="02020603050405020304" pitchFamily="18" charset="0"/>
                <a:cs typeface="Times New Roman" panose="02020603050405020304" pitchFamily="18" charset="0"/>
              </a:rPr>
              <a:t>The </a:t>
            </a:r>
            <a:r>
              <a:rPr lang="en-US" sz="4000" dirty="0">
                <a:latin typeface="Times New Roman" panose="02020603050405020304" pitchFamily="18" charset="0"/>
                <a:cs typeface="Times New Roman" panose="02020603050405020304" pitchFamily="18" charset="0"/>
              </a:rPr>
              <a:t>systematic study of how people acquire a second language (L2) is a fairly recent phenomenon (2nd of the 20th century).</a:t>
            </a:r>
          </a:p>
          <a:p>
            <a:r>
              <a:rPr lang="en-US" sz="4000" dirty="0" smtClean="0">
                <a:latin typeface="Times New Roman" panose="02020603050405020304" pitchFamily="18" charset="0"/>
                <a:cs typeface="Times New Roman" panose="02020603050405020304" pitchFamily="18" charset="0"/>
              </a:rPr>
              <a:t>- It </a:t>
            </a:r>
            <a:r>
              <a:rPr lang="en-US" sz="4000" dirty="0">
                <a:latin typeface="Times New Roman" panose="02020603050405020304" pitchFamily="18" charset="0"/>
                <a:cs typeface="Times New Roman" panose="02020603050405020304" pitchFamily="18" charset="0"/>
              </a:rPr>
              <a:t>appeared in time of the ‘global village’ and the ‘World Wide web’ (communication expanded beyond the local speech communities).</a:t>
            </a:r>
          </a:p>
        </p:txBody>
      </p:sp>
    </p:spTree>
    <p:extLst>
      <p:ext uri="{BB962C8B-B14F-4D97-AF65-F5344CB8AC3E}">
        <p14:creationId xmlns:p14="http://schemas.microsoft.com/office/powerpoint/2010/main" val="102719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9836" y="1772816"/>
            <a:ext cx="10297144" cy="3170099"/>
          </a:xfrm>
          <a:prstGeom prst="rect">
            <a:avLst/>
          </a:prstGeom>
        </p:spPr>
        <p:txBody>
          <a:bodyPr wrap="square">
            <a:spAutoFit/>
          </a:bodyPr>
          <a:lstStyle/>
          <a:p>
            <a:r>
              <a:rPr lang="en-US" dirty="0" smtClean="0"/>
              <a:t>- </a:t>
            </a:r>
            <a:r>
              <a:rPr lang="en-US" sz="4000" dirty="0" smtClean="0">
                <a:latin typeface="Times New Roman" panose="02020603050405020304" pitchFamily="18" charset="0"/>
                <a:cs typeface="Times New Roman" panose="02020603050405020304" pitchFamily="18" charset="0"/>
              </a:rPr>
              <a:t>Languages </a:t>
            </a:r>
            <a:r>
              <a:rPr lang="en-US" sz="4000" dirty="0">
                <a:latin typeface="Times New Roman" panose="02020603050405020304" pitchFamily="18" charset="0"/>
                <a:cs typeface="Times New Roman" panose="02020603050405020304" pitchFamily="18" charset="0"/>
              </a:rPr>
              <a:t>were learned as a pleasing time, education and employment.</a:t>
            </a:r>
          </a:p>
          <a:p>
            <a:r>
              <a:rPr lang="en-US" sz="4000" dirty="0" smtClean="0">
                <a:latin typeface="Times New Roman" panose="02020603050405020304" pitchFamily="18" charset="0"/>
                <a:cs typeface="Times New Roman" panose="02020603050405020304" pitchFamily="18" charset="0"/>
              </a:rPr>
              <a:t>- The </a:t>
            </a:r>
            <a:r>
              <a:rPr lang="en-US" sz="4000" dirty="0">
                <a:latin typeface="Times New Roman" panose="02020603050405020304" pitchFamily="18" charset="0"/>
                <a:cs typeface="Times New Roman" panose="02020603050405020304" pitchFamily="18" charset="0"/>
              </a:rPr>
              <a:t>term ‘SLA’ </a:t>
            </a:r>
            <a:r>
              <a:rPr lang="en-US" sz="4000" dirty="0" err="1">
                <a:latin typeface="Times New Roman" panose="02020603050405020304" pitchFamily="18" charset="0"/>
                <a:cs typeface="Times New Roman" panose="02020603050405020304" pitchFamily="18" charset="0"/>
              </a:rPr>
              <a:t>recquires</a:t>
            </a:r>
            <a:r>
              <a:rPr lang="en-US" sz="4000" dirty="0">
                <a:latin typeface="Times New Roman" panose="02020603050405020304" pitchFamily="18" charset="0"/>
                <a:cs typeface="Times New Roman" panose="02020603050405020304" pitchFamily="18" charset="0"/>
              </a:rPr>
              <a:t> careful explanation.</a:t>
            </a:r>
          </a:p>
          <a:p>
            <a:r>
              <a:rPr lang="en-US" sz="4000" dirty="0" smtClean="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Second’ can refer to any </a:t>
            </a:r>
            <a:r>
              <a:rPr lang="en-US" sz="4000" dirty="0" err="1">
                <a:latin typeface="Times New Roman" panose="02020603050405020304" pitchFamily="18" charset="0"/>
                <a:cs typeface="Times New Roman" panose="02020603050405020304" pitchFamily="18" charset="0"/>
              </a:rPr>
              <a:t>lge</a:t>
            </a:r>
            <a:r>
              <a:rPr lang="en-US" sz="4000" dirty="0">
                <a:latin typeface="Times New Roman" panose="02020603050405020304" pitchFamily="18" charset="0"/>
                <a:cs typeface="Times New Roman" panose="02020603050405020304" pitchFamily="18" charset="0"/>
              </a:rPr>
              <a:t> that is learned subsequent to the L1.</a:t>
            </a:r>
          </a:p>
        </p:txBody>
      </p:sp>
    </p:spTree>
    <p:extLst>
      <p:ext uri="{BB962C8B-B14F-4D97-AF65-F5344CB8AC3E}">
        <p14:creationId xmlns:p14="http://schemas.microsoft.com/office/powerpoint/2010/main" val="226498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764" y="982176"/>
            <a:ext cx="11593288" cy="4401205"/>
          </a:xfrm>
          <a:prstGeom prst="rect">
            <a:avLst/>
          </a:prstGeom>
        </p:spPr>
        <p:txBody>
          <a:bodyPr wrap="square">
            <a:spAutoFit/>
          </a:bodyPr>
          <a:lstStyle/>
          <a:p>
            <a:r>
              <a:rPr lang="en-US" dirty="0" smtClean="0"/>
              <a:t>- </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Second’ is not intended to contrast with ‘foreign’. (Ellis 2008, in </a:t>
            </a:r>
            <a:r>
              <a:rPr lang="en-US" sz="2800" dirty="0" err="1">
                <a:latin typeface="Times New Roman" panose="02020603050405020304" pitchFamily="18" charset="0"/>
                <a:cs typeface="Times New Roman" panose="02020603050405020304" pitchFamily="18" charset="0"/>
              </a:rPr>
              <a:t>onde</a:t>
            </a:r>
            <a:r>
              <a:rPr lang="en-US" sz="2800" dirty="0">
                <a:latin typeface="Times New Roman" panose="02020603050405020304" pitchFamily="18" charset="0"/>
                <a:cs typeface="Times New Roman" panose="02020603050405020304" pitchFamily="18" charset="0"/>
              </a:rPr>
              <a:t> respect this is unfortunate, in South Africa involving black learners of English may be perceived as opprobrious. In such settings, the term ‘Additional Language may be more appropriate and acceptable. In the case of ‘SECOND’ </a:t>
            </a:r>
            <a:r>
              <a:rPr lang="en-US" sz="2800" dirty="0" err="1">
                <a:latin typeface="Times New Roman" panose="02020603050405020304" pitchFamily="18" charset="0"/>
                <a:cs typeface="Times New Roman" panose="02020603050405020304" pitchFamily="18" charset="0"/>
              </a:rPr>
              <a:t>lge</a:t>
            </a:r>
            <a:r>
              <a:rPr lang="en-US" sz="2800" dirty="0">
                <a:latin typeface="Times New Roman" panose="02020603050405020304" pitchFamily="18" charset="0"/>
                <a:cs typeface="Times New Roman" panose="02020603050405020304" pitchFamily="18" charset="0"/>
              </a:rPr>
              <a:t>, the language plays an institutional and social role in the community (it functions as a recognized means of communication who speak some other </a:t>
            </a:r>
            <a:r>
              <a:rPr lang="en-US" sz="2800" dirty="0" err="1">
                <a:latin typeface="Times New Roman" panose="02020603050405020304" pitchFamily="18" charset="0"/>
                <a:cs typeface="Times New Roman" panose="02020603050405020304" pitchFamily="18" charset="0"/>
              </a:rPr>
              <a:t>lge</a:t>
            </a:r>
            <a:r>
              <a:rPr lang="en-US" sz="2800" dirty="0">
                <a:latin typeface="Times New Roman" panose="02020603050405020304" pitchFamily="18" charset="0"/>
                <a:cs typeface="Times New Roman" panose="02020603050405020304" pitchFamily="18" charset="0"/>
              </a:rPr>
              <a:t> as their L1). In contrast, ‘FOREIGN’ </a:t>
            </a:r>
            <a:r>
              <a:rPr lang="en-US" sz="2800" dirty="0" err="1">
                <a:latin typeface="Times New Roman" panose="02020603050405020304" pitchFamily="18" charset="0"/>
                <a:cs typeface="Times New Roman" panose="02020603050405020304" pitchFamily="18" charset="0"/>
              </a:rPr>
              <a:t>lge</a:t>
            </a:r>
            <a:r>
              <a:rPr lang="en-US" sz="2800" dirty="0">
                <a:latin typeface="Times New Roman" panose="02020603050405020304" pitchFamily="18" charset="0"/>
                <a:cs typeface="Times New Roman" panose="02020603050405020304" pitchFamily="18" charset="0"/>
              </a:rPr>
              <a:t> learning takes place in settings where the </a:t>
            </a:r>
            <a:r>
              <a:rPr lang="en-US" sz="2800" dirty="0" err="1">
                <a:latin typeface="Times New Roman" panose="02020603050405020304" pitchFamily="18" charset="0"/>
                <a:cs typeface="Times New Roman" panose="02020603050405020304" pitchFamily="18" charset="0"/>
              </a:rPr>
              <a:t>lge</a:t>
            </a:r>
            <a:r>
              <a:rPr lang="en-US" sz="2800" dirty="0">
                <a:latin typeface="Times New Roman" panose="02020603050405020304" pitchFamily="18" charset="0"/>
                <a:cs typeface="Times New Roman" panose="02020603050405020304" pitchFamily="18" charset="0"/>
              </a:rPr>
              <a:t> plays no major role in the community and is primarily learnt only in the CR. The distinction between second and foreign is best treated as a sociolinguistic rather than a psycholinguistic one. </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902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797" y="305068"/>
            <a:ext cx="11089232" cy="6247864"/>
          </a:xfrm>
          <a:prstGeom prst="rect">
            <a:avLst/>
          </a:prstGeom>
        </p:spPr>
        <p:txBody>
          <a:bodyPr wrap="square">
            <a:spAutoFit/>
          </a:bodyPr>
          <a:lstStyle/>
          <a:p>
            <a:r>
              <a:rPr lang="en-US" dirty="0" smtClean="0"/>
              <a:t>- </a:t>
            </a:r>
            <a:r>
              <a:rPr lang="en-US" sz="4000" dirty="0" smtClean="0">
                <a:latin typeface="Times New Roman" panose="02020603050405020304" pitchFamily="18" charset="0"/>
                <a:cs typeface="Times New Roman" panose="02020603050405020304" pitchFamily="18" charset="0"/>
              </a:rPr>
              <a:t>Another </a:t>
            </a:r>
            <a:r>
              <a:rPr lang="en-US" sz="4000" dirty="0">
                <a:latin typeface="Times New Roman" panose="02020603050405020304" pitchFamily="18" charset="0"/>
                <a:cs typeface="Times New Roman" panose="02020603050405020304" pitchFamily="18" charset="0"/>
              </a:rPr>
              <a:t>distinction is between NATURALISTIC (</a:t>
            </a:r>
            <a:r>
              <a:rPr lang="en-US" sz="4000" dirty="0" err="1">
                <a:latin typeface="Times New Roman" panose="02020603050405020304" pitchFamily="18" charset="0"/>
                <a:cs typeface="Times New Roman" panose="02020603050405020304" pitchFamily="18" charset="0"/>
              </a:rPr>
              <a:t>lge</a:t>
            </a:r>
            <a:r>
              <a:rPr lang="en-US" sz="4000" dirty="0">
                <a:latin typeface="Times New Roman" panose="02020603050405020304" pitchFamily="18" charset="0"/>
                <a:cs typeface="Times New Roman" panose="02020603050405020304" pitchFamily="18" charset="0"/>
              </a:rPr>
              <a:t> learned through communication that takes place in naturally occurring social situations ; incidental learning) and instructed </a:t>
            </a:r>
            <a:r>
              <a:rPr lang="en-US" sz="4000" dirty="0" err="1">
                <a:latin typeface="Times New Roman" panose="02020603050405020304" pitchFamily="18" charset="0"/>
                <a:cs typeface="Times New Roman" panose="02020603050405020304" pitchFamily="18" charset="0"/>
              </a:rPr>
              <a:t>lge</a:t>
            </a:r>
            <a:r>
              <a:rPr lang="en-US" sz="4000" dirty="0">
                <a:latin typeface="Times New Roman" panose="02020603050405020304" pitchFamily="18" charset="0"/>
                <a:cs typeface="Times New Roman" panose="02020603050405020304" pitchFamily="18" charset="0"/>
              </a:rPr>
              <a:t> acquisition (through the study with the help of ‘guidance’ from reference books or CR </a:t>
            </a:r>
            <a:r>
              <a:rPr lang="en-US" sz="4000" dirty="0" smtClean="0">
                <a:latin typeface="Times New Roman" panose="02020603050405020304" pitchFamily="18" charset="0"/>
                <a:cs typeface="Times New Roman" panose="02020603050405020304" pitchFamily="18" charset="0"/>
              </a:rPr>
              <a:t>instruction; </a:t>
            </a:r>
            <a:r>
              <a:rPr lang="en-US" sz="4000" dirty="0">
                <a:latin typeface="Times New Roman" panose="02020603050405020304" pitchFamily="18" charset="0"/>
                <a:cs typeface="Times New Roman" panose="02020603050405020304" pitchFamily="18" charset="0"/>
              </a:rPr>
              <a:t>focus on some aspect of the </a:t>
            </a:r>
            <a:r>
              <a:rPr lang="en-US" sz="4000" dirty="0" err="1">
                <a:latin typeface="Times New Roman" panose="02020603050405020304" pitchFamily="18" charset="0"/>
                <a:cs typeface="Times New Roman" panose="02020603050405020304" pitchFamily="18" charset="0"/>
              </a:rPr>
              <a:t>lge</a:t>
            </a:r>
            <a:r>
              <a:rPr lang="en-US" sz="4000" dirty="0">
                <a:latin typeface="Times New Roman" panose="02020603050405020304" pitchFamily="18" charset="0"/>
                <a:cs typeface="Times New Roman" panose="02020603050405020304" pitchFamily="18" charset="0"/>
              </a:rPr>
              <a:t> system). </a:t>
            </a:r>
          </a:p>
          <a:p>
            <a:r>
              <a:rPr lang="en-US" sz="4000" dirty="0" smtClean="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L2 acquisition’ is the way in which people learn a </a:t>
            </a:r>
            <a:r>
              <a:rPr lang="en-US" sz="4000" dirty="0" err="1">
                <a:latin typeface="Times New Roman" panose="02020603050405020304" pitchFamily="18" charset="0"/>
                <a:cs typeface="Times New Roman" panose="02020603050405020304" pitchFamily="18" charset="0"/>
              </a:rPr>
              <a:t>lge</a:t>
            </a:r>
            <a:r>
              <a:rPr lang="en-US" sz="4000" dirty="0">
                <a:latin typeface="Times New Roman" panose="02020603050405020304" pitchFamily="18" charset="0"/>
                <a:cs typeface="Times New Roman" panose="02020603050405020304" pitchFamily="18" charset="0"/>
              </a:rPr>
              <a:t> other than their mother tongue, inside or outside the CR, and SLA is the study of this.</a:t>
            </a:r>
          </a:p>
        </p:txBody>
      </p:sp>
    </p:spTree>
    <p:extLst>
      <p:ext uri="{BB962C8B-B14F-4D97-AF65-F5344CB8AC3E}">
        <p14:creationId xmlns:p14="http://schemas.microsoft.com/office/powerpoint/2010/main" val="161971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vres 16: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2_TF02787940_TF02787940.potx" id="{F1CFDDCE-5F12-468A-A560-9C25D09E4DE9}" vid="{64708D2F-0B50-4C7B-BBA8-11F9A1AC41D2}"/>
    </a:ext>
  </a:extLst>
</a:theme>
</file>

<file path=ppt/theme/theme2.xml><?xml version="1.0" encoding="utf-8"?>
<a:theme xmlns:a="http://schemas.openxmlformats.org/drawingml/2006/main" name="Thèm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Thèm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purl.org/dc/elements/1.1/"/>
    <ds:schemaRef ds:uri="http://www.w3.org/XML/1998/namespace"/>
    <ds:schemaRef ds:uri="http://schemas.microsoft.com/office/infopath/2007/PartnerControls"/>
    <ds:schemaRef ds:uri="http://schemas.microsoft.com/office/2006/documentManagement/types"/>
    <ds:schemaRef ds:uri="http://purl.org/dc/terms/"/>
    <ds:schemaRef ds:uri="4873beb7-5857-4685-be1f-d57550cc96cc"/>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Présentation de rayonnages de bibliothèque bleus (grand écran)</Template>
  <TotalTime>0</TotalTime>
  <Words>1917</Words>
  <Application>Microsoft Office PowerPoint</Application>
  <PresentationFormat>Personnalisé</PresentationFormat>
  <Paragraphs>69</Paragraphs>
  <Slides>42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42</vt:i4>
      </vt:variant>
    </vt:vector>
  </HeadingPairs>
  <TitlesOfParts>
    <vt:vector size="48" baseType="lpstr">
      <vt:lpstr>Arabic Typesetting</vt:lpstr>
      <vt:lpstr>Arial</vt:lpstr>
      <vt:lpstr>Calibri</vt:lpstr>
      <vt:lpstr>Century Gothic</vt:lpstr>
      <vt:lpstr>Times New Roman</vt:lpstr>
      <vt:lpstr>Livres 16:9</vt:lpstr>
      <vt:lpstr>Lecture One  Basic Notions in SLA: Description and Explanation  Dr Soumia HADJAB</vt:lpstr>
      <vt:lpstr>1.1. Understanding</vt:lpstr>
      <vt:lpstr>Présentation PowerPoint</vt:lpstr>
      <vt:lpstr>Présentation PowerPoint</vt:lpstr>
      <vt:lpstr>Ellis’s (1997)Views Towards </vt:lpstr>
      <vt:lpstr>Présentation PowerPoint</vt:lpstr>
      <vt:lpstr>Présentation PowerPoint</vt:lpstr>
      <vt:lpstr>Présentation PowerPoint</vt:lpstr>
      <vt:lpstr>Présentation PowerPoint</vt:lpstr>
      <vt:lpstr>Saville-Troike and Barto’s (2017)Standpoints Towards SLA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1.2. What is second language and first language?</vt:lpstr>
      <vt:lpstr>What is a second lge?</vt:lpstr>
      <vt:lpstr>What is a first lge?</vt:lpstr>
      <vt:lpstr>1.3. The nature of non-native speaker knowledge</vt:lpstr>
      <vt:lpstr>Présentation PowerPoint</vt:lpstr>
      <vt:lpstr>1.4. Diversity in language and learners</vt:lpstr>
      <vt:lpstr>Présentation PowerPoint</vt:lpstr>
      <vt:lpstr>Présentation PowerPoint</vt:lpstr>
      <vt:lpstr>Présentation PowerPoint</vt:lpstr>
      <vt:lpstr>Présentation PowerPoint</vt:lpstr>
      <vt:lpstr>Présentation PowerPoint</vt:lpstr>
      <vt:lpstr>1.5. What Are the Goals of SLA?</vt:lpstr>
      <vt:lpstr>Présentation PowerPoint</vt:lpstr>
      <vt:lpstr>Présentation PowerPoint</vt:lpstr>
      <vt:lpstr>Présentation PowerPoint</vt:lpstr>
      <vt:lpstr>1.6. Frameworks for Exploring SLA</vt:lpstr>
      <vt:lpstr>Présentation PowerPoint</vt:lpstr>
      <vt:lpstr>Présentation PowerPoint</vt:lpstr>
      <vt:lpstr>Présentation PowerPoint</vt:lpstr>
      <vt:lpstr>References</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2024-02-25T09:09:46Z</dcterms:created>
  <dcterms:modified xsi:type="dcterms:W3CDTF">2024-05-17T18:13:16Z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