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9"/>
  </p:notesMasterIdLst>
  <p:sldIdLst>
    <p:sldId id="256" r:id="rId2"/>
    <p:sldId id="257" r:id="rId3"/>
    <p:sldId id="258" r:id="rId4"/>
    <p:sldId id="259" r:id="rId5"/>
    <p:sldId id="260" r:id="rId6"/>
    <p:sldId id="262" r:id="rId7"/>
    <p:sldId id="261" r:id="rId8"/>
    <p:sldId id="263" r:id="rId9"/>
    <p:sldId id="273" r:id="rId10"/>
    <p:sldId id="274" r:id="rId11"/>
    <p:sldId id="275" r:id="rId12"/>
    <p:sldId id="264" r:id="rId13"/>
    <p:sldId id="265" r:id="rId14"/>
    <p:sldId id="266" r:id="rId15"/>
    <p:sldId id="267" r:id="rId16"/>
    <p:sldId id="268" r:id="rId17"/>
    <p:sldId id="269" r:id="rId18"/>
    <p:sldId id="271" r:id="rId19"/>
    <p:sldId id="272"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0" autoAdjust="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C6C04-983E-4375-9109-20B8961F91E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0C166D0A-C58F-4E58-A16D-03835A9FD0E5}">
      <dgm:prSet phldrT="[Texte]" custT="1"/>
      <dgm:spPr/>
      <dgm:t>
        <a:bodyPr/>
        <a:lstStyle/>
        <a:p>
          <a:pPr algn="ctr"/>
          <a:r>
            <a:rPr lang="ar-DZ" sz="1800" b="1" dirty="0" smtClean="0"/>
            <a:t>المجال : مجموعة من المفاهيم المرتبطة فيما بينها بعلاقات دلالية تشكل منظومة مفهومية</a:t>
          </a:r>
          <a:endParaRPr lang="fr-FR" sz="1800" b="1" dirty="0"/>
        </a:p>
      </dgm:t>
    </dgm:pt>
    <dgm:pt modelId="{52AFB849-F87E-4BD6-BA83-90C49BA31E06}" type="parTrans" cxnId="{A318F720-72EE-43B7-9B02-5D29CEC063E2}">
      <dgm:prSet/>
      <dgm:spPr/>
      <dgm:t>
        <a:bodyPr/>
        <a:lstStyle/>
        <a:p>
          <a:endParaRPr lang="fr-FR"/>
        </a:p>
      </dgm:t>
    </dgm:pt>
    <dgm:pt modelId="{4F8F2892-65C3-4D12-8A48-2DEC98B73F33}" type="sibTrans" cxnId="{A318F720-72EE-43B7-9B02-5D29CEC063E2}">
      <dgm:prSet/>
      <dgm:spPr/>
      <dgm:t>
        <a:bodyPr/>
        <a:lstStyle/>
        <a:p>
          <a:endParaRPr lang="fr-FR"/>
        </a:p>
      </dgm:t>
    </dgm:pt>
    <dgm:pt modelId="{20FBCBF0-4C85-4E80-B04A-6CDFB0FC734A}">
      <dgm:prSet phldrT="[Texte]" custT="1"/>
      <dgm:spPr/>
      <dgm:t>
        <a:bodyPr/>
        <a:lstStyle/>
        <a:p>
          <a:pPr algn="ctr"/>
          <a:r>
            <a:rPr lang="ar-DZ" sz="1800" b="1" dirty="0" smtClean="0"/>
            <a:t>المفهوم :  وحدة تفكير  مكونة بالتجريد انطلاقا من خصائص  مشتركة لمجموعة موضوعات  مصدرها الذهن  بما يحمله  من تصورات  حول عالم الموجودات </a:t>
          </a:r>
          <a:endParaRPr lang="fr-FR" sz="1800" b="1" dirty="0"/>
        </a:p>
      </dgm:t>
    </dgm:pt>
    <dgm:pt modelId="{4FD744E9-7A60-42E8-AECF-774F7C31B347}" type="parTrans" cxnId="{E763042D-A70E-4362-820B-3E8DA296E2CD}">
      <dgm:prSet/>
      <dgm:spPr/>
      <dgm:t>
        <a:bodyPr/>
        <a:lstStyle/>
        <a:p>
          <a:endParaRPr lang="fr-FR"/>
        </a:p>
      </dgm:t>
    </dgm:pt>
    <dgm:pt modelId="{2569F7BF-78A1-4BDC-B900-4EE513D956EA}" type="sibTrans" cxnId="{E763042D-A70E-4362-820B-3E8DA296E2CD}">
      <dgm:prSet/>
      <dgm:spPr/>
      <dgm:t>
        <a:bodyPr/>
        <a:lstStyle/>
        <a:p>
          <a:endParaRPr lang="fr-FR"/>
        </a:p>
      </dgm:t>
    </dgm:pt>
    <dgm:pt modelId="{B4C2D9D4-CF34-484B-8793-95DCEF73BAA0}">
      <dgm:prSet phldrT="[Texte]" custT="1"/>
      <dgm:spPr/>
      <dgm:t>
        <a:bodyPr/>
        <a:lstStyle/>
        <a:p>
          <a:pPr algn="ctr"/>
          <a:r>
            <a:rPr lang="ar-DZ" sz="1800" dirty="0" smtClean="0">
              <a:latin typeface="Arabic Typesetting" pitchFamily="66" charset="-78"/>
              <a:cs typeface="Arabic Typesetting" pitchFamily="66" charset="-78"/>
            </a:rPr>
            <a:t> </a:t>
          </a:r>
          <a:r>
            <a:rPr lang="ar-DZ" sz="2400" b="1" dirty="0" smtClean="0">
              <a:latin typeface="Arabic Typesetting" pitchFamily="66" charset="-78"/>
              <a:cs typeface="Arabic Typesetting" pitchFamily="66" charset="-78"/>
            </a:rPr>
            <a:t>الموضوع :  عنصر حقيقي مدرك أو متصور يمكن أن يكون ماديا مثل : النبات أو غير مادي مثل الذكاء </a:t>
          </a:r>
          <a:endParaRPr lang="fr-FR" sz="1800" b="1" dirty="0">
            <a:latin typeface="Arabic Typesetting" pitchFamily="66" charset="-78"/>
            <a:cs typeface="Arabic Typesetting" pitchFamily="66" charset="-78"/>
          </a:endParaRPr>
        </a:p>
      </dgm:t>
    </dgm:pt>
    <dgm:pt modelId="{3DCEF8CB-4591-4864-851F-DA1A4E377933}" type="parTrans" cxnId="{EBC5D926-6142-4B28-A596-78CDFA3480D0}">
      <dgm:prSet/>
      <dgm:spPr/>
      <dgm:t>
        <a:bodyPr/>
        <a:lstStyle/>
        <a:p>
          <a:endParaRPr lang="fr-FR"/>
        </a:p>
      </dgm:t>
    </dgm:pt>
    <dgm:pt modelId="{090ADCAA-44E7-4DE7-A3A6-6B5436F63660}" type="sibTrans" cxnId="{EBC5D926-6142-4B28-A596-78CDFA3480D0}">
      <dgm:prSet/>
      <dgm:spPr/>
      <dgm:t>
        <a:bodyPr/>
        <a:lstStyle/>
        <a:p>
          <a:endParaRPr lang="fr-FR"/>
        </a:p>
      </dgm:t>
    </dgm:pt>
    <dgm:pt modelId="{E84F1587-75C7-480E-9D11-10EB0FB6A021}">
      <dgm:prSet/>
      <dgm:spPr/>
      <dgm:t>
        <a:bodyPr/>
        <a:lstStyle/>
        <a:p>
          <a:endParaRPr lang="fr-FR"/>
        </a:p>
      </dgm:t>
    </dgm:pt>
    <dgm:pt modelId="{6853E1C1-B3AA-4104-A40D-34D46E3A08F2}" type="parTrans" cxnId="{CFD8A4D5-4CF9-42E9-BDFA-99F5E23CC967}">
      <dgm:prSet/>
      <dgm:spPr/>
      <dgm:t>
        <a:bodyPr/>
        <a:lstStyle/>
        <a:p>
          <a:endParaRPr lang="fr-FR"/>
        </a:p>
      </dgm:t>
    </dgm:pt>
    <dgm:pt modelId="{8E0AA386-6FC9-4AD8-B8B5-B78F0ED9FD9F}" type="sibTrans" cxnId="{CFD8A4D5-4CF9-42E9-BDFA-99F5E23CC967}">
      <dgm:prSet/>
      <dgm:spPr/>
      <dgm:t>
        <a:bodyPr/>
        <a:lstStyle/>
        <a:p>
          <a:endParaRPr lang="fr-FR"/>
        </a:p>
      </dgm:t>
    </dgm:pt>
    <dgm:pt modelId="{C3A87BD2-AD89-4840-9821-6E039885E3FF}" type="pres">
      <dgm:prSet presAssocID="{2DDC6C04-983E-4375-9109-20B8961F91E1}" presName="linear" presStyleCnt="0">
        <dgm:presLayoutVars>
          <dgm:dir/>
          <dgm:animLvl val="lvl"/>
          <dgm:resizeHandles val="exact"/>
        </dgm:presLayoutVars>
      </dgm:prSet>
      <dgm:spPr/>
      <dgm:t>
        <a:bodyPr/>
        <a:lstStyle/>
        <a:p>
          <a:endParaRPr lang="fr-FR"/>
        </a:p>
      </dgm:t>
    </dgm:pt>
    <dgm:pt modelId="{41CD2157-708E-4F24-9F37-7D1B452FE4ED}" type="pres">
      <dgm:prSet presAssocID="{0C166D0A-C58F-4E58-A16D-03835A9FD0E5}" presName="parentLin" presStyleCnt="0"/>
      <dgm:spPr/>
    </dgm:pt>
    <dgm:pt modelId="{FA3FCC33-6C5E-4498-934F-1C26A98CD3C8}" type="pres">
      <dgm:prSet presAssocID="{0C166D0A-C58F-4E58-A16D-03835A9FD0E5}" presName="parentLeftMargin" presStyleLbl="node1" presStyleIdx="0" presStyleCnt="4"/>
      <dgm:spPr/>
      <dgm:t>
        <a:bodyPr/>
        <a:lstStyle/>
        <a:p>
          <a:endParaRPr lang="fr-FR"/>
        </a:p>
      </dgm:t>
    </dgm:pt>
    <dgm:pt modelId="{3DA3771A-5001-41D9-A3DD-9BF3FAAA0F0F}" type="pres">
      <dgm:prSet presAssocID="{0C166D0A-C58F-4E58-A16D-03835A9FD0E5}" presName="parentText" presStyleLbl="node1" presStyleIdx="0" presStyleCnt="4" custScaleX="154473" custScaleY="360164" custLinFactNeighborX="12594" custLinFactNeighborY="43219">
        <dgm:presLayoutVars>
          <dgm:chMax val="0"/>
          <dgm:bulletEnabled val="1"/>
        </dgm:presLayoutVars>
      </dgm:prSet>
      <dgm:spPr/>
      <dgm:t>
        <a:bodyPr/>
        <a:lstStyle/>
        <a:p>
          <a:endParaRPr lang="fr-FR"/>
        </a:p>
      </dgm:t>
    </dgm:pt>
    <dgm:pt modelId="{E53A98D0-B959-4835-AF11-55F741B092F6}" type="pres">
      <dgm:prSet presAssocID="{0C166D0A-C58F-4E58-A16D-03835A9FD0E5}" presName="negativeSpace" presStyleCnt="0"/>
      <dgm:spPr/>
    </dgm:pt>
    <dgm:pt modelId="{B52627DB-ED78-484F-B733-230F45F9F028}" type="pres">
      <dgm:prSet presAssocID="{0C166D0A-C58F-4E58-A16D-03835A9FD0E5}" presName="childText" presStyleLbl="conFgAcc1" presStyleIdx="0" presStyleCnt="4" custLinFactY="78609" custLinFactNeighborY="100000">
        <dgm:presLayoutVars>
          <dgm:bulletEnabled val="1"/>
        </dgm:presLayoutVars>
      </dgm:prSet>
      <dgm:spPr/>
    </dgm:pt>
    <dgm:pt modelId="{718761C5-23A2-4A48-81C4-43581BC04272}" type="pres">
      <dgm:prSet presAssocID="{4F8F2892-65C3-4D12-8A48-2DEC98B73F33}" presName="spaceBetweenRectangles" presStyleCnt="0"/>
      <dgm:spPr/>
    </dgm:pt>
    <dgm:pt modelId="{5C2FCCBA-9C61-4694-B0E9-6D4C73204565}" type="pres">
      <dgm:prSet presAssocID="{20FBCBF0-4C85-4E80-B04A-6CDFB0FC734A}" presName="parentLin" presStyleCnt="0"/>
      <dgm:spPr/>
    </dgm:pt>
    <dgm:pt modelId="{F081B4F4-69C3-4501-8555-4FC4109F2576}" type="pres">
      <dgm:prSet presAssocID="{20FBCBF0-4C85-4E80-B04A-6CDFB0FC734A}" presName="parentLeftMargin" presStyleLbl="node1" presStyleIdx="0" presStyleCnt="4"/>
      <dgm:spPr/>
      <dgm:t>
        <a:bodyPr/>
        <a:lstStyle/>
        <a:p>
          <a:endParaRPr lang="fr-FR"/>
        </a:p>
      </dgm:t>
    </dgm:pt>
    <dgm:pt modelId="{11E67BF5-6EF0-4387-9177-0AF6109E3C96}" type="pres">
      <dgm:prSet presAssocID="{20FBCBF0-4C85-4E80-B04A-6CDFB0FC734A}" presName="parentText" presStyleLbl="node1" presStyleIdx="1" presStyleCnt="4" custScaleX="142997" custScaleY="375759">
        <dgm:presLayoutVars>
          <dgm:chMax val="0"/>
          <dgm:bulletEnabled val="1"/>
        </dgm:presLayoutVars>
      </dgm:prSet>
      <dgm:spPr/>
      <dgm:t>
        <a:bodyPr/>
        <a:lstStyle/>
        <a:p>
          <a:endParaRPr lang="fr-FR"/>
        </a:p>
      </dgm:t>
    </dgm:pt>
    <dgm:pt modelId="{B818373C-05F0-4D61-A1E9-E2EE06EABE7A}" type="pres">
      <dgm:prSet presAssocID="{20FBCBF0-4C85-4E80-B04A-6CDFB0FC734A}" presName="negativeSpace" presStyleCnt="0"/>
      <dgm:spPr/>
    </dgm:pt>
    <dgm:pt modelId="{3D929C49-9DCB-49F2-98D3-11B4A9D21A61}" type="pres">
      <dgm:prSet presAssocID="{20FBCBF0-4C85-4E80-B04A-6CDFB0FC734A}" presName="childText" presStyleLbl="conFgAcc1" presStyleIdx="1" presStyleCnt="4">
        <dgm:presLayoutVars>
          <dgm:bulletEnabled val="1"/>
        </dgm:presLayoutVars>
      </dgm:prSet>
      <dgm:spPr/>
    </dgm:pt>
    <dgm:pt modelId="{6CDCA26B-D68E-4056-BA5C-589A7B360E0D}" type="pres">
      <dgm:prSet presAssocID="{2569F7BF-78A1-4BDC-B900-4EE513D956EA}" presName="spaceBetweenRectangles" presStyleCnt="0"/>
      <dgm:spPr/>
    </dgm:pt>
    <dgm:pt modelId="{41C2B537-3050-48AC-B899-6A8C4A020BD8}" type="pres">
      <dgm:prSet presAssocID="{B4C2D9D4-CF34-484B-8793-95DCEF73BAA0}" presName="parentLin" presStyleCnt="0"/>
      <dgm:spPr/>
    </dgm:pt>
    <dgm:pt modelId="{ECCECFA1-82F0-4840-BFE9-A0053C014AE0}" type="pres">
      <dgm:prSet presAssocID="{B4C2D9D4-CF34-484B-8793-95DCEF73BAA0}" presName="parentLeftMargin" presStyleLbl="node1" presStyleIdx="1" presStyleCnt="4"/>
      <dgm:spPr/>
      <dgm:t>
        <a:bodyPr/>
        <a:lstStyle/>
        <a:p>
          <a:endParaRPr lang="fr-FR"/>
        </a:p>
      </dgm:t>
    </dgm:pt>
    <dgm:pt modelId="{8414B54B-4B5E-48A0-AE15-2D2E221023B8}" type="pres">
      <dgm:prSet presAssocID="{B4C2D9D4-CF34-484B-8793-95DCEF73BAA0}" presName="parentText" presStyleLbl="node1" presStyleIdx="2" presStyleCnt="4" custScaleX="142997" custScaleY="241762">
        <dgm:presLayoutVars>
          <dgm:chMax val="0"/>
          <dgm:bulletEnabled val="1"/>
        </dgm:presLayoutVars>
      </dgm:prSet>
      <dgm:spPr/>
      <dgm:t>
        <a:bodyPr/>
        <a:lstStyle/>
        <a:p>
          <a:endParaRPr lang="fr-FR"/>
        </a:p>
      </dgm:t>
    </dgm:pt>
    <dgm:pt modelId="{E9826497-623B-4E42-A3FF-AA38863C45FD}" type="pres">
      <dgm:prSet presAssocID="{B4C2D9D4-CF34-484B-8793-95DCEF73BAA0}" presName="negativeSpace" presStyleCnt="0"/>
      <dgm:spPr/>
    </dgm:pt>
    <dgm:pt modelId="{23DDFAF1-3D80-4648-9B9D-8272EC271A46}" type="pres">
      <dgm:prSet presAssocID="{B4C2D9D4-CF34-484B-8793-95DCEF73BAA0}" presName="childText" presStyleLbl="conFgAcc1" presStyleIdx="2" presStyleCnt="4">
        <dgm:presLayoutVars>
          <dgm:bulletEnabled val="1"/>
        </dgm:presLayoutVars>
      </dgm:prSet>
      <dgm:spPr/>
    </dgm:pt>
    <dgm:pt modelId="{94A19AE3-4F4C-471E-99A0-2C2621659CF8}" type="pres">
      <dgm:prSet presAssocID="{090ADCAA-44E7-4DE7-A3A6-6B5436F63660}" presName="spaceBetweenRectangles" presStyleCnt="0"/>
      <dgm:spPr/>
    </dgm:pt>
    <dgm:pt modelId="{935F2441-13C8-4BDB-BE1C-4408F05073EB}" type="pres">
      <dgm:prSet presAssocID="{E84F1587-75C7-480E-9D11-10EB0FB6A021}" presName="parentLin" presStyleCnt="0"/>
      <dgm:spPr/>
    </dgm:pt>
    <dgm:pt modelId="{1F3BB62D-B52D-4D68-9DC5-96AC32194FF0}" type="pres">
      <dgm:prSet presAssocID="{E84F1587-75C7-480E-9D11-10EB0FB6A021}" presName="parentLeftMargin" presStyleLbl="node1" presStyleIdx="2" presStyleCnt="4"/>
      <dgm:spPr/>
      <dgm:t>
        <a:bodyPr/>
        <a:lstStyle/>
        <a:p>
          <a:endParaRPr lang="fr-FR"/>
        </a:p>
      </dgm:t>
    </dgm:pt>
    <dgm:pt modelId="{773ED7D3-AC44-4D9B-8F58-E4BED41CC954}" type="pres">
      <dgm:prSet presAssocID="{E84F1587-75C7-480E-9D11-10EB0FB6A021}" presName="parentText" presStyleLbl="node1" presStyleIdx="3" presStyleCnt="4" custScaleX="139000" custScaleY="294679">
        <dgm:presLayoutVars>
          <dgm:chMax val="0"/>
          <dgm:bulletEnabled val="1"/>
        </dgm:presLayoutVars>
      </dgm:prSet>
      <dgm:spPr/>
      <dgm:t>
        <a:bodyPr/>
        <a:lstStyle/>
        <a:p>
          <a:endParaRPr lang="fr-FR"/>
        </a:p>
      </dgm:t>
    </dgm:pt>
    <dgm:pt modelId="{346A20B7-0635-47CA-92ED-BD0EDB3C354F}" type="pres">
      <dgm:prSet presAssocID="{E84F1587-75C7-480E-9D11-10EB0FB6A021}" presName="negativeSpace" presStyleCnt="0"/>
      <dgm:spPr/>
    </dgm:pt>
    <dgm:pt modelId="{6E71D527-C75D-4E66-80FD-E6920E5EA672}" type="pres">
      <dgm:prSet presAssocID="{E84F1587-75C7-480E-9D11-10EB0FB6A021}" presName="childText" presStyleLbl="conFgAcc1" presStyleIdx="3" presStyleCnt="4">
        <dgm:presLayoutVars>
          <dgm:bulletEnabled val="1"/>
        </dgm:presLayoutVars>
      </dgm:prSet>
      <dgm:spPr/>
    </dgm:pt>
  </dgm:ptLst>
  <dgm:cxnLst>
    <dgm:cxn modelId="{CFD8A4D5-4CF9-42E9-BDFA-99F5E23CC967}" srcId="{2DDC6C04-983E-4375-9109-20B8961F91E1}" destId="{E84F1587-75C7-480E-9D11-10EB0FB6A021}" srcOrd="3" destOrd="0" parTransId="{6853E1C1-B3AA-4104-A40D-34D46E3A08F2}" sibTransId="{8E0AA386-6FC9-4AD8-B8B5-B78F0ED9FD9F}"/>
    <dgm:cxn modelId="{5506D7BC-B1B1-40FD-A589-A731E84ED9AF}" type="presOf" srcId="{B4C2D9D4-CF34-484B-8793-95DCEF73BAA0}" destId="{ECCECFA1-82F0-4840-BFE9-A0053C014AE0}" srcOrd="0" destOrd="0" presId="urn:microsoft.com/office/officeart/2005/8/layout/list1"/>
    <dgm:cxn modelId="{4273B814-5FA1-44A3-9F87-F95EAA85A7E8}" type="presOf" srcId="{2DDC6C04-983E-4375-9109-20B8961F91E1}" destId="{C3A87BD2-AD89-4840-9821-6E039885E3FF}" srcOrd="0" destOrd="0" presId="urn:microsoft.com/office/officeart/2005/8/layout/list1"/>
    <dgm:cxn modelId="{02096FC5-4239-4F4A-B8C2-FD0572203866}" type="presOf" srcId="{0C166D0A-C58F-4E58-A16D-03835A9FD0E5}" destId="{FA3FCC33-6C5E-4498-934F-1C26A98CD3C8}" srcOrd="0" destOrd="0" presId="urn:microsoft.com/office/officeart/2005/8/layout/list1"/>
    <dgm:cxn modelId="{E763042D-A70E-4362-820B-3E8DA296E2CD}" srcId="{2DDC6C04-983E-4375-9109-20B8961F91E1}" destId="{20FBCBF0-4C85-4E80-B04A-6CDFB0FC734A}" srcOrd="1" destOrd="0" parTransId="{4FD744E9-7A60-42E8-AECF-774F7C31B347}" sibTransId="{2569F7BF-78A1-4BDC-B900-4EE513D956EA}"/>
    <dgm:cxn modelId="{EF7B8082-FCF7-495C-AE6B-C25AD51AC4A1}" type="presOf" srcId="{E84F1587-75C7-480E-9D11-10EB0FB6A021}" destId="{1F3BB62D-B52D-4D68-9DC5-96AC32194FF0}" srcOrd="0" destOrd="0" presId="urn:microsoft.com/office/officeart/2005/8/layout/list1"/>
    <dgm:cxn modelId="{A318F720-72EE-43B7-9B02-5D29CEC063E2}" srcId="{2DDC6C04-983E-4375-9109-20B8961F91E1}" destId="{0C166D0A-C58F-4E58-A16D-03835A9FD0E5}" srcOrd="0" destOrd="0" parTransId="{52AFB849-F87E-4BD6-BA83-90C49BA31E06}" sibTransId="{4F8F2892-65C3-4D12-8A48-2DEC98B73F33}"/>
    <dgm:cxn modelId="{68C0039C-DFB0-4A49-8265-C7AA3F482853}" type="presOf" srcId="{0C166D0A-C58F-4E58-A16D-03835A9FD0E5}" destId="{3DA3771A-5001-41D9-A3DD-9BF3FAAA0F0F}" srcOrd="1" destOrd="0" presId="urn:microsoft.com/office/officeart/2005/8/layout/list1"/>
    <dgm:cxn modelId="{E517ED7D-7C88-47AE-8A67-3DAD7E3B2E55}" type="presOf" srcId="{20FBCBF0-4C85-4E80-B04A-6CDFB0FC734A}" destId="{F081B4F4-69C3-4501-8555-4FC4109F2576}" srcOrd="0" destOrd="0" presId="urn:microsoft.com/office/officeart/2005/8/layout/list1"/>
    <dgm:cxn modelId="{EBC5D926-6142-4B28-A596-78CDFA3480D0}" srcId="{2DDC6C04-983E-4375-9109-20B8961F91E1}" destId="{B4C2D9D4-CF34-484B-8793-95DCEF73BAA0}" srcOrd="2" destOrd="0" parTransId="{3DCEF8CB-4591-4864-851F-DA1A4E377933}" sibTransId="{090ADCAA-44E7-4DE7-A3A6-6B5436F63660}"/>
    <dgm:cxn modelId="{13583C2F-B474-44C1-B84F-8B225B634F04}" type="presOf" srcId="{20FBCBF0-4C85-4E80-B04A-6CDFB0FC734A}" destId="{11E67BF5-6EF0-4387-9177-0AF6109E3C96}" srcOrd="1" destOrd="0" presId="urn:microsoft.com/office/officeart/2005/8/layout/list1"/>
    <dgm:cxn modelId="{C5205DB7-83FF-478B-B1AD-8FFDB9A3965A}" type="presOf" srcId="{E84F1587-75C7-480E-9D11-10EB0FB6A021}" destId="{773ED7D3-AC44-4D9B-8F58-E4BED41CC954}" srcOrd="1" destOrd="0" presId="urn:microsoft.com/office/officeart/2005/8/layout/list1"/>
    <dgm:cxn modelId="{CA1F3747-63A6-4AAE-B94E-A1F0057FAEC1}" type="presOf" srcId="{B4C2D9D4-CF34-484B-8793-95DCEF73BAA0}" destId="{8414B54B-4B5E-48A0-AE15-2D2E221023B8}" srcOrd="1" destOrd="0" presId="urn:microsoft.com/office/officeart/2005/8/layout/list1"/>
    <dgm:cxn modelId="{37DF4ED2-792F-4FB0-B6A1-625402977BB5}" type="presParOf" srcId="{C3A87BD2-AD89-4840-9821-6E039885E3FF}" destId="{41CD2157-708E-4F24-9F37-7D1B452FE4ED}" srcOrd="0" destOrd="0" presId="urn:microsoft.com/office/officeart/2005/8/layout/list1"/>
    <dgm:cxn modelId="{D4B16C8F-303B-498B-B2FC-8FE21EAFDDE4}" type="presParOf" srcId="{41CD2157-708E-4F24-9F37-7D1B452FE4ED}" destId="{FA3FCC33-6C5E-4498-934F-1C26A98CD3C8}" srcOrd="0" destOrd="0" presId="urn:microsoft.com/office/officeart/2005/8/layout/list1"/>
    <dgm:cxn modelId="{7EBE08FD-6623-4FAD-896D-D08B5F364F70}" type="presParOf" srcId="{41CD2157-708E-4F24-9F37-7D1B452FE4ED}" destId="{3DA3771A-5001-41D9-A3DD-9BF3FAAA0F0F}" srcOrd="1" destOrd="0" presId="urn:microsoft.com/office/officeart/2005/8/layout/list1"/>
    <dgm:cxn modelId="{A6C2F968-0D7C-4315-8B00-9B16AE150C2F}" type="presParOf" srcId="{C3A87BD2-AD89-4840-9821-6E039885E3FF}" destId="{E53A98D0-B959-4835-AF11-55F741B092F6}" srcOrd="1" destOrd="0" presId="urn:microsoft.com/office/officeart/2005/8/layout/list1"/>
    <dgm:cxn modelId="{EADADF2F-5C48-4809-86EE-F229A8C65316}" type="presParOf" srcId="{C3A87BD2-AD89-4840-9821-6E039885E3FF}" destId="{B52627DB-ED78-484F-B733-230F45F9F028}" srcOrd="2" destOrd="0" presId="urn:microsoft.com/office/officeart/2005/8/layout/list1"/>
    <dgm:cxn modelId="{DE5D6421-CF45-4577-8FFB-D9CD23A005CF}" type="presParOf" srcId="{C3A87BD2-AD89-4840-9821-6E039885E3FF}" destId="{718761C5-23A2-4A48-81C4-43581BC04272}" srcOrd="3" destOrd="0" presId="urn:microsoft.com/office/officeart/2005/8/layout/list1"/>
    <dgm:cxn modelId="{0B3EF7DB-569F-4DD8-A595-BE294861299E}" type="presParOf" srcId="{C3A87BD2-AD89-4840-9821-6E039885E3FF}" destId="{5C2FCCBA-9C61-4694-B0E9-6D4C73204565}" srcOrd="4" destOrd="0" presId="urn:microsoft.com/office/officeart/2005/8/layout/list1"/>
    <dgm:cxn modelId="{9BF2379B-9C3A-4F5A-92C0-718C1356D032}" type="presParOf" srcId="{5C2FCCBA-9C61-4694-B0E9-6D4C73204565}" destId="{F081B4F4-69C3-4501-8555-4FC4109F2576}" srcOrd="0" destOrd="0" presId="urn:microsoft.com/office/officeart/2005/8/layout/list1"/>
    <dgm:cxn modelId="{52AB0E59-92AE-4CBD-B1BD-46D6A0CF1EE8}" type="presParOf" srcId="{5C2FCCBA-9C61-4694-B0E9-6D4C73204565}" destId="{11E67BF5-6EF0-4387-9177-0AF6109E3C96}" srcOrd="1" destOrd="0" presId="urn:microsoft.com/office/officeart/2005/8/layout/list1"/>
    <dgm:cxn modelId="{F4AACF36-0997-4AFF-8AA7-4E371F81935F}" type="presParOf" srcId="{C3A87BD2-AD89-4840-9821-6E039885E3FF}" destId="{B818373C-05F0-4D61-A1E9-E2EE06EABE7A}" srcOrd="5" destOrd="0" presId="urn:microsoft.com/office/officeart/2005/8/layout/list1"/>
    <dgm:cxn modelId="{B4A4EB7A-8209-4EAF-BEFE-962423CBC98E}" type="presParOf" srcId="{C3A87BD2-AD89-4840-9821-6E039885E3FF}" destId="{3D929C49-9DCB-49F2-98D3-11B4A9D21A61}" srcOrd="6" destOrd="0" presId="urn:microsoft.com/office/officeart/2005/8/layout/list1"/>
    <dgm:cxn modelId="{12EC249C-5E8B-402C-8A06-62B0AFC4D18B}" type="presParOf" srcId="{C3A87BD2-AD89-4840-9821-6E039885E3FF}" destId="{6CDCA26B-D68E-4056-BA5C-589A7B360E0D}" srcOrd="7" destOrd="0" presId="urn:microsoft.com/office/officeart/2005/8/layout/list1"/>
    <dgm:cxn modelId="{B1955DFF-2480-4E99-A04B-E30530B61253}" type="presParOf" srcId="{C3A87BD2-AD89-4840-9821-6E039885E3FF}" destId="{41C2B537-3050-48AC-B899-6A8C4A020BD8}" srcOrd="8" destOrd="0" presId="urn:microsoft.com/office/officeart/2005/8/layout/list1"/>
    <dgm:cxn modelId="{10AB06C8-78A6-45E6-9DA4-386A18295665}" type="presParOf" srcId="{41C2B537-3050-48AC-B899-6A8C4A020BD8}" destId="{ECCECFA1-82F0-4840-BFE9-A0053C014AE0}" srcOrd="0" destOrd="0" presId="urn:microsoft.com/office/officeart/2005/8/layout/list1"/>
    <dgm:cxn modelId="{1D83B1C0-A030-4E62-B0A1-DC21C7317D5F}" type="presParOf" srcId="{41C2B537-3050-48AC-B899-6A8C4A020BD8}" destId="{8414B54B-4B5E-48A0-AE15-2D2E221023B8}" srcOrd="1" destOrd="0" presId="urn:microsoft.com/office/officeart/2005/8/layout/list1"/>
    <dgm:cxn modelId="{CBABCB87-FFB9-4F20-9CD1-1C68018BF181}" type="presParOf" srcId="{C3A87BD2-AD89-4840-9821-6E039885E3FF}" destId="{E9826497-623B-4E42-A3FF-AA38863C45FD}" srcOrd="9" destOrd="0" presId="urn:microsoft.com/office/officeart/2005/8/layout/list1"/>
    <dgm:cxn modelId="{6465E83A-F4BB-45E8-ADCA-E632298113E4}" type="presParOf" srcId="{C3A87BD2-AD89-4840-9821-6E039885E3FF}" destId="{23DDFAF1-3D80-4648-9B9D-8272EC271A46}" srcOrd="10" destOrd="0" presId="urn:microsoft.com/office/officeart/2005/8/layout/list1"/>
    <dgm:cxn modelId="{447C3BD1-8FB8-40D3-8D98-75BD7AD7093D}" type="presParOf" srcId="{C3A87BD2-AD89-4840-9821-6E039885E3FF}" destId="{94A19AE3-4F4C-471E-99A0-2C2621659CF8}" srcOrd="11" destOrd="0" presId="urn:microsoft.com/office/officeart/2005/8/layout/list1"/>
    <dgm:cxn modelId="{465E3A28-87BC-47AC-AC51-97BB6F41508F}" type="presParOf" srcId="{C3A87BD2-AD89-4840-9821-6E039885E3FF}" destId="{935F2441-13C8-4BDB-BE1C-4408F05073EB}" srcOrd="12" destOrd="0" presId="urn:microsoft.com/office/officeart/2005/8/layout/list1"/>
    <dgm:cxn modelId="{2F04C387-BFD4-4B34-95F5-76CB867374C3}" type="presParOf" srcId="{935F2441-13C8-4BDB-BE1C-4408F05073EB}" destId="{1F3BB62D-B52D-4D68-9DC5-96AC32194FF0}" srcOrd="0" destOrd="0" presId="urn:microsoft.com/office/officeart/2005/8/layout/list1"/>
    <dgm:cxn modelId="{6339769B-5C19-433F-BF7D-D57D9A72CC26}" type="presParOf" srcId="{935F2441-13C8-4BDB-BE1C-4408F05073EB}" destId="{773ED7D3-AC44-4D9B-8F58-E4BED41CC954}" srcOrd="1" destOrd="0" presId="urn:microsoft.com/office/officeart/2005/8/layout/list1"/>
    <dgm:cxn modelId="{45089EBE-03B4-44F1-BAD0-2739CFD44D10}" type="presParOf" srcId="{C3A87BD2-AD89-4840-9821-6E039885E3FF}" destId="{346A20B7-0635-47CA-92ED-BD0EDB3C354F}" srcOrd="13" destOrd="0" presId="urn:microsoft.com/office/officeart/2005/8/layout/list1"/>
    <dgm:cxn modelId="{DD1DA526-8C7A-4034-A330-D67490F41E9D}" type="presParOf" srcId="{C3A87BD2-AD89-4840-9821-6E039885E3FF}" destId="{6E71D527-C75D-4E66-80FD-E6920E5EA67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D0EC52-9A2A-43E3-B18C-2D798040AA9B}"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fr-FR"/>
        </a:p>
      </dgm:t>
    </dgm:pt>
    <dgm:pt modelId="{B1511F90-68C5-404C-AEB8-0AA4E0A9005B}">
      <dgm:prSet phldrT="[Texte]" custT="1"/>
      <dgm:spPr/>
      <dgm:t>
        <a:bodyPr/>
        <a:lstStyle/>
        <a:p>
          <a:r>
            <a:rPr lang="ar-DZ" sz="2800" dirty="0" smtClean="0"/>
            <a:t>خليفة العيساوي : المصطلح اللساني وتأسيس المفهوم</a:t>
          </a:r>
          <a:endParaRPr lang="fr-FR" sz="2800" dirty="0"/>
        </a:p>
      </dgm:t>
    </dgm:pt>
    <dgm:pt modelId="{CD9678CB-A8AE-4585-A2D5-F158C8C57756}" type="parTrans" cxnId="{C38BAA12-A310-41D5-A06E-F223FA766685}">
      <dgm:prSet/>
      <dgm:spPr/>
      <dgm:t>
        <a:bodyPr/>
        <a:lstStyle/>
        <a:p>
          <a:endParaRPr lang="fr-FR"/>
        </a:p>
      </dgm:t>
    </dgm:pt>
    <dgm:pt modelId="{2D546CD3-0A90-4ADF-8838-860293AF871B}" type="sibTrans" cxnId="{C38BAA12-A310-41D5-A06E-F223FA766685}">
      <dgm:prSet/>
      <dgm:spPr/>
      <dgm:t>
        <a:bodyPr/>
        <a:lstStyle/>
        <a:p>
          <a:endParaRPr lang="fr-FR"/>
        </a:p>
      </dgm:t>
    </dgm:pt>
    <dgm:pt modelId="{8672939E-3FD3-4B0D-8F3F-FA4A7C528043}">
      <dgm:prSet phldrT="[Texte]" custT="1"/>
      <dgm:spPr/>
      <dgm:t>
        <a:bodyPr/>
        <a:lstStyle/>
        <a:p>
          <a:r>
            <a:rPr lang="ar-DZ" sz="2400" dirty="0" smtClean="0"/>
            <a:t>أبو اسحاق الشاطبي: الموافقات في أصول الشريعة </a:t>
          </a:r>
          <a:endParaRPr lang="fr-FR" sz="2400" dirty="0"/>
        </a:p>
      </dgm:t>
    </dgm:pt>
    <dgm:pt modelId="{396D45E6-4E2F-4827-AF9E-6AC72ED00CD6}" type="parTrans" cxnId="{67737C7B-4356-409D-9EE6-886ECB039A1B}">
      <dgm:prSet/>
      <dgm:spPr/>
      <dgm:t>
        <a:bodyPr/>
        <a:lstStyle/>
        <a:p>
          <a:endParaRPr lang="fr-FR"/>
        </a:p>
      </dgm:t>
    </dgm:pt>
    <dgm:pt modelId="{14EFD2E1-A27C-4174-98B7-F74D32806E47}" type="sibTrans" cxnId="{67737C7B-4356-409D-9EE6-886ECB039A1B}">
      <dgm:prSet/>
      <dgm:spPr/>
      <dgm:t>
        <a:bodyPr/>
        <a:lstStyle/>
        <a:p>
          <a:endParaRPr lang="fr-FR"/>
        </a:p>
      </dgm:t>
    </dgm:pt>
    <dgm:pt modelId="{23D9055F-9197-45CD-91FE-286EC8531554}">
      <dgm:prSet phldrT="[Texte]" custT="1"/>
      <dgm:spPr/>
      <dgm:t>
        <a:bodyPr/>
        <a:lstStyle/>
        <a:p>
          <a:r>
            <a:rPr lang="ar-DZ" sz="1800" dirty="0" smtClean="0"/>
            <a:t>الأستاذ محمد بوادي :محاضرات في علم المصطلح جامعة الهضاب </a:t>
          </a:r>
          <a:r>
            <a:rPr lang="ar-DZ" sz="1600" dirty="0" smtClean="0"/>
            <a:t>سطيف</a:t>
          </a:r>
          <a:endParaRPr lang="fr-FR" sz="1600" dirty="0"/>
        </a:p>
      </dgm:t>
    </dgm:pt>
    <dgm:pt modelId="{9C3B81A3-EFE5-4447-ABBA-1A2AE1BBB960}" type="parTrans" cxnId="{8C3B2448-9069-4D10-B8B0-FBB4C99B04EF}">
      <dgm:prSet/>
      <dgm:spPr/>
      <dgm:t>
        <a:bodyPr/>
        <a:lstStyle/>
        <a:p>
          <a:endParaRPr lang="fr-FR"/>
        </a:p>
      </dgm:t>
    </dgm:pt>
    <dgm:pt modelId="{7BB6E0A0-B389-4738-9114-0CA955DF7EC2}" type="sibTrans" cxnId="{8C3B2448-9069-4D10-B8B0-FBB4C99B04EF}">
      <dgm:prSet/>
      <dgm:spPr/>
      <dgm:t>
        <a:bodyPr/>
        <a:lstStyle/>
        <a:p>
          <a:endParaRPr lang="fr-FR"/>
        </a:p>
      </dgm:t>
    </dgm:pt>
    <dgm:pt modelId="{D41DEDB9-A9AA-4449-8153-2A72D719DA6C}">
      <dgm:prSet phldrT="[Texte]" custT="1"/>
      <dgm:spPr/>
      <dgm:t>
        <a:bodyPr/>
        <a:lstStyle/>
        <a:p>
          <a:r>
            <a:rPr lang="ar-DZ" sz="2000" dirty="0" smtClean="0"/>
            <a:t>أبو البقاء  </a:t>
          </a:r>
          <a:r>
            <a:rPr lang="ar-DZ" sz="2000" dirty="0" err="1" smtClean="0"/>
            <a:t>الكفوي</a:t>
          </a:r>
          <a:r>
            <a:rPr lang="ar-DZ" sz="2000" dirty="0" smtClean="0"/>
            <a:t>: كتاب التعريفات</a:t>
          </a:r>
          <a:endParaRPr lang="fr-FR" sz="2000" dirty="0"/>
        </a:p>
      </dgm:t>
    </dgm:pt>
    <dgm:pt modelId="{4972513B-A1D3-42EB-AF71-B297D1F49779}" type="parTrans" cxnId="{BA59B8B7-E600-4D2C-A7A2-DBD4F888E57E}">
      <dgm:prSet/>
      <dgm:spPr/>
      <dgm:t>
        <a:bodyPr/>
        <a:lstStyle/>
        <a:p>
          <a:endParaRPr lang="fr-FR"/>
        </a:p>
      </dgm:t>
    </dgm:pt>
    <dgm:pt modelId="{4A73354A-CE91-4841-ADCB-D0B0E856C1CE}" type="sibTrans" cxnId="{BA59B8B7-E600-4D2C-A7A2-DBD4F888E57E}">
      <dgm:prSet/>
      <dgm:spPr/>
      <dgm:t>
        <a:bodyPr/>
        <a:lstStyle/>
        <a:p>
          <a:endParaRPr lang="fr-FR"/>
        </a:p>
      </dgm:t>
    </dgm:pt>
    <dgm:pt modelId="{8D4FFED5-DA17-4100-B907-4EAEB45872D4}">
      <dgm:prSet phldrT="[Texte]"/>
      <dgm:spPr/>
      <dgm:t>
        <a:bodyPr/>
        <a:lstStyle/>
        <a:p>
          <a:r>
            <a:rPr lang="ar-DZ" dirty="0" smtClean="0"/>
            <a:t>أبو الحسين أحمد بن فارس: الصاحبي في فقه اللغة العربية</a:t>
          </a:r>
          <a:endParaRPr lang="fr-FR" dirty="0"/>
        </a:p>
      </dgm:t>
    </dgm:pt>
    <dgm:pt modelId="{C5FDB02F-6E71-4D70-B795-505076C9AE25}" type="parTrans" cxnId="{8983A315-CBB6-4986-A00D-7FEEE267BB12}">
      <dgm:prSet/>
      <dgm:spPr/>
      <dgm:t>
        <a:bodyPr/>
        <a:lstStyle/>
        <a:p>
          <a:endParaRPr lang="fr-FR"/>
        </a:p>
      </dgm:t>
    </dgm:pt>
    <dgm:pt modelId="{A17DA82F-AD29-4820-AE99-7669A8F7B94C}" type="sibTrans" cxnId="{8983A315-CBB6-4986-A00D-7FEEE267BB12}">
      <dgm:prSet/>
      <dgm:spPr/>
      <dgm:t>
        <a:bodyPr/>
        <a:lstStyle/>
        <a:p>
          <a:endParaRPr lang="fr-FR"/>
        </a:p>
      </dgm:t>
    </dgm:pt>
    <dgm:pt modelId="{89553676-CDAF-47B2-98AD-CDB6DA3B0E37}" type="pres">
      <dgm:prSet presAssocID="{35D0EC52-9A2A-43E3-B18C-2D798040AA9B}" presName="cycle" presStyleCnt="0">
        <dgm:presLayoutVars>
          <dgm:dir/>
          <dgm:resizeHandles val="exact"/>
        </dgm:presLayoutVars>
      </dgm:prSet>
      <dgm:spPr/>
    </dgm:pt>
    <dgm:pt modelId="{82A3013E-7282-43E6-90A9-80F4D00B73B9}" type="pres">
      <dgm:prSet presAssocID="{B1511F90-68C5-404C-AEB8-0AA4E0A9005B}" presName="node" presStyleLbl="node1" presStyleIdx="0" presStyleCnt="5" custScaleX="204968" custScaleY="152039">
        <dgm:presLayoutVars>
          <dgm:bulletEnabled val="1"/>
        </dgm:presLayoutVars>
      </dgm:prSet>
      <dgm:spPr/>
    </dgm:pt>
    <dgm:pt modelId="{D8035A6D-C539-4EAC-913D-D2B5315E0176}" type="pres">
      <dgm:prSet presAssocID="{B1511F90-68C5-404C-AEB8-0AA4E0A9005B}" presName="spNode" presStyleCnt="0"/>
      <dgm:spPr/>
    </dgm:pt>
    <dgm:pt modelId="{3B1B5A9D-5815-4171-8BE4-F9BD4B70DFF1}" type="pres">
      <dgm:prSet presAssocID="{2D546CD3-0A90-4ADF-8838-860293AF871B}" presName="sibTrans" presStyleLbl="sibTrans1D1" presStyleIdx="0" presStyleCnt="5"/>
      <dgm:spPr/>
    </dgm:pt>
    <dgm:pt modelId="{6DFC7F04-1AFB-4B56-89B7-437C91F8CFA6}" type="pres">
      <dgm:prSet presAssocID="{8672939E-3FD3-4B0D-8F3F-FA4A7C528043}" presName="node" presStyleLbl="node1" presStyleIdx="1" presStyleCnt="5" custScaleX="257651" custRadScaleRad="105188" custRadScaleInc="3743">
        <dgm:presLayoutVars>
          <dgm:bulletEnabled val="1"/>
        </dgm:presLayoutVars>
      </dgm:prSet>
      <dgm:spPr/>
    </dgm:pt>
    <dgm:pt modelId="{F3D4823B-F448-46B1-B0E4-107009DF8D25}" type="pres">
      <dgm:prSet presAssocID="{8672939E-3FD3-4B0D-8F3F-FA4A7C528043}" presName="spNode" presStyleCnt="0"/>
      <dgm:spPr/>
    </dgm:pt>
    <dgm:pt modelId="{BF217899-79AC-460C-96C1-23DA2F4FCB94}" type="pres">
      <dgm:prSet presAssocID="{14EFD2E1-A27C-4174-98B7-F74D32806E47}" presName="sibTrans" presStyleLbl="sibTrans1D1" presStyleIdx="1" presStyleCnt="5"/>
      <dgm:spPr/>
    </dgm:pt>
    <dgm:pt modelId="{4044B316-1638-452D-99FA-94244199D49A}" type="pres">
      <dgm:prSet presAssocID="{23D9055F-9197-45CD-91FE-286EC8531554}" presName="node" presStyleLbl="node1" presStyleIdx="2" presStyleCnt="5" custScaleX="175800">
        <dgm:presLayoutVars>
          <dgm:bulletEnabled val="1"/>
        </dgm:presLayoutVars>
      </dgm:prSet>
      <dgm:spPr/>
      <dgm:t>
        <a:bodyPr/>
        <a:lstStyle/>
        <a:p>
          <a:endParaRPr lang="fr-FR"/>
        </a:p>
      </dgm:t>
    </dgm:pt>
    <dgm:pt modelId="{B52B8773-8F4B-485C-8237-AE904A6869FC}" type="pres">
      <dgm:prSet presAssocID="{23D9055F-9197-45CD-91FE-286EC8531554}" presName="spNode" presStyleCnt="0"/>
      <dgm:spPr/>
    </dgm:pt>
    <dgm:pt modelId="{386AA9BF-CE10-4996-AE24-629A0BB7AE0C}" type="pres">
      <dgm:prSet presAssocID="{7BB6E0A0-B389-4738-9114-0CA955DF7EC2}" presName="sibTrans" presStyleLbl="sibTrans1D1" presStyleIdx="2" presStyleCnt="5"/>
      <dgm:spPr/>
    </dgm:pt>
    <dgm:pt modelId="{7B2A2DCE-EC96-4B07-9F79-32C91BA0BB04}" type="pres">
      <dgm:prSet presAssocID="{D41DEDB9-A9AA-4449-8153-2A72D719DA6C}" presName="node" presStyleLbl="node1" presStyleIdx="3" presStyleCnt="5" custScaleX="140356" custScaleY="115080">
        <dgm:presLayoutVars>
          <dgm:bulletEnabled val="1"/>
        </dgm:presLayoutVars>
      </dgm:prSet>
      <dgm:spPr/>
      <dgm:t>
        <a:bodyPr/>
        <a:lstStyle/>
        <a:p>
          <a:endParaRPr lang="fr-FR"/>
        </a:p>
      </dgm:t>
    </dgm:pt>
    <dgm:pt modelId="{27303262-62BA-4BDB-805D-5FB1F7F4CF9F}" type="pres">
      <dgm:prSet presAssocID="{D41DEDB9-A9AA-4449-8153-2A72D719DA6C}" presName="spNode" presStyleCnt="0"/>
      <dgm:spPr/>
    </dgm:pt>
    <dgm:pt modelId="{6C46B006-3EFE-4BCA-863A-77B746C1A59C}" type="pres">
      <dgm:prSet presAssocID="{4A73354A-CE91-4841-ADCB-D0B0E856C1CE}" presName="sibTrans" presStyleLbl="sibTrans1D1" presStyleIdx="3" presStyleCnt="5"/>
      <dgm:spPr/>
    </dgm:pt>
    <dgm:pt modelId="{BBC0DDE2-8027-4463-9982-114E02036833}" type="pres">
      <dgm:prSet presAssocID="{8D4FFED5-DA17-4100-B907-4EAEB45872D4}" presName="node" presStyleLbl="node1" presStyleIdx="4" presStyleCnt="5" custScaleX="217810">
        <dgm:presLayoutVars>
          <dgm:bulletEnabled val="1"/>
        </dgm:presLayoutVars>
      </dgm:prSet>
      <dgm:spPr/>
    </dgm:pt>
    <dgm:pt modelId="{FF827A29-1A5E-479E-9E44-40104695D5E6}" type="pres">
      <dgm:prSet presAssocID="{8D4FFED5-DA17-4100-B907-4EAEB45872D4}" presName="spNode" presStyleCnt="0"/>
      <dgm:spPr/>
    </dgm:pt>
    <dgm:pt modelId="{9BD73D52-64A7-458B-BF5E-18754F0C164E}" type="pres">
      <dgm:prSet presAssocID="{A17DA82F-AD29-4820-AE99-7669A8F7B94C}" presName="sibTrans" presStyleLbl="sibTrans1D1" presStyleIdx="4" presStyleCnt="5"/>
      <dgm:spPr/>
    </dgm:pt>
  </dgm:ptLst>
  <dgm:cxnLst>
    <dgm:cxn modelId="{9094F045-2E5E-4498-94C4-87F9924E6E87}" type="presOf" srcId="{14EFD2E1-A27C-4174-98B7-F74D32806E47}" destId="{BF217899-79AC-460C-96C1-23DA2F4FCB94}" srcOrd="0" destOrd="0" presId="urn:microsoft.com/office/officeart/2005/8/layout/cycle6"/>
    <dgm:cxn modelId="{7DD78907-82EE-4C24-A2C8-5AFECEF91A7B}" type="presOf" srcId="{A17DA82F-AD29-4820-AE99-7669A8F7B94C}" destId="{9BD73D52-64A7-458B-BF5E-18754F0C164E}" srcOrd="0" destOrd="0" presId="urn:microsoft.com/office/officeart/2005/8/layout/cycle6"/>
    <dgm:cxn modelId="{1AD11E18-750F-4CB7-A48A-FC48BE47FE7E}" type="presOf" srcId="{4A73354A-CE91-4841-ADCB-D0B0E856C1CE}" destId="{6C46B006-3EFE-4BCA-863A-77B746C1A59C}" srcOrd="0" destOrd="0" presId="urn:microsoft.com/office/officeart/2005/8/layout/cycle6"/>
    <dgm:cxn modelId="{67737C7B-4356-409D-9EE6-886ECB039A1B}" srcId="{35D0EC52-9A2A-43E3-B18C-2D798040AA9B}" destId="{8672939E-3FD3-4B0D-8F3F-FA4A7C528043}" srcOrd="1" destOrd="0" parTransId="{396D45E6-4E2F-4827-AF9E-6AC72ED00CD6}" sibTransId="{14EFD2E1-A27C-4174-98B7-F74D32806E47}"/>
    <dgm:cxn modelId="{81D7B812-C25F-4E2D-B479-B62255B1D762}" type="presOf" srcId="{B1511F90-68C5-404C-AEB8-0AA4E0A9005B}" destId="{82A3013E-7282-43E6-90A9-80F4D00B73B9}" srcOrd="0" destOrd="0" presId="urn:microsoft.com/office/officeart/2005/8/layout/cycle6"/>
    <dgm:cxn modelId="{3084762E-6AAE-4A58-81BE-2A69F765E914}" type="presOf" srcId="{35D0EC52-9A2A-43E3-B18C-2D798040AA9B}" destId="{89553676-CDAF-47B2-98AD-CDB6DA3B0E37}" srcOrd="0" destOrd="0" presId="urn:microsoft.com/office/officeart/2005/8/layout/cycle6"/>
    <dgm:cxn modelId="{8983A315-CBB6-4986-A00D-7FEEE267BB12}" srcId="{35D0EC52-9A2A-43E3-B18C-2D798040AA9B}" destId="{8D4FFED5-DA17-4100-B907-4EAEB45872D4}" srcOrd="4" destOrd="0" parTransId="{C5FDB02F-6E71-4D70-B795-505076C9AE25}" sibTransId="{A17DA82F-AD29-4820-AE99-7669A8F7B94C}"/>
    <dgm:cxn modelId="{11D8DCFA-4CE4-4E4B-B707-0EF4E10817A2}" type="presOf" srcId="{23D9055F-9197-45CD-91FE-286EC8531554}" destId="{4044B316-1638-452D-99FA-94244199D49A}" srcOrd="0" destOrd="0" presId="urn:microsoft.com/office/officeart/2005/8/layout/cycle6"/>
    <dgm:cxn modelId="{C38BAA12-A310-41D5-A06E-F223FA766685}" srcId="{35D0EC52-9A2A-43E3-B18C-2D798040AA9B}" destId="{B1511F90-68C5-404C-AEB8-0AA4E0A9005B}" srcOrd="0" destOrd="0" parTransId="{CD9678CB-A8AE-4585-A2D5-F158C8C57756}" sibTransId="{2D546CD3-0A90-4ADF-8838-860293AF871B}"/>
    <dgm:cxn modelId="{8C3B2448-9069-4D10-B8B0-FBB4C99B04EF}" srcId="{35D0EC52-9A2A-43E3-B18C-2D798040AA9B}" destId="{23D9055F-9197-45CD-91FE-286EC8531554}" srcOrd="2" destOrd="0" parTransId="{9C3B81A3-EFE5-4447-ABBA-1A2AE1BBB960}" sibTransId="{7BB6E0A0-B389-4738-9114-0CA955DF7EC2}"/>
    <dgm:cxn modelId="{12FEDB49-88FC-4CBB-A68F-260F45BC3DF9}" type="presOf" srcId="{8672939E-3FD3-4B0D-8F3F-FA4A7C528043}" destId="{6DFC7F04-1AFB-4B56-89B7-437C91F8CFA6}" srcOrd="0" destOrd="0" presId="urn:microsoft.com/office/officeart/2005/8/layout/cycle6"/>
    <dgm:cxn modelId="{5C7A3DA7-577F-41B8-890A-C4731C217427}" type="presOf" srcId="{2D546CD3-0A90-4ADF-8838-860293AF871B}" destId="{3B1B5A9D-5815-4171-8BE4-F9BD4B70DFF1}" srcOrd="0" destOrd="0" presId="urn:microsoft.com/office/officeart/2005/8/layout/cycle6"/>
    <dgm:cxn modelId="{676B4489-2FF1-4D28-8C39-C64B4FA39EE5}" type="presOf" srcId="{7BB6E0A0-B389-4738-9114-0CA955DF7EC2}" destId="{386AA9BF-CE10-4996-AE24-629A0BB7AE0C}" srcOrd="0" destOrd="0" presId="urn:microsoft.com/office/officeart/2005/8/layout/cycle6"/>
    <dgm:cxn modelId="{BA59B8B7-E600-4D2C-A7A2-DBD4F888E57E}" srcId="{35D0EC52-9A2A-43E3-B18C-2D798040AA9B}" destId="{D41DEDB9-A9AA-4449-8153-2A72D719DA6C}" srcOrd="3" destOrd="0" parTransId="{4972513B-A1D3-42EB-AF71-B297D1F49779}" sibTransId="{4A73354A-CE91-4841-ADCB-D0B0E856C1CE}"/>
    <dgm:cxn modelId="{91440826-BCEF-4903-892A-94B82DF5EAAF}" type="presOf" srcId="{D41DEDB9-A9AA-4449-8153-2A72D719DA6C}" destId="{7B2A2DCE-EC96-4B07-9F79-32C91BA0BB04}" srcOrd="0" destOrd="0" presId="urn:microsoft.com/office/officeart/2005/8/layout/cycle6"/>
    <dgm:cxn modelId="{AD0A7926-F90E-41C2-89F2-E672F5FB404F}" type="presOf" srcId="{8D4FFED5-DA17-4100-B907-4EAEB45872D4}" destId="{BBC0DDE2-8027-4463-9982-114E02036833}" srcOrd="0" destOrd="0" presId="urn:microsoft.com/office/officeart/2005/8/layout/cycle6"/>
    <dgm:cxn modelId="{4960CFC0-4F69-48E2-A053-63E9E6BCA8EE}" type="presParOf" srcId="{89553676-CDAF-47B2-98AD-CDB6DA3B0E37}" destId="{82A3013E-7282-43E6-90A9-80F4D00B73B9}" srcOrd="0" destOrd="0" presId="urn:microsoft.com/office/officeart/2005/8/layout/cycle6"/>
    <dgm:cxn modelId="{A3BCC749-5A8D-4022-82A8-0D745A11D562}" type="presParOf" srcId="{89553676-CDAF-47B2-98AD-CDB6DA3B0E37}" destId="{D8035A6D-C539-4EAC-913D-D2B5315E0176}" srcOrd="1" destOrd="0" presId="urn:microsoft.com/office/officeart/2005/8/layout/cycle6"/>
    <dgm:cxn modelId="{51AB0617-BB88-4459-94FE-58EB3DB1C191}" type="presParOf" srcId="{89553676-CDAF-47B2-98AD-CDB6DA3B0E37}" destId="{3B1B5A9D-5815-4171-8BE4-F9BD4B70DFF1}" srcOrd="2" destOrd="0" presId="urn:microsoft.com/office/officeart/2005/8/layout/cycle6"/>
    <dgm:cxn modelId="{DFCEFC39-35FB-4885-8464-12816B3D1B38}" type="presParOf" srcId="{89553676-CDAF-47B2-98AD-CDB6DA3B0E37}" destId="{6DFC7F04-1AFB-4B56-89B7-437C91F8CFA6}" srcOrd="3" destOrd="0" presId="urn:microsoft.com/office/officeart/2005/8/layout/cycle6"/>
    <dgm:cxn modelId="{EFDA8AA2-EAAA-448D-9FC4-CDD0AEEF4A8B}" type="presParOf" srcId="{89553676-CDAF-47B2-98AD-CDB6DA3B0E37}" destId="{F3D4823B-F448-46B1-B0E4-107009DF8D25}" srcOrd="4" destOrd="0" presId="urn:microsoft.com/office/officeart/2005/8/layout/cycle6"/>
    <dgm:cxn modelId="{291D65E0-B615-4914-AAD6-4D4AD2521E89}" type="presParOf" srcId="{89553676-CDAF-47B2-98AD-CDB6DA3B0E37}" destId="{BF217899-79AC-460C-96C1-23DA2F4FCB94}" srcOrd="5" destOrd="0" presId="urn:microsoft.com/office/officeart/2005/8/layout/cycle6"/>
    <dgm:cxn modelId="{CE3DDD47-3A32-470F-9851-7A3BD89B6CF7}" type="presParOf" srcId="{89553676-CDAF-47B2-98AD-CDB6DA3B0E37}" destId="{4044B316-1638-452D-99FA-94244199D49A}" srcOrd="6" destOrd="0" presId="urn:microsoft.com/office/officeart/2005/8/layout/cycle6"/>
    <dgm:cxn modelId="{6FE757BE-137D-4630-A3C4-6B0974F3A809}" type="presParOf" srcId="{89553676-CDAF-47B2-98AD-CDB6DA3B0E37}" destId="{B52B8773-8F4B-485C-8237-AE904A6869FC}" srcOrd="7" destOrd="0" presId="urn:microsoft.com/office/officeart/2005/8/layout/cycle6"/>
    <dgm:cxn modelId="{D9D5FA36-4B00-4497-9C08-1FC68F407A19}" type="presParOf" srcId="{89553676-CDAF-47B2-98AD-CDB6DA3B0E37}" destId="{386AA9BF-CE10-4996-AE24-629A0BB7AE0C}" srcOrd="8" destOrd="0" presId="urn:microsoft.com/office/officeart/2005/8/layout/cycle6"/>
    <dgm:cxn modelId="{BBE62537-92EF-4423-ADB9-D406A325E5A5}" type="presParOf" srcId="{89553676-CDAF-47B2-98AD-CDB6DA3B0E37}" destId="{7B2A2DCE-EC96-4B07-9F79-32C91BA0BB04}" srcOrd="9" destOrd="0" presId="urn:microsoft.com/office/officeart/2005/8/layout/cycle6"/>
    <dgm:cxn modelId="{FD1C67EF-8075-49EB-B917-8ABB7F90EDCB}" type="presParOf" srcId="{89553676-CDAF-47B2-98AD-CDB6DA3B0E37}" destId="{27303262-62BA-4BDB-805D-5FB1F7F4CF9F}" srcOrd="10" destOrd="0" presId="urn:microsoft.com/office/officeart/2005/8/layout/cycle6"/>
    <dgm:cxn modelId="{C8872866-3EE2-4F80-AB77-85110F529E7C}" type="presParOf" srcId="{89553676-CDAF-47B2-98AD-CDB6DA3B0E37}" destId="{6C46B006-3EFE-4BCA-863A-77B746C1A59C}" srcOrd="11" destOrd="0" presId="urn:microsoft.com/office/officeart/2005/8/layout/cycle6"/>
    <dgm:cxn modelId="{F2D2DD87-958A-4EB0-A2C1-D6481ED03472}" type="presParOf" srcId="{89553676-CDAF-47B2-98AD-CDB6DA3B0E37}" destId="{BBC0DDE2-8027-4463-9982-114E02036833}" srcOrd="12" destOrd="0" presId="urn:microsoft.com/office/officeart/2005/8/layout/cycle6"/>
    <dgm:cxn modelId="{8527F12B-28F7-481D-98A5-0A20D0097D04}" type="presParOf" srcId="{89553676-CDAF-47B2-98AD-CDB6DA3B0E37}" destId="{FF827A29-1A5E-479E-9E44-40104695D5E6}" srcOrd="13" destOrd="0" presId="urn:microsoft.com/office/officeart/2005/8/layout/cycle6"/>
    <dgm:cxn modelId="{82E0A701-13FC-4AEE-8E4D-1D17066BA0CC}" type="presParOf" srcId="{89553676-CDAF-47B2-98AD-CDB6DA3B0E37}" destId="{9BD73D52-64A7-458B-BF5E-18754F0C164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627DB-ED78-484F-B733-230F45F9F028}">
      <dsp:nvSpPr>
        <dsp:cNvPr id="0" name=""/>
        <dsp:cNvSpPr/>
      </dsp:nvSpPr>
      <dsp:spPr>
        <a:xfrm>
          <a:off x="0" y="1080120"/>
          <a:ext cx="7236296"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A3771A-5001-41D9-A3DD-9BF3FAAA0F0F}">
      <dsp:nvSpPr>
        <dsp:cNvPr id="0" name=""/>
        <dsp:cNvSpPr/>
      </dsp:nvSpPr>
      <dsp:spPr>
        <a:xfrm>
          <a:off x="320923" y="144015"/>
          <a:ext cx="6915372" cy="956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460" tIns="0" rIns="191460" bIns="0" numCol="1" spcCol="1270" anchor="ctr" anchorCtr="0">
          <a:noAutofit/>
        </a:bodyPr>
        <a:lstStyle/>
        <a:p>
          <a:pPr lvl="0" algn="ctr" defTabSz="800100">
            <a:lnSpc>
              <a:spcPct val="90000"/>
            </a:lnSpc>
            <a:spcBef>
              <a:spcPct val="0"/>
            </a:spcBef>
            <a:spcAft>
              <a:spcPct val="35000"/>
            </a:spcAft>
          </a:pPr>
          <a:r>
            <a:rPr lang="ar-DZ" sz="1800" b="1" kern="1200" dirty="0" smtClean="0"/>
            <a:t>المجال : مجموعة من المفاهيم المرتبطة فيما بينها بعلاقات دلالية تشكل منظومة مفهومية</a:t>
          </a:r>
          <a:endParaRPr lang="fr-FR" sz="1800" b="1" kern="1200" dirty="0"/>
        </a:p>
      </dsp:txBody>
      <dsp:txXfrm>
        <a:off x="367634" y="190726"/>
        <a:ext cx="6821950" cy="863461"/>
      </dsp:txXfrm>
    </dsp:sp>
    <dsp:sp modelId="{3D929C49-9DCB-49F2-98D3-11B4A9D21A61}">
      <dsp:nvSpPr>
        <dsp:cNvPr id="0" name=""/>
        <dsp:cNvSpPr/>
      </dsp:nvSpPr>
      <dsp:spPr>
        <a:xfrm>
          <a:off x="0" y="1994111"/>
          <a:ext cx="7236296"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E67BF5-6EF0-4387-9177-0AF6109E3C96}">
      <dsp:nvSpPr>
        <dsp:cNvPr id="0" name=""/>
        <dsp:cNvSpPr/>
      </dsp:nvSpPr>
      <dsp:spPr>
        <a:xfrm>
          <a:off x="344148" y="1128635"/>
          <a:ext cx="6889699" cy="9983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460" tIns="0" rIns="191460" bIns="0" numCol="1" spcCol="1270" anchor="ctr" anchorCtr="0">
          <a:noAutofit/>
        </a:bodyPr>
        <a:lstStyle/>
        <a:p>
          <a:pPr lvl="0" algn="ctr" defTabSz="800100">
            <a:lnSpc>
              <a:spcPct val="90000"/>
            </a:lnSpc>
            <a:spcBef>
              <a:spcPct val="0"/>
            </a:spcBef>
            <a:spcAft>
              <a:spcPct val="35000"/>
            </a:spcAft>
          </a:pPr>
          <a:r>
            <a:rPr lang="ar-DZ" sz="1800" b="1" kern="1200" dirty="0" smtClean="0"/>
            <a:t>المفهوم :  وحدة تفكير  مكونة بالتجريد انطلاقا من خصائص  مشتركة لمجموعة موضوعات  مصدرها الذهن  بما يحمله  من تصورات  حول عالم الموجودات </a:t>
          </a:r>
          <a:endParaRPr lang="fr-FR" sz="1800" b="1" kern="1200" dirty="0"/>
        </a:p>
      </dsp:txBody>
      <dsp:txXfrm>
        <a:off x="392882" y="1177369"/>
        <a:ext cx="6792231" cy="900848"/>
      </dsp:txXfrm>
    </dsp:sp>
    <dsp:sp modelId="{23DDFAF1-3D80-4648-9B9D-8272EC271A46}">
      <dsp:nvSpPr>
        <dsp:cNvPr id="0" name=""/>
        <dsp:cNvSpPr/>
      </dsp:nvSpPr>
      <dsp:spPr>
        <a:xfrm>
          <a:off x="0" y="2778985"/>
          <a:ext cx="7236296"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14B54B-4B5E-48A0-AE15-2D2E221023B8}">
      <dsp:nvSpPr>
        <dsp:cNvPr id="0" name=""/>
        <dsp:cNvSpPr/>
      </dsp:nvSpPr>
      <dsp:spPr>
        <a:xfrm>
          <a:off x="344148" y="2269511"/>
          <a:ext cx="6889699" cy="6423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460" tIns="0" rIns="191460" bIns="0" numCol="1" spcCol="1270" anchor="ctr" anchorCtr="0">
          <a:noAutofit/>
        </a:bodyPr>
        <a:lstStyle/>
        <a:p>
          <a:pPr lvl="0" algn="ctr" defTabSz="800100">
            <a:lnSpc>
              <a:spcPct val="90000"/>
            </a:lnSpc>
            <a:spcBef>
              <a:spcPct val="0"/>
            </a:spcBef>
            <a:spcAft>
              <a:spcPct val="35000"/>
            </a:spcAft>
          </a:pPr>
          <a:r>
            <a:rPr lang="ar-DZ" sz="1800" kern="1200" dirty="0" smtClean="0">
              <a:latin typeface="Arabic Typesetting" pitchFamily="66" charset="-78"/>
              <a:cs typeface="Arabic Typesetting" pitchFamily="66" charset="-78"/>
            </a:rPr>
            <a:t> </a:t>
          </a:r>
          <a:r>
            <a:rPr lang="ar-DZ" sz="2400" b="1" kern="1200" dirty="0" smtClean="0">
              <a:latin typeface="Arabic Typesetting" pitchFamily="66" charset="-78"/>
              <a:cs typeface="Arabic Typesetting" pitchFamily="66" charset="-78"/>
            </a:rPr>
            <a:t>الموضوع :  عنصر حقيقي مدرك أو متصور يمكن أن يكون ماديا مثل : النبات أو غير مادي مثل الذكاء </a:t>
          </a:r>
          <a:endParaRPr lang="fr-FR" sz="1800" b="1" kern="1200" dirty="0">
            <a:latin typeface="Arabic Typesetting" pitchFamily="66" charset="-78"/>
            <a:cs typeface="Arabic Typesetting" pitchFamily="66" charset="-78"/>
          </a:endParaRPr>
        </a:p>
      </dsp:txBody>
      <dsp:txXfrm>
        <a:off x="375503" y="2300866"/>
        <a:ext cx="6826989" cy="579603"/>
      </dsp:txXfrm>
    </dsp:sp>
    <dsp:sp modelId="{6E71D527-C75D-4E66-80FD-E6920E5EA672}">
      <dsp:nvSpPr>
        <dsp:cNvPr id="0" name=""/>
        <dsp:cNvSpPr/>
      </dsp:nvSpPr>
      <dsp:spPr>
        <a:xfrm>
          <a:off x="0" y="3704448"/>
          <a:ext cx="7236296"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3ED7D3-AC44-4D9B-8F58-E4BED41CC954}">
      <dsp:nvSpPr>
        <dsp:cNvPr id="0" name=""/>
        <dsp:cNvSpPr/>
      </dsp:nvSpPr>
      <dsp:spPr>
        <a:xfrm>
          <a:off x="353334" y="3054385"/>
          <a:ext cx="6875894" cy="7829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460" tIns="0" rIns="191460" bIns="0" numCol="1" spcCol="1270" anchor="ctr" anchorCtr="0">
          <a:noAutofit/>
        </a:bodyPr>
        <a:lstStyle/>
        <a:p>
          <a:pPr lvl="0" algn="l" defTabSz="400050">
            <a:lnSpc>
              <a:spcPct val="90000"/>
            </a:lnSpc>
            <a:spcBef>
              <a:spcPct val="0"/>
            </a:spcBef>
            <a:spcAft>
              <a:spcPct val="35000"/>
            </a:spcAft>
          </a:pPr>
          <a:endParaRPr lang="fr-FR" sz="900" kern="1200"/>
        </a:p>
      </dsp:txBody>
      <dsp:txXfrm>
        <a:off x="391552" y="3092603"/>
        <a:ext cx="6799458" cy="706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3013E-7282-43E6-90A9-80F4D00B73B9}">
      <dsp:nvSpPr>
        <dsp:cNvPr id="0" name=""/>
        <dsp:cNvSpPr/>
      </dsp:nvSpPr>
      <dsp:spPr>
        <a:xfrm>
          <a:off x="1546882" y="-114622"/>
          <a:ext cx="2736298" cy="1319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خليفة العيساوي : المصطلح اللساني وتأسيس المفهوم</a:t>
          </a:r>
          <a:endParaRPr lang="fr-FR" sz="2800" kern="1200" dirty="0"/>
        </a:p>
      </dsp:txBody>
      <dsp:txXfrm>
        <a:off x="1611285" y="-50219"/>
        <a:ext cx="2607492" cy="1190500"/>
      </dsp:txXfrm>
    </dsp:sp>
    <dsp:sp modelId="{3B1B5A9D-5815-4171-8BE4-F9BD4B70DFF1}">
      <dsp:nvSpPr>
        <dsp:cNvPr id="0" name=""/>
        <dsp:cNvSpPr/>
      </dsp:nvSpPr>
      <dsp:spPr>
        <a:xfrm>
          <a:off x="1144995" y="923772"/>
          <a:ext cx="3465188" cy="3465188"/>
        </a:xfrm>
        <a:custGeom>
          <a:avLst/>
          <a:gdLst/>
          <a:ahLst/>
          <a:cxnLst/>
          <a:rect l="0" t="0" r="0" b="0"/>
          <a:pathLst>
            <a:path>
              <a:moveTo>
                <a:pt x="2679845" y="281870"/>
              </a:moveTo>
              <a:arcTo wR="1732594" hR="1732594" stAng="18188554" swAng="34143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FC7F04-1AFB-4B56-89B7-437C91F8CFA6}">
      <dsp:nvSpPr>
        <dsp:cNvPr id="0" name=""/>
        <dsp:cNvSpPr/>
      </dsp:nvSpPr>
      <dsp:spPr>
        <a:xfrm>
          <a:off x="2843021" y="1307819"/>
          <a:ext cx="3439610"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أبو اسحاق الشاطبي: الموافقات في أصول الشريعة </a:t>
          </a:r>
          <a:endParaRPr lang="fr-FR" sz="2400" kern="1200" dirty="0"/>
        </a:p>
      </dsp:txBody>
      <dsp:txXfrm>
        <a:off x="2885381" y="1350179"/>
        <a:ext cx="3354890" cy="783022"/>
      </dsp:txXfrm>
    </dsp:sp>
    <dsp:sp modelId="{BF217899-79AC-460C-96C1-23DA2F4FCB94}">
      <dsp:nvSpPr>
        <dsp:cNvPr id="0" name=""/>
        <dsp:cNvSpPr/>
      </dsp:nvSpPr>
      <dsp:spPr>
        <a:xfrm>
          <a:off x="1182589" y="544805"/>
          <a:ext cx="3465188" cy="3465188"/>
        </a:xfrm>
        <a:custGeom>
          <a:avLst/>
          <a:gdLst/>
          <a:ahLst/>
          <a:cxnLst/>
          <a:rect l="0" t="0" r="0" b="0"/>
          <a:pathLst>
            <a:path>
              <a:moveTo>
                <a:pt x="3462809" y="1641831"/>
              </a:moveTo>
              <a:arcTo wR="1732594" hR="1732594" stAng="21419830" swAng="21962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44B316-1638-452D-99FA-94244199D49A}">
      <dsp:nvSpPr>
        <dsp:cNvPr id="0" name=""/>
        <dsp:cNvSpPr/>
      </dsp:nvSpPr>
      <dsp:spPr>
        <a:xfrm>
          <a:off x="2759970" y="3245452"/>
          <a:ext cx="2346909"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kern="1200" dirty="0" smtClean="0"/>
            <a:t>الأستاذ محمد بوادي :محاضرات في علم المصطلح جامعة الهضاب </a:t>
          </a:r>
          <a:r>
            <a:rPr lang="ar-DZ" sz="1600" kern="1200" dirty="0" smtClean="0"/>
            <a:t>سطيف</a:t>
          </a:r>
          <a:endParaRPr lang="fr-FR" sz="1600" kern="1200" dirty="0"/>
        </a:p>
      </dsp:txBody>
      <dsp:txXfrm>
        <a:off x="2802330" y="3287812"/>
        <a:ext cx="2262189" cy="783022"/>
      </dsp:txXfrm>
    </dsp:sp>
    <dsp:sp modelId="{386AA9BF-CE10-4996-AE24-629A0BB7AE0C}">
      <dsp:nvSpPr>
        <dsp:cNvPr id="0" name=""/>
        <dsp:cNvSpPr/>
      </dsp:nvSpPr>
      <dsp:spPr>
        <a:xfrm>
          <a:off x="945850" y="4001347"/>
          <a:ext cx="3465188" cy="3465188"/>
        </a:xfrm>
        <a:custGeom>
          <a:avLst/>
          <a:gdLst/>
          <a:ahLst/>
          <a:cxnLst/>
          <a:rect l="0" t="0" r="0" b="0"/>
          <a:pathLst>
            <a:path>
              <a:moveTo>
                <a:pt x="1814856" y="1953"/>
              </a:moveTo>
              <a:arcTo wR="1732594" hR="1732594" stAng="16363282" swAng="14333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A2DCE-EC96-4B07-9F79-32C91BA0BB04}">
      <dsp:nvSpPr>
        <dsp:cNvPr id="0" name=""/>
        <dsp:cNvSpPr/>
      </dsp:nvSpPr>
      <dsp:spPr>
        <a:xfrm>
          <a:off x="959770" y="3180024"/>
          <a:ext cx="1873736" cy="9985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kern="1200" dirty="0" smtClean="0"/>
            <a:t>أبو البقاء  </a:t>
          </a:r>
          <a:r>
            <a:rPr lang="ar-DZ" sz="2000" kern="1200" dirty="0" err="1" smtClean="0"/>
            <a:t>الكفوي</a:t>
          </a:r>
          <a:r>
            <a:rPr lang="ar-DZ" sz="2000" kern="1200" dirty="0" smtClean="0"/>
            <a:t>: كتاب التعريفات</a:t>
          </a:r>
          <a:endParaRPr lang="fr-FR" sz="2000" kern="1200" dirty="0"/>
        </a:p>
      </dsp:txBody>
      <dsp:txXfrm>
        <a:off x="1008517" y="3228771"/>
        <a:ext cx="1776242" cy="901103"/>
      </dsp:txXfrm>
    </dsp:sp>
    <dsp:sp modelId="{6C46B006-3EFE-4BCA-863A-77B746C1A59C}">
      <dsp:nvSpPr>
        <dsp:cNvPr id="0" name=""/>
        <dsp:cNvSpPr/>
      </dsp:nvSpPr>
      <dsp:spPr>
        <a:xfrm>
          <a:off x="1182437" y="545030"/>
          <a:ext cx="3465188" cy="3465188"/>
        </a:xfrm>
        <a:custGeom>
          <a:avLst/>
          <a:gdLst/>
          <a:ahLst/>
          <a:cxnLst/>
          <a:rect l="0" t="0" r="0" b="0"/>
          <a:pathLst>
            <a:path>
              <a:moveTo>
                <a:pt x="248191" y="2626144"/>
              </a:moveTo>
              <a:arcTo wR="1732594" hR="1732594" stAng="8937226" swAng="204381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C0DDE2-8027-4463-9982-114E02036833}">
      <dsp:nvSpPr>
        <dsp:cNvPr id="0" name=""/>
        <dsp:cNvSpPr/>
      </dsp:nvSpPr>
      <dsp:spPr>
        <a:xfrm>
          <a:off x="-186632" y="1308352"/>
          <a:ext cx="2907737"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أبو الحسين أحمد بن فارس: الصاحبي في فقه اللغة العربية</a:t>
          </a:r>
          <a:endParaRPr lang="fr-FR" sz="2200" kern="1200" dirty="0"/>
        </a:p>
      </dsp:txBody>
      <dsp:txXfrm>
        <a:off x="-144272" y="1350712"/>
        <a:ext cx="2823017" cy="783022"/>
      </dsp:txXfrm>
    </dsp:sp>
    <dsp:sp modelId="{9BD73D52-64A7-458B-BF5E-18754F0C164E}">
      <dsp:nvSpPr>
        <dsp:cNvPr id="0" name=""/>
        <dsp:cNvSpPr/>
      </dsp:nvSpPr>
      <dsp:spPr>
        <a:xfrm>
          <a:off x="1220231" y="923805"/>
          <a:ext cx="3465188" cy="3465188"/>
        </a:xfrm>
        <a:custGeom>
          <a:avLst/>
          <a:gdLst/>
          <a:ahLst/>
          <a:cxnLst/>
          <a:rect l="0" t="0" r="0" b="0"/>
          <a:pathLst>
            <a:path>
              <a:moveTo>
                <a:pt x="645549" y="383439"/>
              </a:moveTo>
              <a:arcTo wR="1732594" hR="1732594" stAng="13868449" swAng="34310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3283E-AEBF-4FB5-84FA-07859D56EBF6}" type="datetimeFigureOut">
              <a:rPr lang="fr-FR" smtClean="0"/>
              <a:t>07/02/2024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F3EDD-A205-4318-86B6-4CB93311CBE8}" type="slidenum">
              <a:rPr lang="fr-FR" smtClean="0"/>
              <a:t>‹N°›</a:t>
            </a:fld>
            <a:endParaRPr lang="fr-FR"/>
          </a:p>
        </p:txBody>
      </p:sp>
    </p:spTree>
    <p:extLst>
      <p:ext uri="{BB962C8B-B14F-4D97-AF65-F5344CB8AC3E}">
        <p14:creationId xmlns:p14="http://schemas.microsoft.com/office/powerpoint/2010/main" val="362027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AFF3EDD-A205-4318-86B6-4CB93311CBE8}" type="slidenum">
              <a:rPr lang="fr-FR" smtClean="0"/>
              <a:t>1</a:t>
            </a:fld>
            <a:endParaRPr lang="fr-FR"/>
          </a:p>
        </p:txBody>
      </p:sp>
    </p:spTree>
    <p:extLst>
      <p:ext uri="{BB962C8B-B14F-4D97-AF65-F5344CB8AC3E}">
        <p14:creationId xmlns:p14="http://schemas.microsoft.com/office/powerpoint/2010/main" val="234796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2400" dirty="0">
              <a:latin typeface="Arabic Typesetting" pitchFamily="66" charset="-78"/>
              <a:cs typeface="Arabic Typesetting" pitchFamily="66" charset="-78"/>
            </a:endParaRPr>
          </a:p>
        </p:txBody>
      </p:sp>
      <p:sp>
        <p:nvSpPr>
          <p:cNvPr id="4" name="Espace réservé du numéro de diapositive 3"/>
          <p:cNvSpPr>
            <a:spLocks noGrp="1"/>
          </p:cNvSpPr>
          <p:nvPr>
            <p:ph type="sldNum" sz="quarter" idx="10"/>
          </p:nvPr>
        </p:nvSpPr>
        <p:spPr/>
        <p:txBody>
          <a:bodyPr/>
          <a:lstStyle/>
          <a:p>
            <a:fld id="{5AFF3EDD-A205-4318-86B6-4CB93311CBE8}" type="slidenum">
              <a:rPr lang="fr-FR" smtClean="0"/>
              <a:t>2</a:t>
            </a:fld>
            <a:endParaRPr lang="fr-FR"/>
          </a:p>
        </p:txBody>
      </p:sp>
    </p:spTree>
    <p:extLst>
      <p:ext uri="{BB962C8B-B14F-4D97-AF65-F5344CB8AC3E}">
        <p14:creationId xmlns:p14="http://schemas.microsoft.com/office/powerpoint/2010/main" val="1552301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8BDE695A-8096-4AE7-85AE-FB5574C7C105}" type="datetimeFigureOut">
              <a:rPr lang="fr-FR" smtClean="0"/>
              <a:t>07/02/2024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90DF6E47-BCDE-449B-A67C-CC2C6705805A}"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DE695A-8096-4AE7-85AE-FB5574C7C105}" type="datetimeFigureOut">
              <a:rPr lang="fr-FR" smtClean="0"/>
              <a:t>07/02/2024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DE695A-8096-4AE7-85AE-FB5574C7C105}" type="datetimeFigureOut">
              <a:rPr lang="fr-FR" smtClean="0"/>
              <a:t>07/02/2024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DE695A-8096-4AE7-85AE-FB5574C7C105}" type="datetimeFigureOut">
              <a:rPr lang="fr-FR" smtClean="0"/>
              <a:t>07/02/2024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BDE695A-8096-4AE7-85AE-FB5574C7C105}" type="datetimeFigureOut">
              <a:rPr lang="fr-FR" smtClean="0"/>
              <a:t>07/02/2024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90DF6E47-BCDE-449B-A67C-CC2C6705805A}"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DE695A-8096-4AE7-85AE-FB5574C7C105}" type="datetimeFigureOut">
              <a:rPr lang="fr-FR" smtClean="0"/>
              <a:t>07/02/2024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BDE695A-8096-4AE7-85AE-FB5574C7C105}" type="datetimeFigureOut">
              <a:rPr lang="fr-FR" smtClean="0"/>
              <a:t>07/02/2024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BDE695A-8096-4AE7-85AE-FB5574C7C105}" type="datetimeFigureOut">
              <a:rPr lang="fr-FR" smtClean="0"/>
              <a:t>07/02/2024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DE695A-8096-4AE7-85AE-FB5574C7C105}" type="datetimeFigureOut">
              <a:rPr lang="fr-FR" smtClean="0"/>
              <a:t>07/02/2024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DE695A-8096-4AE7-85AE-FB5574C7C105}" type="datetimeFigureOut">
              <a:rPr lang="fr-FR" smtClean="0"/>
              <a:t>07/02/2024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BDE695A-8096-4AE7-85AE-FB5574C7C105}" type="datetimeFigureOut">
              <a:rPr lang="fr-FR" smtClean="0"/>
              <a:t>07/02/2024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F6E47-BCDE-449B-A67C-CC2C6705805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DE695A-8096-4AE7-85AE-FB5574C7C105}" type="datetimeFigureOut">
              <a:rPr lang="fr-FR" smtClean="0"/>
              <a:t>07/02/2024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0DF6E47-BCDE-449B-A67C-CC2C6705805A}"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95536" y="-387424"/>
            <a:ext cx="8229600" cy="6552728"/>
          </a:xfrm>
        </p:spPr>
        <p:txBody>
          <a:bodyPr>
            <a:normAutofit/>
          </a:bodyPr>
          <a:lstStyle/>
          <a:p>
            <a:r>
              <a:rPr lang="ar-DZ" sz="2800" dirty="0" smtClean="0">
                <a:latin typeface="Andalus" pitchFamily="18" charset="-78"/>
                <a:cs typeface="Andalus" pitchFamily="18" charset="-78"/>
              </a:rPr>
              <a:t>وزارة التعليم العالي والبحث العلمي</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جامعة محمد لمين دباغين سطيف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قسم اللغة والأدب العربي</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كلية الآداب واللغات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تخصص لسانيات تطبيقية</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       من إعداد الطالبات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نبيلة خلاف                                      منار بن جودي</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آسيا عوفي                          ميمونة لعماري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فوج 02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 بحث حول ظهور المصطلح عند علماء العرب القدامى </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علماء أصول الفقه وعلماء الحديث</a:t>
            </a:r>
            <a:br>
              <a:rPr lang="ar-DZ" sz="2800" dirty="0" smtClean="0">
                <a:latin typeface="Andalus" pitchFamily="18" charset="-78"/>
                <a:cs typeface="Andalus" pitchFamily="18" charset="-78"/>
              </a:rPr>
            </a:br>
            <a:r>
              <a:rPr lang="ar-DZ" sz="2800" dirty="0" smtClean="0">
                <a:latin typeface="Andalus" pitchFamily="18" charset="-78"/>
                <a:cs typeface="Andalus" pitchFamily="18" charset="-78"/>
              </a:rPr>
              <a:t>تحت إشراف الأستاذة : هادية رواق         </a:t>
            </a:r>
            <a:endParaRPr lang="fr-FR" sz="2800" dirty="0">
              <a:latin typeface="Andalus" pitchFamily="18" charset="-78"/>
              <a:cs typeface="Andalus" pitchFamily="18" charset="-78"/>
            </a:endParaRPr>
          </a:p>
        </p:txBody>
      </p:sp>
    </p:spTree>
    <p:extLst>
      <p:ext uri="{BB962C8B-B14F-4D97-AF65-F5344CB8AC3E}">
        <p14:creationId xmlns:p14="http://schemas.microsoft.com/office/powerpoint/2010/main" val="18540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68760"/>
            <a:ext cx="8229600" cy="4248472"/>
          </a:xfrm>
        </p:spPr>
        <p:txBody>
          <a:bodyPr>
            <a:normAutofit/>
          </a:bodyPr>
          <a:lstStyle/>
          <a:p>
            <a:r>
              <a:rPr lang="ar-DZ" dirty="0" smtClean="0">
                <a:latin typeface="Arabic Typesetting" pitchFamily="66" charset="-78"/>
                <a:cs typeface="Arabic Typesetting" pitchFamily="66" charset="-78"/>
              </a:rPr>
              <a:t>يعتبر  علم المصطلح حقلا معرفيا قائما بذاته ولا يمكن صياغته إلا بضبط قواعده حيث  يمكن أن تحدد على النحو التالي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ينطلق علم المصطلح من تحديد المفاهيم العلمية ليصل إلى تقنيات المصطلحات المعبرة عنه </a:t>
            </a:r>
            <a:br>
              <a:rPr lang="ar-DZ" dirty="0" smtClean="0">
                <a:latin typeface="Arabic Typesetting" pitchFamily="66" charset="-78"/>
                <a:cs typeface="Arabic Typesetting" pitchFamily="66" charset="-78"/>
              </a:rPr>
            </a:b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356055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426413"/>
          </a:xfrm>
        </p:spPr>
        <p:txBody>
          <a:bodyPr>
            <a:normAutofit/>
          </a:bodyPr>
          <a:lstStyle/>
          <a:p>
            <a:r>
              <a:rPr lang="ar-DZ" sz="2800" dirty="0" smtClean="0">
                <a:latin typeface="Arabic Typesetting" pitchFamily="66" charset="-78"/>
                <a:cs typeface="Arabic Typesetting" pitchFamily="66" charset="-78"/>
              </a:rPr>
              <a:t>أهمية المصطلح </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يعتبر  المصطلح  عماد المعرفة إذ لا يمكن لأي علم من العلوم أن يقوم دون مصطلحات ويشكل الأساس الذي يركز عليه فإذا كان أساس العلم قويا  استمر  بقاؤه وزاد عطاؤه  أما إذا كان ضعيفا تعذر تحقيق غايته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المصطلحات هي مفاتيح العلوم على حد تعبير الخوارزمي فإن فهم المصطلحات نصف العلم لأن المصطلح هو  لفظ يعبر عن مفهوم والمعرفة مجموعة من المفاهيم التي يربط بعضها  ببعض في شكل منظومة   ومنه فليس بوسع أي باحث أن يتناول علما معينا دون الإلمام  بمصطلحاته والعناية بها من خلال دراستها وشرحها وفهمها ويمكننا رصد أهميته في النقاط التالية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تعتبر المصطلحات مستودعات للمعاني والدلالات أو </a:t>
            </a:r>
            <a:r>
              <a:rPr lang="ar-DZ" sz="2800" dirty="0" err="1" smtClean="0">
                <a:latin typeface="Arabic Typesetting" pitchFamily="66" charset="-78"/>
                <a:cs typeface="Arabic Typesetting" pitchFamily="66" charset="-78"/>
              </a:rPr>
              <a:t>مايعرف</a:t>
            </a:r>
            <a:r>
              <a:rPr lang="ar-DZ" sz="2800" dirty="0" smtClean="0">
                <a:latin typeface="Arabic Typesetting" pitchFamily="66" charset="-78"/>
                <a:cs typeface="Arabic Typesetting" pitchFamily="66" charset="-78"/>
              </a:rPr>
              <a:t> ببنوك الألفاظ</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المصطلحات لها أهمية في بناء المعرفة وترسيخها و إعادة استثمارها في واقع استعمالها اللغوي</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يشكل المصطلح حاملا للمضمون العلمي في اللغة فهو أداة التعامل مع المعرفة و أسس التواصل في مجتمع المعلومات ويحمل  دورا حاسما في عملية المعرفة</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المصطلح يضبط لكل علم معجمه ومصطلحاته الخاصة به التي يستمدها و يصطنعها من اللغة  فيجعل لكل علم حدوده ومصطلحاته الخاصة</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علم المصطلحات الذي يبحث </a:t>
            </a:r>
            <a:r>
              <a:rPr lang="ar-DZ" sz="2800" smtClean="0">
                <a:latin typeface="Arabic Typesetting" pitchFamily="66" charset="-78"/>
                <a:cs typeface="Arabic Typesetting" pitchFamily="66" charset="-78"/>
              </a:rPr>
              <a:t>في المفاهيم العلمية و الألفاظ اللغوية التي تعبر عنها.</a:t>
            </a:r>
            <a:endParaRPr lang="fr-FR"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80963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algn="r"/>
            <a:r>
              <a:rPr lang="ar-DZ" sz="3200" dirty="0" smtClean="0">
                <a:latin typeface="Arabic Typesetting" pitchFamily="66" charset="-78"/>
                <a:cs typeface="Arabic Typesetting" pitchFamily="66" charset="-78"/>
              </a:rPr>
              <a:t>المبحث الثاني : رؤى مختلفة للعرب القدامى في ظاهرة  المصطلح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علماء الأصول وعلماء الحديث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علماء الأصول : الموطن الأول للمصطلحات العلمية  عند العرب هو مصنفات علوم العربية  والشريعة  لأنها كانت أول ما عني بالتأليف فيه وهي بداية  النهضة العلمية العربية  حيث ألفت العلوم الإسلامية كالتفسير والحديث سائر علوم الشريعة والفقه  و الأصول والبلاغة  وعلم الكلام  والمنطق ونحوها .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يمتلك المصطلح الأصولي جذورا  ضاربة  في عمق الحضارة الإسلامية وقد أدرك الأصوليون قيمته في وقت مبكر  وعرفت العديد من المؤلفات الأصولية  طريقها  إلى النور فكانت غنية  بمصطلحات فقهية  حفرت مكانها  بعمق في تاريخ علم الأصول ومن ثم  بقية محل تشارك وتداول  بين العديد من العلوم اللغوية  العربية  التي يتبين من هذا مدى إدراك الأصوليون المبكر لقيمة المصطلح وسر اهتماهم  به كما ترصد بعض الآراء والأقوال والجهود التي تؤكد عنايتهم بالمصطلح</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وقصد فهم الحكم الشرعي  من جهة ومحاولة استنباطه  بدقة من الأدلة من جهة أخرى.</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378132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741368"/>
          </a:xfrm>
        </p:spPr>
        <p:txBody>
          <a:bodyPr>
            <a:noAutofit/>
          </a:bodyPr>
          <a:lstStyle/>
          <a:p>
            <a:r>
              <a:rPr lang="ar-DZ" sz="3600" dirty="0" smtClean="0">
                <a:latin typeface="Arabic Typesetting" pitchFamily="66" charset="-78"/>
                <a:cs typeface="Arabic Typesetting" pitchFamily="66" charset="-78"/>
              </a:rPr>
              <a:t>جهود الأصوليون الرائدة</a:t>
            </a:r>
            <a:br>
              <a:rPr lang="ar-DZ" sz="3600" dirty="0" smtClean="0">
                <a:latin typeface="Arabic Typesetting" pitchFamily="66" charset="-78"/>
                <a:cs typeface="Arabic Typesetting" pitchFamily="66" charset="-78"/>
              </a:rPr>
            </a:br>
            <a:r>
              <a:rPr lang="ar-DZ" sz="3600" dirty="0" smtClean="0">
                <a:latin typeface="Arabic Typesetting" pitchFamily="66" charset="-78"/>
                <a:cs typeface="Arabic Typesetting" pitchFamily="66" charset="-78"/>
              </a:rPr>
              <a:t>لا جرم أن جهود الأصوليون بدأت  في زمن مبكر وكانت امتدادا لجهود السلف الصالح من التابعين وصولا إلى مرحلة التدوين . بعد أن  نضجت </a:t>
            </a:r>
            <a:r>
              <a:rPr lang="ar-DZ" sz="3600" dirty="0" err="1" smtClean="0">
                <a:latin typeface="Arabic Typesetting" pitchFamily="66" charset="-78"/>
                <a:cs typeface="Arabic Typesetting" pitchFamily="66" charset="-78"/>
              </a:rPr>
              <a:t>وتلاقحت</a:t>
            </a:r>
            <a:r>
              <a:rPr lang="ar-DZ" sz="3600" dirty="0" smtClean="0">
                <a:latin typeface="Arabic Typesetting" pitchFamily="66" charset="-78"/>
                <a:cs typeface="Arabic Typesetting" pitchFamily="66" charset="-78"/>
              </a:rPr>
              <a:t> وخاصة بعد امتزاج العرب بكثير من الأمم كالفرس والروم والهند وغيرهم وكثر الكلام والجدل والنقاش في العديد من المسائل الفقهية . ومن ثم كان البحث </a:t>
            </a:r>
            <a:r>
              <a:rPr lang="ar-DZ" sz="3600" dirty="0" err="1" smtClean="0">
                <a:latin typeface="Arabic Typesetting" pitchFamily="66" charset="-78"/>
                <a:cs typeface="Arabic Typesetting" pitchFamily="66" charset="-78"/>
              </a:rPr>
              <a:t>اللغويعند</a:t>
            </a:r>
            <a:r>
              <a:rPr lang="ar-DZ" sz="3600" dirty="0" smtClean="0">
                <a:latin typeface="Arabic Typesetting" pitchFamily="66" charset="-78"/>
                <a:cs typeface="Arabic Typesetting" pitchFamily="66" charset="-78"/>
              </a:rPr>
              <a:t> الأصوليون محاولة  خاصة لفهم القرآن والسنة يهدف إلى استخراج المعاني  واستنباطها  من منابتها الصحيحة  كما كان يهدف  إلى سن  مصطلحات تفي بالغرض ولها القدرة على استيعاب المفاهيم وذلك ما أكده تاج الدين السبكي قائلا :» فإن الأصوليون دققوا    في فهم أشياء من كلام العرب لم يتوصل إليها النحاة ولا اللغويون فإن كلام العرب  متسع جدا والنظر فيه متشعب  فكتب اللغة  تضبط الألفاظ ومعانيها الظاهرة  دون المعاني الدقيقة  التي تحتاج إلى نظر الأصولي واستقراء </a:t>
            </a:r>
            <a:r>
              <a:rPr lang="ar-DZ" sz="3600" dirty="0" err="1" smtClean="0">
                <a:latin typeface="Arabic Typesetting" pitchFamily="66" charset="-78"/>
                <a:cs typeface="Arabic Typesetting" pitchFamily="66" charset="-78"/>
              </a:rPr>
              <a:t>زائدعلى</a:t>
            </a:r>
            <a:r>
              <a:rPr lang="ar-DZ" sz="3600" dirty="0" smtClean="0">
                <a:latin typeface="Arabic Typesetting" pitchFamily="66" charset="-78"/>
                <a:cs typeface="Arabic Typesetting" pitchFamily="66" charset="-78"/>
              </a:rPr>
              <a:t> استقراء </a:t>
            </a:r>
            <a:r>
              <a:rPr lang="ar-DZ" sz="3600" dirty="0" err="1" smtClean="0">
                <a:latin typeface="Arabic Typesetting" pitchFamily="66" charset="-78"/>
                <a:cs typeface="Arabic Typesetting" pitchFamily="66" charset="-78"/>
              </a:rPr>
              <a:t>لغوي,كما</a:t>
            </a:r>
            <a:r>
              <a:rPr lang="ar-DZ" sz="3600" dirty="0" smtClean="0">
                <a:latin typeface="Arabic Typesetting" pitchFamily="66" charset="-78"/>
                <a:cs typeface="Arabic Typesetting" pitchFamily="66" charset="-78"/>
              </a:rPr>
              <a:t> ينوه الإمام الزركشي </a:t>
            </a:r>
            <a:r>
              <a:rPr lang="ar-DZ" sz="3600" dirty="0" err="1" smtClean="0">
                <a:latin typeface="Arabic Typesetting" pitchFamily="66" charset="-78"/>
                <a:cs typeface="Arabic Typesetting" pitchFamily="66" charset="-78"/>
              </a:rPr>
              <a:t>بيقضة</a:t>
            </a:r>
            <a:r>
              <a:rPr lang="ar-DZ" sz="3600" dirty="0" smtClean="0">
                <a:latin typeface="Arabic Typesetting" pitchFamily="66" charset="-78"/>
                <a:cs typeface="Arabic Typesetting" pitchFamily="66" charset="-78"/>
              </a:rPr>
              <a:t> علماء الأصول من خلال تعاملهم مع اللغة بطريقة أملتها </a:t>
            </a:r>
            <a:endParaRPr lang="fr-FR"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102414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04664"/>
            <a:ext cx="8229600" cy="6453336"/>
          </a:xfrm>
        </p:spPr>
        <p:txBody>
          <a:bodyPr>
            <a:normAutofit/>
          </a:bodyPr>
          <a:lstStyle/>
          <a:p>
            <a:pPr algn="r"/>
            <a:r>
              <a:rPr lang="ar-DZ" sz="3200" dirty="0" smtClean="0">
                <a:latin typeface="Arabic Typesetting" pitchFamily="66" charset="-78"/>
                <a:cs typeface="Arabic Typesetting" pitchFamily="66" charset="-78"/>
              </a:rPr>
              <a:t>طبيعة عملهم وموضوع بحثهم ,» لأن  معظم نظر الأصولي في دلالات الصيغ كالحقيقة والمجاز  والعموم والخصوص و أحكام الأمر والنهي ودليل الخطاب ومفهومه ومن خلال إمعان النظر في   هذه الصيغ وعلاقاتها بمعانيها . يتسنى له معرفة الأحكام الشرعية وفهم كل </a:t>
            </a:r>
            <a:r>
              <a:rPr lang="ar-DZ" sz="3200" dirty="0" err="1" smtClean="0">
                <a:latin typeface="Arabic Typesetting" pitchFamily="66" charset="-78"/>
                <a:cs typeface="Arabic Typesetting" pitchFamily="66" charset="-78"/>
              </a:rPr>
              <a:t>ماتؤكد</a:t>
            </a:r>
            <a:r>
              <a:rPr lang="ar-DZ" sz="3200" dirty="0" smtClean="0">
                <a:latin typeface="Arabic Typesetting" pitchFamily="66" charset="-78"/>
                <a:cs typeface="Arabic Typesetting" pitchFamily="66" charset="-78"/>
              </a:rPr>
              <a:t> عليه من دلالات</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1* المراحل التي مر بها المصطلح الأصولي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أولا : مرحلة المهد : استنباط الفقه بدأ بعد رسول الله صلى الله عليه وسلم في عهد الصحابة من بينهم : ابن  مسعود وعلي ابن أبي طالب وعمر بن الخطاب </a:t>
            </a:r>
            <a:r>
              <a:rPr lang="ar-DZ" sz="3200" dirty="0" err="1" smtClean="0">
                <a:latin typeface="Arabic Typesetting" pitchFamily="66" charset="-78"/>
                <a:cs typeface="Arabic Typesetting" pitchFamily="66" charset="-78"/>
              </a:rPr>
              <a:t>ماكانوا</a:t>
            </a:r>
            <a:r>
              <a:rPr lang="ar-DZ" sz="3200" dirty="0" smtClean="0">
                <a:latin typeface="Arabic Typesetting" pitchFamily="66" charset="-78"/>
                <a:cs typeface="Arabic Typesetting" pitchFamily="66" charset="-78"/>
              </a:rPr>
              <a:t> يقولون أقوالهم من غير قيد ولا ضابط ويتضح </a:t>
            </a:r>
            <a:r>
              <a:rPr lang="ar-DZ" sz="3200" dirty="0" err="1" smtClean="0">
                <a:latin typeface="Arabic Typesetting" pitchFamily="66" charset="-78"/>
                <a:cs typeface="Arabic Typesetting" pitchFamily="66" charset="-78"/>
              </a:rPr>
              <a:t>ذالك</a:t>
            </a:r>
            <a:r>
              <a:rPr lang="ar-DZ" sz="3200" dirty="0" smtClean="0">
                <a:latin typeface="Arabic Typesetting" pitchFamily="66" charset="-78"/>
                <a:cs typeface="Arabic Typesetting" pitchFamily="66" charset="-78"/>
              </a:rPr>
              <a:t> في عبارة ابن مسعود في تأبينه لعمر بن الخطاب رضي الله عنه « لقد مات تسعة أعشار العلم» أي أنه  يمتاز سعة علمه وعلى الرغم من اختلاف مذاهبهم في مواضع </a:t>
            </a:r>
            <a:r>
              <a:rPr lang="ar-DZ" sz="3200" dirty="0" err="1" smtClean="0">
                <a:latin typeface="Arabic Typesetting" pitchFamily="66" charset="-78"/>
                <a:cs typeface="Arabic Typesetting" pitchFamily="66" charset="-78"/>
              </a:rPr>
              <a:t>ماكانوا</a:t>
            </a:r>
            <a:r>
              <a:rPr lang="ar-DZ" sz="3200" dirty="0" smtClean="0">
                <a:latin typeface="Arabic Typesetting" pitchFamily="66" charset="-78"/>
                <a:cs typeface="Arabic Typesetting" pitchFamily="66" charset="-78"/>
              </a:rPr>
              <a:t>  ينكرون أصل </a:t>
            </a:r>
            <a:r>
              <a:rPr lang="ar-DZ" sz="3200" dirty="0" err="1" smtClean="0">
                <a:latin typeface="Arabic Typesetting" pitchFamily="66" charset="-78"/>
                <a:cs typeface="Arabic Typesetting" pitchFamily="66" charset="-78"/>
              </a:rPr>
              <a:t>الإجتهاد</a:t>
            </a:r>
            <a:r>
              <a:rPr lang="ar-DZ" sz="3200" dirty="0" smtClean="0">
                <a:latin typeface="Arabic Typesetting" pitchFamily="66" charset="-78"/>
                <a:cs typeface="Arabic Typesetting" pitchFamily="66" charset="-78"/>
              </a:rPr>
              <a:t> والرأي و إنما كان بعضهم يعترض على بعض ويدعوا إلى </a:t>
            </a:r>
            <a:r>
              <a:rPr lang="ar-DZ" sz="3200" dirty="0" err="1" smtClean="0">
                <a:latin typeface="Arabic Typesetting" pitchFamily="66" charset="-78"/>
                <a:cs typeface="Arabic Typesetting" pitchFamily="66" charset="-78"/>
              </a:rPr>
              <a:t>مايراه</a:t>
            </a:r>
            <a:r>
              <a:rPr lang="ar-DZ" sz="3200" dirty="0" smtClean="0">
                <a:latin typeface="Arabic Typesetting" pitchFamily="66" charset="-78"/>
                <a:cs typeface="Arabic Typesetting" pitchFamily="66" charset="-78"/>
              </a:rPr>
              <a:t> هو ولو كان </a:t>
            </a:r>
            <a:r>
              <a:rPr lang="ar-DZ" sz="3200" dirty="0" err="1" smtClean="0">
                <a:latin typeface="Arabic Typesetting" pitchFamily="66" charset="-78"/>
                <a:cs typeface="Arabic Typesetting" pitchFamily="66" charset="-78"/>
              </a:rPr>
              <a:t>الإجتهاد</a:t>
            </a:r>
            <a:r>
              <a:rPr lang="ar-DZ" sz="3200" dirty="0" smtClean="0">
                <a:latin typeface="Arabic Typesetting" pitchFamily="66" charset="-78"/>
                <a:cs typeface="Arabic Typesetting" pitchFamily="66" charset="-78"/>
              </a:rPr>
              <a:t> حائدا على مسالك الشريعة  لأنكره منهم منكر و إذا لاح المعنى فترديد العبارات عنه هين</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222287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r>
              <a:rPr lang="ar-DZ" dirty="0" smtClean="0">
                <a:latin typeface="Arabic Typesetting" pitchFamily="66" charset="-78"/>
                <a:cs typeface="Arabic Typesetting" pitchFamily="66" charset="-78"/>
              </a:rPr>
              <a:t>مرحلة التدوين الجزئي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أبا حنيفة « أول من دون علم هذه الشريعة لم يسبقه أحد من قبله لأن الصحابة والتابعين لم يضعوا في الشريعة  أبوابا مبوبة ولا كتبا مرتبة إنما كانوا يعتمدون على قوة فهمهم وجعلوا قلوبهم صناديق علمهم فنشأ أبو حنيفة بعدهم فرأى العلم منتشرا فخاف عليه الخلق السوء أن يضيعوه ومن ثم وردت عنه مصطلحات أصولية كالقياس </a:t>
            </a:r>
            <a:r>
              <a:rPr lang="ar-DZ" dirty="0" err="1" smtClean="0">
                <a:latin typeface="Arabic Typesetting" pitchFamily="66" charset="-78"/>
                <a:cs typeface="Arabic Typesetting" pitchFamily="66" charset="-78"/>
              </a:rPr>
              <a:t>والإستحسان</a:t>
            </a:r>
            <a:r>
              <a:rPr lang="ar-DZ" dirty="0" smtClean="0">
                <a:latin typeface="Arabic Typesetting" pitchFamily="66" charset="-78"/>
                <a:cs typeface="Arabic Typesetting" pitchFamily="66" charset="-78"/>
              </a:rPr>
              <a:t>  وعمل أهل المدينة </a:t>
            </a: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2923700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66730"/>
          </a:xfrm>
        </p:spPr>
        <p:txBody>
          <a:bodyPr>
            <a:normAutofit/>
          </a:bodyPr>
          <a:lstStyle/>
          <a:p>
            <a:r>
              <a:rPr lang="ar-DZ" dirty="0" smtClean="0">
                <a:latin typeface="Arabic Typesetting" pitchFamily="66" charset="-78"/>
                <a:cs typeface="Arabic Typesetting" pitchFamily="66" charset="-78"/>
              </a:rPr>
              <a:t>مرحلة التصنيف الكامل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جاءت هذه المرحلة كنتيجة حتمية برهنت على طريقة علماء الأصول في التعامل مع النصوص و </a:t>
            </a:r>
            <a:r>
              <a:rPr lang="ar-DZ" dirty="0" err="1" smtClean="0">
                <a:latin typeface="Arabic Typesetting" pitchFamily="66" charset="-78"/>
                <a:cs typeface="Arabic Typesetting" pitchFamily="66" charset="-78"/>
              </a:rPr>
              <a:t>الإهتمام</a:t>
            </a:r>
            <a:r>
              <a:rPr lang="ar-DZ" dirty="0" smtClean="0">
                <a:latin typeface="Arabic Typesetting" pitchFamily="66" charset="-78"/>
                <a:cs typeface="Arabic Typesetting" pitchFamily="66" charset="-78"/>
              </a:rPr>
              <a:t>  بدلالات الألفاظ الشرعية . وقد أرسى معالمها الإمام الشافعي فإنه : لم يبتدع منهاج </a:t>
            </a:r>
            <a:r>
              <a:rPr lang="ar-DZ" dirty="0" err="1" smtClean="0">
                <a:latin typeface="Arabic Typesetting" pitchFamily="66" charset="-78"/>
                <a:cs typeface="Arabic Typesetting" pitchFamily="66" charset="-78"/>
              </a:rPr>
              <a:t>الإستنباط</a:t>
            </a:r>
            <a:r>
              <a:rPr lang="ar-DZ" dirty="0" smtClean="0">
                <a:latin typeface="Arabic Typesetting" pitchFamily="66" charset="-78"/>
                <a:cs typeface="Arabic Typesetting" pitchFamily="66" charset="-78"/>
              </a:rPr>
              <a:t> ولكنه له السبق في أن جمع أشتات المناهج بل كان إبداعه في ضبط المنهاج « ومن ثم  تقييد المفاهيم بمصطلحات دقيقة والنظر في أوجه دلالتها على الإحكام ومن ذلك : أقسام الكلام والأمر والنهي والعام والخاص والمجمل والمبين والنص والظاهر و الأفعال والناسخ والمنسوخ والإجماع و الإخبار ,,,, ومحاولة الإلمام بمفاهيمها ضرورة واجبة تفطن لها الإمام الشافعي .</a:t>
            </a:r>
            <a:br>
              <a:rPr lang="ar-DZ" dirty="0" smtClean="0">
                <a:latin typeface="Arabic Typesetting" pitchFamily="66" charset="-78"/>
                <a:cs typeface="Arabic Typesetting" pitchFamily="66" charset="-78"/>
              </a:rPr>
            </a:b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3475523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lstStyle/>
          <a:p>
            <a:r>
              <a:rPr lang="ar-DZ" dirty="0" smtClean="0">
                <a:latin typeface="Arabic Typesetting" pitchFamily="66" charset="-78"/>
                <a:cs typeface="Arabic Typesetting" pitchFamily="66" charset="-78"/>
              </a:rPr>
              <a:t>مرحلة النضج والزيادة و </a:t>
            </a:r>
            <a:r>
              <a:rPr lang="ar-DZ" dirty="0" err="1" smtClean="0">
                <a:latin typeface="Arabic Typesetting" pitchFamily="66" charset="-78"/>
                <a:cs typeface="Arabic Typesetting" pitchFamily="66" charset="-78"/>
              </a:rPr>
              <a:t>الإستقرار</a:t>
            </a:r>
            <a:r>
              <a:rPr lang="ar-DZ" dirty="0" smtClean="0">
                <a:latin typeface="Arabic Typesetting" pitchFamily="66" charset="-78"/>
                <a:cs typeface="Arabic Typesetting" pitchFamily="66" charset="-78"/>
              </a:rPr>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هي المرحلة التي نضجت فيها الأفكار وتمازجت و اكتمل معين الفقهاء القادر على استنطاق النصوص واستنباط الأدلة منها و أمام ذلك « لم يتفقوا على </a:t>
            </a:r>
            <a:r>
              <a:rPr lang="ar-DZ" dirty="0" err="1" smtClean="0">
                <a:latin typeface="Arabic Typesetting" pitchFamily="66" charset="-78"/>
                <a:cs typeface="Arabic Typesetting" pitchFamily="66" charset="-78"/>
              </a:rPr>
              <a:t>الإصطلاحات</a:t>
            </a:r>
            <a:r>
              <a:rPr lang="ar-DZ" dirty="0" smtClean="0">
                <a:latin typeface="Arabic Typesetting" pitchFamily="66" charset="-78"/>
                <a:cs typeface="Arabic Typesetting" pitchFamily="66" charset="-78"/>
              </a:rPr>
              <a:t> التي يعبرون بها عن المعاني فكان من وراء ذلك وجود طريقتين أو </a:t>
            </a:r>
            <a:r>
              <a:rPr lang="ar-DZ" dirty="0" err="1" smtClean="0">
                <a:latin typeface="Arabic Typesetting" pitchFamily="66" charset="-78"/>
                <a:cs typeface="Arabic Typesetting" pitchFamily="66" charset="-78"/>
              </a:rPr>
              <a:t>إصطلاحين</a:t>
            </a:r>
            <a:r>
              <a:rPr lang="ar-DZ" dirty="0" smtClean="0">
                <a:latin typeface="Arabic Typesetting" pitchFamily="66" charset="-78"/>
                <a:cs typeface="Arabic Typesetting" pitchFamily="66" charset="-78"/>
              </a:rPr>
              <a:t> في التأليف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طريقة المتكلمين وطريقة الحنفية , جمعت بينهما طريقة المتأخرين  ومن المؤلفات على طريقة المتكلمين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كتاب البرهان لأبي المعالي عبد الملك بن عبد الله الجويني الشافعي , كتاب المستصفى لأبي حامد الغزالي وكتاب العمدة لعبد الجبار </a:t>
            </a: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3858290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66730"/>
          </a:xfrm>
        </p:spPr>
        <p:txBody>
          <a:bodyPr>
            <a:normAutofit/>
          </a:bodyPr>
          <a:lstStyle/>
          <a:p>
            <a:r>
              <a:rPr lang="ar-DZ" dirty="0" smtClean="0">
                <a:latin typeface="Arabic Typesetting" pitchFamily="66" charset="-78"/>
                <a:cs typeface="Arabic Typesetting" pitchFamily="66" charset="-78"/>
              </a:rPr>
              <a:t>ومن المؤلفات على طريقة الحنفية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أصول أبي بكر أحمد بن علي المعروف بالجصاص ومن المؤلفات على طريقة المتأخرين كتاب بديع النظام الجامع بين </a:t>
            </a:r>
            <a:r>
              <a:rPr lang="ar-DZ" dirty="0" err="1" smtClean="0">
                <a:latin typeface="Arabic Typesetting" pitchFamily="66" charset="-78"/>
                <a:cs typeface="Arabic Typesetting" pitchFamily="66" charset="-78"/>
              </a:rPr>
              <a:t>البزدوري</a:t>
            </a:r>
            <a:r>
              <a:rPr lang="ar-DZ" dirty="0" smtClean="0">
                <a:latin typeface="Arabic Typesetting" pitchFamily="66" charset="-78"/>
                <a:cs typeface="Arabic Typesetting" pitchFamily="66" charset="-78"/>
              </a:rPr>
              <a:t> والإحكام لمظفر الدين بن أحمد بن علي </a:t>
            </a: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1659939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fontScale="90000"/>
          </a:bodyPr>
          <a:lstStyle/>
          <a:p>
            <a:r>
              <a:rPr lang="ar-DZ" sz="6600" dirty="0" smtClean="0">
                <a:latin typeface="Arabic Typesetting" pitchFamily="66" charset="-78"/>
                <a:cs typeface="Arabic Typesetting" pitchFamily="66" charset="-78"/>
              </a:rPr>
              <a:t>علماء الحديث</a:t>
            </a:r>
            <a:br>
              <a:rPr lang="ar-DZ" sz="6600" dirty="0" smtClean="0">
                <a:latin typeface="Arabic Typesetting" pitchFamily="66" charset="-78"/>
                <a:cs typeface="Arabic Typesetting" pitchFamily="66" charset="-78"/>
              </a:rPr>
            </a:br>
            <a:r>
              <a:rPr lang="ar-DZ" sz="4000" dirty="0" smtClean="0">
                <a:latin typeface="Arabic Typesetting" pitchFamily="66" charset="-78"/>
                <a:cs typeface="Arabic Typesetting" pitchFamily="66" charset="-78"/>
              </a:rPr>
              <a:t>في</a:t>
            </a:r>
            <a:r>
              <a:rPr lang="ar-DZ" sz="6600" dirty="0" smtClean="0">
                <a:latin typeface="Arabic Typesetting" pitchFamily="66" charset="-78"/>
                <a:cs typeface="Arabic Typesetting" pitchFamily="66" charset="-78"/>
              </a:rPr>
              <a:t> </a:t>
            </a:r>
            <a:r>
              <a:rPr lang="ar-DZ" sz="3100" dirty="0" smtClean="0">
                <a:latin typeface="Arabic Typesetting" pitchFamily="66" charset="-78"/>
                <a:cs typeface="Arabic Typesetting" pitchFamily="66" charset="-78"/>
              </a:rPr>
              <a:t>مصطلح</a:t>
            </a:r>
            <a:r>
              <a:rPr lang="ar-DZ" sz="6600" dirty="0" smtClean="0">
                <a:latin typeface="Arabic Typesetting" pitchFamily="66" charset="-78"/>
                <a:cs typeface="Arabic Typesetting" pitchFamily="66" charset="-78"/>
              </a:rPr>
              <a:t> </a:t>
            </a:r>
            <a:r>
              <a:rPr lang="ar-DZ" sz="3600" dirty="0" smtClean="0">
                <a:latin typeface="Arabic Typesetting" pitchFamily="66" charset="-78"/>
                <a:cs typeface="Arabic Typesetting" pitchFamily="66" charset="-78"/>
              </a:rPr>
              <a:t> الحديث التي أولها :</a:t>
            </a:r>
            <a:br>
              <a:rPr lang="ar-DZ" sz="3600" dirty="0" smtClean="0">
                <a:latin typeface="Arabic Typesetting" pitchFamily="66" charset="-78"/>
                <a:cs typeface="Arabic Typesetting" pitchFamily="66" charset="-78"/>
              </a:rPr>
            </a:br>
            <a:r>
              <a:rPr lang="ar-DZ" sz="3600" dirty="0" smtClean="0">
                <a:latin typeface="Arabic Typesetting" pitchFamily="66" charset="-78"/>
                <a:cs typeface="Arabic Typesetting" pitchFamily="66" charset="-78"/>
              </a:rPr>
              <a:t>غرامي صحيح والرجا فيك معضل            وحزني ودمعي  مرسل ومسلسل</a:t>
            </a:r>
            <a:br>
              <a:rPr lang="ar-DZ" sz="3600" dirty="0" smtClean="0">
                <a:latin typeface="Arabic Typesetting" pitchFamily="66" charset="-78"/>
                <a:cs typeface="Arabic Typesetting" pitchFamily="66" charset="-78"/>
              </a:rPr>
            </a:br>
            <a:r>
              <a:rPr lang="ar-DZ" sz="3600" dirty="0" smtClean="0">
                <a:latin typeface="Arabic Typesetting" pitchFamily="66" charset="-78"/>
                <a:cs typeface="Arabic Typesetting" pitchFamily="66" charset="-78"/>
              </a:rPr>
              <a:t>لاحظ أن الكلمات الثلاث « صحيح- مرسل – مسلسل « هي مصطلحات من علم الحديث  تدل على أنواع مختلفة  من الحديث النبوي الشريف كما ظهر لفظ مصطلح في عناوين بعض مؤلفات علماء الحديث مثل : الألفية في مصطلح الحديث « للزين العراقي « وكتاب نخبة الفكر في مصطلح أهل  الأثر للحافظ بن حجر العسقلاني  ومن  المعجميين الذين استخدموا  لفظي اصطلاح ومصطلح بوصفهما مترادفين  عبد الرزاق </a:t>
            </a:r>
            <a:r>
              <a:rPr lang="ar-DZ" sz="3600" dirty="0" err="1" smtClean="0">
                <a:latin typeface="Arabic Typesetting" pitchFamily="66" charset="-78"/>
                <a:cs typeface="Arabic Typesetting" pitchFamily="66" charset="-78"/>
              </a:rPr>
              <a:t>الكاشاني</a:t>
            </a:r>
            <a:r>
              <a:rPr lang="ar-DZ" sz="3600" dirty="0" smtClean="0">
                <a:latin typeface="Arabic Typesetting" pitchFamily="66" charset="-78"/>
                <a:cs typeface="Arabic Typesetting" pitchFamily="66" charset="-78"/>
              </a:rPr>
              <a:t> في كتابه اصطلاحات الصوفية إذ قال في مقدمته :» فقسمت الرسالة على قسمين قسم في بيان  المصطلحات  ماعدا المقامات واستخدم </a:t>
            </a:r>
            <a:r>
              <a:rPr lang="ar-DZ" sz="3600" dirty="0" err="1" smtClean="0">
                <a:latin typeface="Arabic Typesetting" pitchFamily="66" charset="-78"/>
                <a:cs typeface="Arabic Typesetting" pitchFamily="66" charset="-78"/>
              </a:rPr>
              <a:t>الكاشاني</a:t>
            </a:r>
            <a:r>
              <a:rPr lang="ar-DZ" sz="3600" dirty="0" smtClean="0">
                <a:latin typeface="Arabic Typesetting" pitchFamily="66" charset="-78"/>
                <a:cs typeface="Arabic Typesetting" pitchFamily="66" charset="-78"/>
              </a:rPr>
              <a:t> لفظ مصطلح في مقدمة معجمه لطائف اللام  في إشارات أهل الإلهام»</a:t>
            </a:r>
            <a:endParaRPr lang="fr-FR"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88932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0" y="476672"/>
            <a:ext cx="8841160" cy="6264696"/>
          </a:xfrm>
        </p:spPr>
        <p:txBody>
          <a:bodyPr>
            <a:noAutofit/>
          </a:bodyPr>
          <a:lstStyle/>
          <a:p>
            <a:pPr algn="r"/>
            <a:r>
              <a:rPr lang="ar-DZ" sz="3200" dirty="0" smtClean="0">
                <a:latin typeface="Arabic Typesetting" pitchFamily="66" charset="-78"/>
                <a:cs typeface="Arabic Typesetting" pitchFamily="66" charset="-78"/>
              </a:rPr>
              <a:t>المقدمة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علم المصطلح من العلوم البينية لأن له البعد اللغوي والمجال المعرفي الواسع ومن المواضيع الحديثة التي شغلت بال العلماء حيث يعد مشكلة عصرية معقدة  متعددة الأبعاد من حيث التوظيف أو الفهم ,لم يكن المصطلح في القديم يمثل إشكالا لأن علمائنا القدامى يعتبرون صناع المعرفة وصانع المعرفة لا يجد  إشكالا  في المصطلح إذ كانت لهم القدرة على التسمية لأنهم معروفون بالبيان, إلا أن ظهرت العلوم المختلفة الجد الدقيقة فتنوعت العلوم وكثرت المفاهيم في فترة وجيزة, و إشكالية </a:t>
            </a:r>
            <a:r>
              <a:rPr lang="ar-DZ" sz="3200" dirty="0" err="1" smtClean="0">
                <a:latin typeface="Arabic Typesetting" pitchFamily="66" charset="-78"/>
                <a:cs typeface="Arabic Typesetting" pitchFamily="66" charset="-78"/>
              </a:rPr>
              <a:t>الإصطلاح</a:t>
            </a:r>
            <a:r>
              <a:rPr lang="ar-DZ" sz="3200" dirty="0" smtClean="0">
                <a:latin typeface="Arabic Typesetting" pitchFamily="66" charset="-78"/>
                <a:cs typeface="Arabic Typesetting" pitchFamily="66" charset="-78"/>
              </a:rPr>
              <a:t> والمصطلح مختلف فيها.</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وبذلك تمحورت إشكالية البحث  في مجموعة من التساؤلات أهمها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ما أهمية المصطلح ودوره في تحصيل العلوم عند علماء العرب القدامى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وانطلاقا من هذا التساؤل تفرعت مجموعة أسئلة ثانوية التي يحمل الإجابة عنها مضمون البحث:</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1-ماذا نقصد بالمصطلح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2-مالفرق بين المصطلح </a:t>
            </a:r>
            <a:r>
              <a:rPr lang="ar-DZ" sz="3200" dirty="0" err="1" smtClean="0">
                <a:latin typeface="Arabic Typesetting" pitchFamily="66" charset="-78"/>
                <a:cs typeface="Arabic Typesetting" pitchFamily="66" charset="-78"/>
              </a:rPr>
              <a:t>والإصطلاح</a:t>
            </a:r>
            <a:r>
              <a:rPr lang="ar-DZ" sz="3200" dirty="0" smtClean="0">
                <a:latin typeface="Arabic Typesetting" pitchFamily="66" charset="-78"/>
                <a:cs typeface="Arabic Typesetting" pitchFamily="66" charset="-78"/>
              </a:rPr>
              <a:t>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3-ما أبرز الجهود التي قام بها العرب في هذه  الظاهرة المصطلحية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4-ما أهمية أهم  الآليات التي اعتمد عليها العلماء لوضع المصطلح؟</a:t>
            </a:r>
            <a:br>
              <a:rPr lang="ar-DZ" sz="3200" dirty="0" smtClean="0">
                <a:latin typeface="Arabic Typesetting" pitchFamily="66" charset="-78"/>
                <a:cs typeface="Arabic Typesetting" pitchFamily="66" charset="-78"/>
              </a:rPr>
            </a:b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3441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1696"/>
          </a:xfrm>
        </p:spPr>
        <p:txBody>
          <a:bodyPr>
            <a:normAutofit/>
          </a:bodyPr>
          <a:lstStyle/>
          <a:p>
            <a:r>
              <a:rPr lang="ar-DZ" dirty="0" err="1" smtClean="0">
                <a:latin typeface="Arabic Typesetting" pitchFamily="66" charset="-78"/>
                <a:cs typeface="Arabic Typesetting" pitchFamily="66" charset="-78"/>
              </a:rPr>
              <a:t>الكاشاني</a:t>
            </a:r>
            <a:r>
              <a:rPr lang="ar-DZ" dirty="0" smtClean="0">
                <a:latin typeface="Arabic Typesetting" pitchFamily="66" charset="-78"/>
                <a:cs typeface="Arabic Typesetting" pitchFamily="66" charset="-78"/>
              </a:rPr>
              <a:t>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الذي قال في مقدمته :» فإني لما رأيت كثيرا من علماء الرسوم ربما استصعب عليهم فهم  ما تتضمنه كتبنا وكتب غيرنا أحببت أن أجمع هذا الكتاب مشتملا على شرح </a:t>
            </a:r>
            <a:r>
              <a:rPr lang="ar-DZ" dirty="0" err="1" smtClean="0">
                <a:latin typeface="Arabic Typesetting" pitchFamily="66" charset="-78"/>
                <a:cs typeface="Arabic Typesetting" pitchFamily="66" charset="-78"/>
              </a:rPr>
              <a:t>ماهو</a:t>
            </a:r>
            <a:r>
              <a:rPr lang="ar-DZ" dirty="0" smtClean="0">
                <a:latin typeface="Arabic Typesetting" pitchFamily="66" charset="-78"/>
                <a:cs typeface="Arabic Typesetting" pitchFamily="66" charset="-78"/>
              </a:rPr>
              <a:t> أهم من مصطلحاتهم. واستعمل ابن خلدون لفظ مصطلح في المقدمة فقال : الفصل </a:t>
            </a:r>
            <a:r>
              <a:rPr lang="ar-DZ" smtClean="0">
                <a:latin typeface="Arabic Typesetting" pitchFamily="66" charset="-78"/>
                <a:cs typeface="Arabic Typesetting" pitchFamily="66" charset="-78"/>
              </a:rPr>
              <a:t>الواحد والخمسون في تفسير الذوق في مصطلح أهل البيان</a:t>
            </a: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22314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440061"/>
          </a:xfrm>
        </p:spPr>
        <p:txBody>
          <a:bodyPr>
            <a:normAutofit/>
          </a:bodyPr>
          <a:lstStyle/>
          <a:p>
            <a:r>
              <a:rPr lang="ar-DZ" sz="3200" dirty="0" smtClean="0">
                <a:latin typeface="Arabic Typesetting" pitchFamily="66" charset="-78"/>
                <a:cs typeface="Arabic Typesetting" pitchFamily="66" charset="-78"/>
              </a:rPr>
              <a:t>المصطلح في التراث العربي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عرف اللغويون العرب القدامى المصطلح بأنه لفظ يتواضع عليه القوم  لأداء مدلول  معين أو أنه لفظ نقل من اللغة العامة إلى اللغة الخاصة  للتعبير عن معنى جديد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فقال الجرماني في تعريف </a:t>
            </a:r>
            <a:r>
              <a:rPr lang="ar-DZ" sz="3200" dirty="0" err="1" smtClean="0">
                <a:latin typeface="Arabic Typesetting" pitchFamily="66" charset="-78"/>
                <a:cs typeface="Arabic Typesetting" pitchFamily="66" charset="-78"/>
              </a:rPr>
              <a:t>الإصطلاح</a:t>
            </a:r>
            <a:r>
              <a:rPr lang="ar-DZ" sz="3200" dirty="0" smtClean="0">
                <a:latin typeface="Arabic Typesetting" pitchFamily="66" charset="-78"/>
                <a:cs typeface="Arabic Typesetting" pitchFamily="66" charset="-78"/>
              </a:rPr>
              <a:t> في كتابه التعريفات :» عبارة عن اتفاق قوم على تسمية  الشيء باسم </a:t>
            </a:r>
            <a:r>
              <a:rPr lang="ar-DZ" sz="3200" dirty="0" err="1" smtClean="0">
                <a:latin typeface="Arabic Typesetting" pitchFamily="66" charset="-78"/>
                <a:cs typeface="Arabic Typesetting" pitchFamily="66" charset="-78"/>
              </a:rPr>
              <a:t>ماينقل</a:t>
            </a:r>
            <a:r>
              <a:rPr lang="ar-DZ" sz="3200" dirty="0" smtClean="0">
                <a:latin typeface="Arabic Typesetting" pitchFamily="66" charset="-78"/>
                <a:cs typeface="Arabic Typesetting" pitchFamily="66" charset="-78"/>
              </a:rPr>
              <a:t> عن موضعه</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وعرفه أبو البقاء </a:t>
            </a:r>
            <a:r>
              <a:rPr lang="ar-DZ" sz="3200" dirty="0" err="1" smtClean="0">
                <a:latin typeface="Arabic Typesetting" pitchFamily="66" charset="-78"/>
                <a:cs typeface="Arabic Typesetting" pitchFamily="66" charset="-78"/>
              </a:rPr>
              <a:t>الكفوي</a:t>
            </a:r>
            <a:r>
              <a:rPr lang="ar-DZ" sz="3200" dirty="0" smtClean="0">
                <a:latin typeface="Arabic Typesetting" pitchFamily="66" charset="-78"/>
                <a:cs typeface="Arabic Typesetting" pitchFamily="66" charset="-78"/>
              </a:rPr>
              <a:t> في كتابه الكليات :» </a:t>
            </a:r>
            <a:r>
              <a:rPr lang="ar-DZ" sz="3200" dirty="0" err="1" smtClean="0">
                <a:latin typeface="Arabic Typesetting" pitchFamily="66" charset="-78"/>
                <a:cs typeface="Arabic Typesetting" pitchFamily="66" charset="-78"/>
              </a:rPr>
              <a:t>الإصطلاح</a:t>
            </a:r>
            <a:r>
              <a:rPr lang="ar-DZ" sz="3200" dirty="0" smtClean="0">
                <a:latin typeface="Arabic Typesetting" pitchFamily="66" charset="-78"/>
                <a:cs typeface="Arabic Typesetting" pitchFamily="66" charset="-78"/>
              </a:rPr>
              <a:t> هو اتفاق القوم على وضع الشيء وقيل : اخراج الشيء عن المعنى اللغوي إلى معنى آخر لبيان المراد</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وعرف علي القاسمي المصطلح :» هو العلم الذي يبحث في العلاقة  بين المفاهيم العلمية  و الألفاظ اللغوية  التي تعبر عنها وصناعة المصطلح التي تدور حول نشر المعاجم المتخصصة الورقية  منها والإلكترونية والباحث المصطلحي المؤرخ لعلم المصطلح والمدارس وتوثيق المصطلحات والمؤسسات المصطلحية </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612801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rmAutofit fontScale="90000"/>
          </a:bodyPr>
          <a:lstStyle/>
          <a:p>
            <a:r>
              <a:rPr lang="ar-DZ" dirty="0" smtClean="0">
                <a:latin typeface="Arabic Typesetting" pitchFamily="66" charset="-78"/>
                <a:cs typeface="Arabic Typesetting" pitchFamily="66" charset="-78"/>
              </a:rPr>
              <a:t>علي القاسمي </a:t>
            </a:r>
            <a:br>
              <a:rPr lang="ar-DZ" dirty="0" smtClean="0">
                <a:latin typeface="Arabic Typesetting" pitchFamily="66" charset="-78"/>
                <a:cs typeface="Arabic Typesetting" pitchFamily="66" charset="-78"/>
              </a:rPr>
            </a:br>
            <a:r>
              <a:rPr lang="ar-DZ" dirty="0">
                <a:latin typeface="Arabic Typesetting" pitchFamily="66" charset="-78"/>
                <a:cs typeface="Arabic Typesetting" pitchFamily="66" charset="-78"/>
              </a:rPr>
              <a:t> </a:t>
            </a:r>
            <a:r>
              <a:rPr lang="ar-DZ" sz="3200" dirty="0" smtClean="0">
                <a:latin typeface="Arabic Typesetting" pitchFamily="66" charset="-78"/>
                <a:cs typeface="Arabic Typesetting" pitchFamily="66" charset="-78"/>
              </a:rPr>
              <a:t>يعد القاسمي رائدا من رواد الدرس المصطلحي في العصر الحديث حيث طرق موضوع المصطلح التراثي العربي  من جهتي الإهمال و الإعمال و أجاب عن السؤال الذي يطرحه المثقف العربي لما يلجأ إلى التراث في وضع المصطلحات الجديدة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أليس من الأسهل توليدها مباشرة  دون الرجوع إلى التراث؟</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ويرى القاسمي أن السائل قد يبدو محقا في  سؤاله  ويظهر ما اقترحه لأول  وهلة  نهجا بسيطا من حيث تحقيقا  ولكن البساطة الحالية لا تعد سهولة  حقيقية  إذا ما أدت إلى تعقيدات لا حقة  وتسببت في صعوبات بعدية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فإذا كانت اللغة تتوفر على مصطلحات في تراثها وعمدنا إلى إغفال تلك المصطلحات و إهمالها  وعمدنا على وضع  مصطلحات جديدة  تعبر عن ذات المفاهيم  التي تعبر عنها  تلك المصطلحات  التراثية فإن ذلك سيؤدي  إلى إحدى النتيجتين لا مفر منهما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انما انقطاع تواصل اللغة و انفصام استمراريتها و إما ازدواجية مصطلحية  لا تخدم غرضنا في التعبير الدقيق والتفاهم السريع.</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489474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521947"/>
          </a:xfrm>
        </p:spPr>
        <p:txBody>
          <a:bodyPr>
            <a:normAutofit fontScale="90000"/>
          </a:bodyPr>
          <a:lstStyle/>
          <a:p>
            <a:r>
              <a:rPr lang="ar-DZ" dirty="0" smtClean="0">
                <a:latin typeface="Arabic Typesetting" pitchFamily="66" charset="-78"/>
                <a:cs typeface="Arabic Typesetting" pitchFamily="66" charset="-78"/>
              </a:rPr>
              <a:t>بنود ضبط </a:t>
            </a:r>
            <a:r>
              <a:rPr lang="ar-DZ" sz="3200" dirty="0" smtClean="0">
                <a:latin typeface="Arabic Typesetting" pitchFamily="66" charset="-78"/>
                <a:cs typeface="Arabic Typesetting" pitchFamily="66" charset="-78"/>
              </a:rPr>
              <a:t>العملية</a:t>
            </a:r>
            <a:r>
              <a:rPr lang="ar-DZ" dirty="0" smtClean="0">
                <a:latin typeface="Arabic Typesetting" pitchFamily="66" charset="-78"/>
                <a:cs typeface="Arabic Typesetting" pitchFamily="66" charset="-78"/>
              </a:rPr>
              <a:t> الاصطلاحية </a:t>
            </a:r>
            <a:br>
              <a:rPr lang="ar-DZ"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أسس وضوابط المصطلح عند عبد القادر القاسمي الفهري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أولا : الأسس: بنى الفهري مصطلحاته التي أوردها في كتابه ومقالاته وضمنها معجمه على النقاط  الآتية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إن واقع المصطلح العربي الحالي يتجه إلى خارج اللغة العربية إلى الترجمة والتعريب أكثر مما يتجه إلى التوليد إلى الداخل مع أن واقع  نقل المصطلح اللساني إلى العربية  متغاير مع هذا القول.</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إن حجم المعجم العربي الذي يحتوي هذه المصطلحات غير مرض مقارنة مع المعاجم الغربية  بالرغم من اتجاهه إلى  خارج اللغة إلى الترجمة والتعريب</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إن المعجم العربي يفتقد كثيرا اصطلاحات المدارس اللسانية  الحديثة العهد أو بعض فروع داخل المدرسة  الواحدة وغياب سمة التمثيلية وهنا نلحظ </a:t>
            </a:r>
            <a:r>
              <a:rPr lang="ar-DZ" sz="3200" dirty="0" err="1" smtClean="0">
                <a:latin typeface="Arabic Typesetting" pitchFamily="66" charset="-78"/>
                <a:cs typeface="Arabic Typesetting" pitchFamily="66" charset="-78"/>
              </a:rPr>
              <a:t>أنثمة</a:t>
            </a:r>
            <a:r>
              <a:rPr lang="ar-DZ" sz="3200" dirty="0" smtClean="0">
                <a:latin typeface="Arabic Typesetting" pitchFamily="66" charset="-78"/>
                <a:cs typeface="Arabic Typesetting" pitchFamily="66" charset="-78"/>
              </a:rPr>
              <a:t> معجما قد لا ينطبق عليه ما قيل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بل إنه يعد أفضل من كثير من المعاجم اللسانية الغربية من ناحية عدد المصطلحات ومجالاتها اللسانية المتنوعة بتنوع الدراسات والنظريات والفرضيات والتفسير والمدارس و </a:t>
            </a:r>
            <a:r>
              <a:rPr lang="ar-DZ" sz="3200" dirty="0" err="1" smtClean="0">
                <a:latin typeface="Arabic Typesetting" pitchFamily="66" charset="-78"/>
                <a:cs typeface="Arabic Typesetting" pitchFamily="66" charset="-78"/>
              </a:rPr>
              <a:t>الإتجاهات</a:t>
            </a:r>
            <a:r>
              <a:rPr lang="ar-DZ" sz="3200" dirty="0" smtClean="0">
                <a:latin typeface="Arabic Typesetting" pitchFamily="66" charset="-78"/>
                <a:cs typeface="Arabic Typesetting" pitchFamily="66" charset="-78"/>
              </a:rPr>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إن المصطلح يتسم بالطابع العفوي إذ لا يقوم على مبادئ منهجية دقيقة ولا يكترث بالأبعاد النظرية للمشكل المصطلحي مما نتج عنه </a:t>
            </a:r>
            <a:r>
              <a:rPr lang="ar-DZ" sz="3200" dirty="0" err="1" smtClean="0">
                <a:latin typeface="Arabic Typesetting" pitchFamily="66" charset="-78"/>
                <a:cs typeface="Arabic Typesetting" pitchFamily="66" charset="-78"/>
              </a:rPr>
              <a:t>الإضطراب</a:t>
            </a:r>
            <a:r>
              <a:rPr lang="ar-DZ" sz="3200" dirty="0" smtClean="0">
                <a:latin typeface="Arabic Typesetting" pitchFamily="66" charset="-78"/>
                <a:cs typeface="Arabic Typesetting" pitchFamily="66" charset="-78"/>
              </a:rPr>
              <a:t> والفوضى في وضع المصطلح وعدم تنسيق المقابلات المقترحة للمفردات الأجنبية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a:r>
            <a:br>
              <a:rPr lang="ar-DZ" sz="3200" dirty="0" smtClean="0">
                <a:latin typeface="Arabic Typesetting" pitchFamily="66" charset="-78"/>
                <a:cs typeface="Arabic Typesetting" pitchFamily="66" charset="-78"/>
              </a:rPr>
            </a:b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99385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508299"/>
          </a:xfrm>
        </p:spPr>
        <p:txBody>
          <a:bodyPr>
            <a:normAutofit/>
          </a:bodyPr>
          <a:lstStyle/>
          <a:p>
            <a:r>
              <a:rPr lang="ar-DZ" sz="3200" dirty="0" smtClean="0">
                <a:latin typeface="Arabic Typesetting" pitchFamily="66" charset="-78"/>
                <a:cs typeface="Arabic Typesetting" pitchFamily="66" charset="-78"/>
              </a:rPr>
              <a:t>الضوابط:</a:t>
            </a:r>
            <a:br>
              <a:rPr lang="ar-DZ" sz="3200" dirty="0" smtClean="0">
                <a:latin typeface="Arabic Typesetting" pitchFamily="66" charset="-78"/>
                <a:cs typeface="Arabic Typesetting" pitchFamily="66" charset="-78"/>
              </a:rPr>
            </a:br>
            <a:r>
              <a:rPr lang="ar-DZ" sz="3200" dirty="0">
                <a:latin typeface="Arabic Typesetting" pitchFamily="66" charset="-78"/>
                <a:cs typeface="Arabic Typesetting" pitchFamily="66" charset="-78"/>
              </a:rPr>
              <a:t> </a:t>
            </a:r>
            <a:r>
              <a:rPr lang="ar-DZ" sz="3200" dirty="0" smtClean="0">
                <a:latin typeface="Arabic Typesetting" pitchFamily="66" charset="-78"/>
                <a:cs typeface="Arabic Typesetting" pitchFamily="66" charset="-78"/>
              </a:rPr>
              <a:t>تمثلت ضوابط وضع المصطلح عند الفهري في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وضع ضوابط للتوليد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الأصالة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a:t>
            </a:r>
            <a:r>
              <a:rPr lang="ar-DZ" sz="3200" dirty="0" err="1" smtClean="0">
                <a:latin typeface="Arabic Typesetting" pitchFamily="66" charset="-78"/>
                <a:cs typeface="Arabic Typesetting" pitchFamily="66" charset="-78"/>
              </a:rPr>
              <a:t>المعجميات</a:t>
            </a:r>
            <a:r>
              <a:rPr lang="ar-DZ" sz="3200" dirty="0" smtClean="0">
                <a:latin typeface="Arabic Typesetting" pitchFamily="66" charset="-78"/>
                <a:cs typeface="Arabic Typesetting" pitchFamily="66" charset="-78"/>
              </a:rPr>
              <a:t> التي تضم جوانب دلالية وجوانب صرفية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الترجمة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ومن هنا كان لزاما على المصطلحي مراعاة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معيارية المصطلح</a:t>
            </a:r>
            <a:r>
              <a:rPr lang="ar-DZ" sz="3200" dirty="0">
                <a:latin typeface="Arabic Typesetting" pitchFamily="66" charset="-78"/>
                <a:cs typeface="Arabic Typesetting" pitchFamily="66" charset="-78"/>
              </a:rPr>
              <a:t> </a:t>
            </a:r>
            <a:r>
              <a:rPr lang="ar-DZ" sz="3200" dirty="0" smtClean="0">
                <a:latin typeface="Arabic Typesetting" pitchFamily="66" charset="-78"/>
                <a:cs typeface="Arabic Typesetting" pitchFamily="66" charset="-78"/>
              </a:rPr>
              <a:t>** توحيده ** </a:t>
            </a:r>
            <a:r>
              <a:rPr lang="ar-DZ" sz="3200" dirty="0" err="1" smtClean="0">
                <a:latin typeface="Arabic Typesetting" pitchFamily="66" charset="-78"/>
                <a:cs typeface="Arabic Typesetting" pitchFamily="66" charset="-78"/>
              </a:rPr>
              <a:t>الإبتعاد</a:t>
            </a:r>
            <a:r>
              <a:rPr lang="ar-DZ" sz="3200" dirty="0" smtClean="0">
                <a:latin typeface="Arabic Typesetting" pitchFamily="66" charset="-78"/>
                <a:cs typeface="Arabic Typesetting" pitchFamily="66" charset="-78"/>
              </a:rPr>
              <a:t> عن العفوية في وضعه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إعادة هيكلة  المصطلح اللساني وفق الحقول الدلالية  للسانيات المصطلح الصوتي : التشكيل الصوتي والبنية  الصوتية </a:t>
            </a:r>
            <a:r>
              <a:rPr lang="ar-DZ" sz="3200" dirty="0" err="1" smtClean="0">
                <a:latin typeface="Arabic Typesetting" pitchFamily="66" charset="-78"/>
                <a:cs typeface="Arabic Typesetting" pitchFamily="66" charset="-78"/>
              </a:rPr>
              <a:t>والوضيفة</a:t>
            </a:r>
            <a:r>
              <a:rPr lang="ar-DZ" sz="3200" dirty="0" smtClean="0">
                <a:latin typeface="Arabic Typesetting" pitchFamily="66" charset="-78"/>
                <a:cs typeface="Arabic Typesetting" pitchFamily="66" charset="-78"/>
              </a:rPr>
              <a:t> الصوتية  . المصطلح الصرفي والنحوي , المصطلح الدلالي, المصطلح المعجمي مصطلحات نحو النص , مصطلحات نحو الجملة , علم اللغة النصي وعلم اللغة النفسي </a:t>
            </a:r>
            <a:r>
              <a:rPr lang="ar-DZ" sz="3200" dirty="0" err="1" smtClean="0">
                <a:latin typeface="Arabic Typesetting" pitchFamily="66" charset="-78"/>
                <a:cs typeface="Arabic Typesetting" pitchFamily="66" charset="-78"/>
              </a:rPr>
              <a:t>والإجتماعي</a:t>
            </a:r>
            <a:r>
              <a:rPr lang="ar-DZ" sz="3200" dirty="0" smtClean="0">
                <a:latin typeface="Arabic Typesetting" pitchFamily="66" charset="-78"/>
                <a:cs typeface="Arabic Typesetting" pitchFamily="66" charset="-78"/>
              </a:rPr>
              <a:t> وهكذا.</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75092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6535595"/>
          </a:xfrm>
        </p:spPr>
        <p:txBody>
          <a:bodyPr>
            <a:normAutofit/>
          </a:bodyPr>
          <a:lstStyle/>
          <a:p>
            <a:r>
              <a:rPr lang="ar-DZ" sz="4000" dirty="0" smtClean="0">
                <a:latin typeface="Arabic Typesetting" pitchFamily="66" charset="-78"/>
                <a:cs typeface="Arabic Typesetting" pitchFamily="66" charset="-78"/>
              </a:rPr>
              <a:t>* ضبط وسائل  التوليد.</a:t>
            </a:r>
            <a:br>
              <a:rPr lang="ar-DZ" sz="4000" dirty="0" smtClean="0">
                <a:latin typeface="Arabic Typesetting" pitchFamily="66" charset="-78"/>
                <a:cs typeface="Arabic Typesetting" pitchFamily="66" charset="-78"/>
              </a:rPr>
            </a:br>
            <a:r>
              <a:rPr lang="ar-DZ" sz="4000" dirty="0">
                <a:latin typeface="Arabic Typesetting" pitchFamily="66" charset="-78"/>
                <a:cs typeface="Arabic Typesetting" pitchFamily="66" charset="-78"/>
              </a:rPr>
              <a:t> </a:t>
            </a:r>
            <a:r>
              <a:rPr lang="ar-DZ" sz="4000" dirty="0" smtClean="0">
                <a:latin typeface="Arabic Typesetting" pitchFamily="66" charset="-78"/>
                <a:cs typeface="Arabic Typesetting" pitchFamily="66" charset="-78"/>
              </a:rPr>
              <a:t>ضبط وسائل الانتقال من لغة إلى لغة أخرى </a:t>
            </a:r>
            <a:br>
              <a:rPr lang="ar-DZ" sz="4000" dirty="0" smtClean="0">
                <a:latin typeface="Arabic Typesetting" pitchFamily="66" charset="-78"/>
                <a:cs typeface="Arabic Typesetting" pitchFamily="66" charset="-78"/>
              </a:rPr>
            </a:br>
            <a:r>
              <a:rPr lang="ar-DZ" sz="4000" dirty="0" smtClean="0">
                <a:latin typeface="Arabic Typesetting" pitchFamily="66" charset="-78"/>
                <a:cs typeface="Arabic Typesetting" pitchFamily="66" charset="-78"/>
              </a:rPr>
              <a:t>* مراعاة الأبعاد الثقافية  في وضع المصطلح</a:t>
            </a:r>
            <a:br>
              <a:rPr lang="ar-DZ" sz="40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مراعاة جانبي المبنى والمعنى </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698512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309320"/>
          </a:xfrm>
        </p:spPr>
        <p:txBody>
          <a:bodyPr>
            <a:normAutofit fontScale="90000"/>
          </a:bodyPr>
          <a:lstStyle/>
          <a:p>
            <a:r>
              <a:rPr lang="ar-DZ" sz="6000" b="0" smtClean="0">
                <a:latin typeface="Arabic Typesetting" pitchFamily="66" charset="-78"/>
                <a:cs typeface="Arabic Typesetting" pitchFamily="66" charset="-78"/>
              </a:rPr>
              <a:t/>
            </a:r>
            <a:br>
              <a:rPr lang="ar-DZ" sz="6000" b="0" smtClean="0">
                <a:latin typeface="Arabic Typesetting" pitchFamily="66" charset="-78"/>
                <a:cs typeface="Arabic Typesetting" pitchFamily="66" charset="-78"/>
              </a:rPr>
            </a:br>
            <a:r>
              <a:rPr lang="ar-DZ" sz="6000" b="0" smtClean="0">
                <a:latin typeface="Arabic Typesetting" pitchFamily="66" charset="-78"/>
                <a:cs typeface="Arabic Typesetting" pitchFamily="66" charset="-78"/>
              </a:rPr>
              <a:t>الخاتمة</a:t>
            </a:r>
            <a:r>
              <a:rPr lang="ar-DZ" sz="6000" b="0" dirty="0" smtClean="0">
                <a:latin typeface="Arabic Typesetting" pitchFamily="66" charset="-78"/>
                <a:cs typeface="Arabic Typesetting" pitchFamily="66" charset="-78"/>
              </a:rPr>
              <a:t/>
            </a:r>
            <a:br>
              <a:rPr lang="ar-DZ" sz="6000" b="0" dirty="0" smtClean="0">
                <a:latin typeface="Arabic Typesetting" pitchFamily="66" charset="-78"/>
                <a:cs typeface="Arabic Typesetting" pitchFamily="66" charset="-78"/>
              </a:rPr>
            </a:br>
            <a:r>
              <a:rPr lang="ar-DZ" sz="6000" b="0" dirty="0">
                <a:latin typeface="Arabic Typesetting" pitchFamily="66" charset="-78"/>
                <a:cs typeface="Arabic Typesetting" pitchFamily="66" charset="-78"/>
              </a:rPr>
              <a:t> </a:t>
            </a:r>
            <a:r>
              <a:rPr lang="ar-DZ" sz="3200" b="0" dirty="0" smtClean="0">
                <a:solidFill>
                  <a:schemeClr val="bg1"/>
                </a:solidFill>
                <a:latin typeface="Arabic Typesetting" pitchFamily="66" charset="-78"/>
                <a:cs typeface="Arabic Typesetting" pitchFamily="66" charset="-78"/>
              </a:rPr>
              <a:t>تأتي الخاتمة فضاء معرفيا يكشف عن أهم النتائج التي توصل إليها البحث لفتح أفق التفكير  من جديد عن إشكالية  هذا الموضوع</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وفي الختام نحاول إجمال </a:t>
            </a:r>
            <a:r>
              <a:rPr lang="ar-DZ" sz="3200" b="0" dirty="0" err="1" smtClean="0">
                <a:solidFill>
                  <a:schemeClr val="bg1"/>
                </a:solidFill>
                <a:latin typeface="Arabic Typesetting" pitchFamily="66" charset="-78"/>
                <a:cs typeface="Arabic Typesetting" pitchFamily="66" charset="-78"/>
              </a:rPr>
              <a:t>ماتوصلنا</a:t>
            </a:r>
            <a:r>
              <a:rPr lang="ar-DZ" sz="3200" b="0" dirty="0" smtClean="0">
                <a:solidFill>
                  <a:schemeClr val="bg1"/>
                </a:solidFill>
                <a:latin typeface="Arabic Typesetting" pitchFamily="66" charset="-78"/>
                <a:cs typeface="Arabic Typesetting" pitchFamily="66" charset="-78"/>
              </a:rPr>
              <a:t> إليه في نقاط أهمها :</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تنبه الأصوليون لأهمية المصطلح وتجلى ذلك في مباحثهم اللغوية فإنهم لم يهتموا بالصورة الخارجية للغة  و إنما درسوا الألفاظ في علاقتها بمعانيها مفردة كانت أو في سياق التركيب </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لم يهتم الأصوليون بتعريف مفهوم المصطلح بقدر ما اهتموا به بحثا واستنباطا و اظهارا و تأصيلا وتنظيرا</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أضحى المصطلح بوجه عام يشكل معبر التواصل و أداة التأثير و التأثر ومن ثم تميز كل علم أو مجال معرفي منبثقة من صميم جوهره وطبيعة موضوعه . </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كل لغة تتوفر على مصطلحات  في تراثها</a:t>
            </a:r>
            <a:br>
              <a:rPr lang="ar-DZ" sz="3200" b="0" dirty="0" smtClean="0">
                <a:solidFill>
                  <a:schemeClr val="bg1"/>
                </a:solidFill>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a:t>
            </a:r>
            <a:r>
              <a:rPr lang="ar-DZ" sz="3200" b="0" dirty="0" err="1" smtClean="0">
                <a:solidFill>
                  <a:schemeClr val="bg1"/>
                </a:solidFill>
                <a:latin typeface="Arabic Typesetting" pitchFamily="66" charset="-78"/>
                <a:cs typeface="Arabic Typesetting" pitchFamily="66" charset="-78"/>
              </a:rPr>
              <a:t>الإهتمام</a:t>
            </a:r>
            <a:r>
              <a:rPr lang="ar-DZ" sz="3200" b="0" dirty="0" smtClean="0">
                <a:solidFill>
                  <a:schemeClr val="bg1"/>
                </a:solidFill>
                <a:latin typeface="Arabic Typesetting" pitchFamily="66" charset="-78"/>
                <a:cs typeface="Arabic Typesetting" pitchFamily="66" charset="-78"/>
              </a:rPr>
              <a:t> المشترك لكل من عماء الأصول والحديث بظاهرة المصطلح</a:t>
            </a:r>
            <a:r>
              <a:rPr lang="ar-DZ" sz="3200" b="0" dirty="0" smtClean="0">
                <a:latin typeface="Arabic Typesetting" pitchFamily="66" charset="-78"/>
                <a:cs typeface="Arabic Typesetting" pitchFamily="66" charset="-78"/>
              </a:rPr>
              <a:t>.</a:t>
            </a:r>
            <a:br>
              <a:rPr lang="ar-DZ" sz="3200" b="0" dirty="0" smtClean="0">
                <a:latin typeface="Arabic Typesetting" pitchFamily="66" charset="-78"/>
                <a:cs typeface="Arabic Typesetting" pitchFamily="66" charset="-78"/>
              </a:rPr>
            </a:br>
            <a:r>
              <a:rPr lang="ar-DZ" sz="3200" b="0" dirty="0" smtClean="0">
                <a:solidFill>
                  <a:schemeClr val="bg1"/>
                </a:solidFill>
                <a:latin typeface="Arabic Typesetting" pitchFamily="66" charset="-78"/>
                <a:cs typeface="Arabic Typesetting" pitchFamily="66" charset="-78"/>
              </a:rPr>
              <a:t>* تفاوت جهود العرب من أجل ضبط المصطلح وتوضيحه</a:t>
            </a:r>
            <a:r>
              <a:rPr lang="ar-DZ" sz="3200" b="0" dirty="0" smtClean="0">
                <a:latin typeface="Arabic Typesetting" pitchFamily="66" charset="-78"/>
                <a:cs typeface="Arabic Typesetting" pitchFamily="66" charset="-78"/>
              </a:rPr>
              <a:t>.</a:t>
            </a:r>
            <a:r>
              <a:rPr lang="ar-DZ" sz="6000" b="0" dirty="0" smtClean="0">
                <a:latin typeface="Arabic Typesetting" pitchFamily="66" charset="-78"/>
                <a:cs typeface="Arabic Typesetting" pitchFamily="66" charset="-78"/>
              </a:rPr>
              <a:t/>
            </a:r>
            <a:br>
              <a:rPr lang="ar-DZ" sz="6000" b="0" dirty="0" smtClean="0">
                <a:latin typeface="Arabic Typesetting" pitchFamily="66" charset="-78"/>
                <a:cs typeface="Arabic Typesetting" pitchFamily="66" charset="-78"/>
              </a:rPr>
            </a:br>
            <a:endParaRPr lang="fr-FR" sz="6000" b="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444669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6000" dirty="0" smtClean="0">
                <a:latin typeface="Arabic Typesetting" pitchFamily="66" charset="-78"/>
                <a:cs typeface="Arabic Typesetting" pitchFamily="66" charset="-78"/>
              </a:rPr>
              <a:t>قائمة المصادر والمراجع</a:t>
            </a:r>
            <a:endParaRPr lang="fr-FR" sz="6000" dirty="0">
              <a:latin typeface="Arabic Typesetting" pitchFamily="66" charset="-78"/>
              <a:cs typeface="Arabic Typesetting" pitchFamily="66" charset="-78"/>
            </a:endParaRPr>
          </a:p>
        </p:txBody>
      </p:sp>
      <p:graphicFrame>
        <p:nvGraphicFramePr>
          <p:cNvPr id="3" name="Diagramme 2"/>
          <p:cNvGraphicFramePr/>
          <p:nvPr>
            <p:extLst>
              <p:ext uri="{D42A27DB-BD31-4B8C-83A1-F6EECF244321}">
                <p14:modId xmlns:p14="http://schemas.microsoft.com/office/powerpoint/2010/main" val="53853822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01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996952"/>
            <a:ext cx="8517632" cy="1143000"/>
          </a:xfrm>
        </p:spPr>
        <p:txBody>
          <a:bodyPr>
            <a:noAutofit/>
          </a:bodyPr>
          <a:lstStyle/>
          <a:p>
            <a:pPr algn="r" rtl="1"/>
            <a:r>
              <a:rPr lang="fr-FR" sz="2800" dirty="0" smtClean="0">
                <a:effectLst>
                  <a:outerShdw blurRad="38100" dist="38100" dir="2700000" algn="tl">
                    <a:srgbClr val="000000">
                      <a:alpha val="43137"/>
                    </a:srgbClr>
                  </a:outerShdw>
                </a:effectLst>
                <a:latin typeface="Arial" pitchFamily="34" charset="0"/>
                <a:cs typeface="Arial" pitchFamily="34" charset="0"/>
              </a:rPr>
              <a:t>** </a:t>
            </a:r>
            <a:r>
              <a:rPr lang="ar-DZ" sz="2800" dirty="0" smtClean="0">
                <a:effectLst>
                  <a:outerShdw blurRad="38100" dist="38100" dir="2700000" algn="tl">
                    <a:srgbClr val="000000">
                      <a:alpha val="43137"/>
                    </a:srgbClr>
                  </a:outerShdw>
                </a:effectLst>
                <a:latin typeface="Arial" pitchFamily="34" charset="0"/>
                <a:cs typeface="Arial" pitchFamily="34" charset="0"/>
              </a:rPr>
              <a:t>وقد تم حصر موضوع البحث تحت عنوان</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a:effectLst>
                  <a:outerShdw blurRad="38100" dist="38100" dir="2700000" algn="tl">
                    <a:srgbClr val="000000">
                      <a:alpha val="43137"/>
                    </a:srgbClr>
                  </a:outerShdw>
                </a:effectLst>
                <a:latin typeface="Arial" pitchFamily="34" charset="0"/>
                <a:cs typeface="Arial" pitchFamily="34" charset="0"/>
              </a:rPr>
              <a:t> </a:t>
            </a:r>
            <a:r>
              <a:rPr lang="ar-DZ" sz="2800" dirty="0" smtClean="0">
                <a:effectLst>
                  <a:outerShdw blurRad="38100" dist="38100" dir="2700000" algn="tl">
                    <a:srgbClr val="000000">
                      <a:alpha val="43137"/>
                    </a:srgbClr>
                  </a:outerShdw>
                </a:effectLst>
                <a:latin typeface="Arial" pitchFamily="34" charset="0"/>
                <a:cs typeface="Arial" pitchFamily="34" charset="0"/>
              </a:rPr>
              <a:t>ظهور علم المصطلح عند العرب </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علماء اصول الفقه و علم الحديث. واقتضت طبيعة البحث اعتماد المنهج الوصفي اذ انه قائم على الوصف و التحليل و الاستقراء . </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اتكأ نسج خطة البحث على الاستعانة بجملة من المصادر و المراجع التي أثرت فصوله و غدت مباحثه من اهمها </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1- خليفة العيساوي </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المصطلح اللساني و </a:t>
            </a:r>
            <a:r>
              <a:rPr lang="ar-DZ" sz="2800" dirty="0" err="1" smtClean="0">
                <a:effectLst>
                  <a:outerShdw blurRad="38100" dist="38100" dir="2700000" algn="tl">
                    <a:srgbClr val="000000">
                      <a:alpha val="43137"/>
                    </a:srgbClr>
                  </a:outerShdw>
                </a:effectLst>
                <a:latin typeface="Arial" pitchFamily="34" charset="0"/>
                <a:cs typeface="Arial" pitchFamily="34" charset="0"/>
              </a:rPr>
              <a:t>تاسيس</a:t>
            </a:r>
            <a:r>
              <a:rPr lang="ar-DZ" sz="2800" dirty="0" smtClean="0">
                <a:effectLst>
                  <a:outerShdw blurRad="38100" dist="38100" dir="2700000" algn="tl">
                    <a:srgbClr val="000000">
                      <a:alpha val="43137"/>
                    </a:srgbClr>
                  </a:outerShdw>
                </a:effectLst>
                <a:latin typeface="Arial" pitchFamily="34" charset="0"/>
                <a:cs typeface="Arial" pitchFamily="34" charset="0"/>
              </a:rPr>
              <a:t> المفهوم الرباط ص79</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2-ابو اسحاق الشاطبي</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الموافقات في اصول الشريعة . دار الكتب العلمية بيروت لبنان ط 1 , 2004م </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3- أبو الحسين احمد بن فارس بن </a:t>
            </a:r>
            <a:r>
              <a:rPr lang="ar-DZ" sz="2800" dirty="0" err="1" smtClean="0">
                <a:effectLst>
                  <a:outerShdw blurRad="38100" dist="38100" dir="2700000" algn="tl">
                    <a:srgbClr val="000000">
                      <a:alpha val="43137"/>
                    </a:srgbClr>
                  </a:outerShdw>
                </a:effectLst>
                <a:latin typeface="Arial" pitchFamily="34" charset="0"/>
                <a:cs typeface="Arial" pitchFamily="34" charset="0"/>
              </a:rPr>
              <a:t>زكرياء</a:t>
            </a:r>
            <a:r>
              <a:rPr lang="ar-DZ" sz="2800" dirty="0" smtClean="0">
                <a:effectLst>
                  <a:outerShdw blurRad="38100" dist="38100" dir="2700000" algn="tl">
                    <a:srgbClr val="000000">
                      <a:alpha val="43137"/>
                    </a:srgbClr>
                  </a:outerShdw>
                </a:effectLst>
                <a:latin typeface="Arial" pitchFamily="34" charset="0"/>
                <a:cs typeface="Arial" pitchFamily="34" charset="0"/>
              </a:rPr>
              <a:t> </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الصاحبي في فقه اللغة العربية و مسائلها و سنن العرب في كلامهما دار الكتب العلمية لبنان ط1 , 1998م</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4- بوادي محمد </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محاضرات في علم المصطلح – لسانيات تطبيقية – جامعة محمد لمين دباغين سطيف 2 كلية </a:t>
            </a:r>
            <a:r>
              <a:rPr lang="ar-DZ" sz="2800" dirty="0" err="1" smtClean="0">
                <a:effectLst>
                  <a:outerShdw blurRad="38100" dist="38100" dir="2700000" algn="tl">
                    <a:srgbClr val="000000">
                      <a:alpha val="43137"/>
                    </a:srgbClr>
                  </a:outerShdw>
                </a:effectLst>
                <a:latin typeface="Arial" pitchFamily="34" charset="0"/>
                <a:cs typeface="Arial" pitchFamily="34" charset="0"/>
              </a:rPr>
              <a:t>الاداب</a:t>
            </a:r>
            <a:r>
              <a:rPr lang="ar-DZ" sz="2800" dirty="0" smtClean="0">
                <a:effectLst>
                  <a:outerShdw blurRad="38100" dist="38100" dir="2700000" algn="tl">
                    <a:srgbClr val="000000">
                      <a:alpha val="43137"/>
                    </a:srgbClr>
                  </a:outerShdw>
                </a:effectLst>
                <a:latin typeface="Arial" pitchFamily="34" charset="0"/>
                <a:cs typeface="Arial" pitchFamily="34" charset="0"/>
              </a:rPr>
              <a:t> و اللغات</a:t>
            </a:r>
            <a:br>
              <a:rPr lang="ar-DZ" sz="2800" dirty="0" smtClean="0">
                <a:effectLst>
                  <a:outerShdw blurRad="38100" dist="38100" dir="2700000" algn="tl">
                    <a:srgbClr val="000000">
                      <a:alpha val="43137"/>
                    </a:srgbClr>
                  </a:outerShdw>
                </a:effectLst>
                <a:latin typeface="Arial" pitchFamily="34" charset="0"/>
                <a:cs typeface="Arial" pitchFamily="34" charset="0"/>
              </a:rPr>
            </a:br>
            <a:r>
              <a:rPr lang="ar-DZ" sz="2800" dirty="0" smtClean="0">
                <a:effectLst>
                  <a:outerShdw blurRad="38100" dist="38100" dir="2700000" algn="tl">
                    <a:srgbClr val="000000">
                      <a:alpha val="43137"/>
                    </a:srgbClr>
                  </a:outerShdw>
                </a:effectLst>
                <a:latin typeface="Arial" pitchFamily="34" charset="0"/>
                <a:cs typeface="Arial" pitchFamily="34" charset="0"/>
              </a:rPr>
              <a:t>5- علي القاسمي</a:t>
            </a:r>
            <a:r>
              <a:rPr lang="fr-FR" sz="2800" dirty="0" smtClean="0">
                <a:effectLst>
                  <a:outerShdw blurRad="38100" dist="38100" dir="2700000" algn="tl">
                    <a:srgbClr val="000000">
                      <a:alpha val="43137"/>
                    </a:srgbClr>
                  </a:outerShdw>
                </a:effectLst>
                <a:latin typeface="Arial" pitchFamily="34" charset="0"/>
                <a:cs typeface="Arial" pitchFamily="34" charset="0"/>
              </a:rPr>
              <a:t>:</a:t>
            </a:r>
            <a:r>
              <a:rPr lang="ar-DZ" sz="2800" dirty="0" smtClean="0">
                <a:effectLst>
                  <a:outerShdw blurRad="38100" dist="38100" dir="2700000" algn="tl">
                    <a:srgbClr val="000000">
                      <a:alpha val="43137"/>
                    </a:srgbClr>
                  </a:outerShdw>
                </a:effectLst>
                <a:latin typeface="Arial" pitchFamily="34" charset="0"/>
                <a:cs typeface="Arial" pitchFamily="34" charset="0"/>
              </a:rPr>
              <a:t> علم المصطلح أسسه النظرية و تطبيقاته العلمية مكتبة لبنان بيروت 2008 باب 4 فصل 16 ص 299</a:t>
            </a:r>
            <a:endParaRPr lang="fr-FR" sz="28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29113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74642"/>
          </a:xfrm>
        </p:spPr>
        <p:txBody>
          <a:bodyPr>
            <a:noAutofit/>
          </a:bodyPr>
          <a:lstStyle/>
          <a:p>
            <a:pPr algn="r"/>
            <a:r>
              <a:rPr lang="ar-DZ" sz="2800" dirty="0">
                <a:latin typeface="Arabic Typesetting" pitchFamily="66" charset="-78"/>
                <a:cs typeface="Arabic Typesetting" pitchFamily="66" charset="-78"/>
              </a:rPr>
              <a:t/>
            </a:r>
            <a:br>
              <a:rPr lang="ar-DZ"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r>
            <a:br>
              <a:rPr lang="ar-DZ"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المبحث الأول : مفاهيم ومصطلحات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تعريف المصطلح لغة : كلمة « المصطلح « في اللغة العربية مصدر ميمي للفعل ( اصطلح) من المادة (صلح)حددت المعاجم العربية دلالة هذه المادة بأنها ضد الفساد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وفي الصحاح :  الصلاح ضد الفساد وتقول صلح الشيء يصلح صلوحا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قال الفراء : وحكى أصحابنا صلح أيضا بالضم , الصلاح المصالحة ,,, والإصلاح نقيض الإفساد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a:t>
            </a:r>
            <a:r>
              <a:rPr lang="ar-DZ" sz="2800" dirty="0">
                <a:latin typeface="Arabic Typesetting" pitchFamily="66" charset="-78"/>
                <a:cs typeface="Arabic Typesetting" pitchFamily="66" charset="-78"/>
              </a:rPr>
              <a:t/>
            </a:r>
            <a:br>
              <a:rPr lang="ar-DZ"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ودلت نصوص العربية على أن كلمات هذه المادة تعني أيضا </a:t>
            </a:r>
            <a:r>
              <a:rPr lang="ar-DZ" sz="2800" dirty="0" err="1" smtClean="0">
                <a:latin typeface="Arabic Typesetting" pitchFamily="66" charset="-78"/>
                <a:cs typeface="Arabic Typesetting" pitchFamily="66" charset="-78"/>
              </a:rPr>
              <a:t>الإتفاق</a:t>
            </a:r>
            <a:r>
              <a:rPr lang="ar-DZ" sz="2800" dirty="0" smtClean="0">
                <a:latin typeface="Arabic Typesetting" pitchFamily="66" charset="-78"/>
                <a:cs typeface="Arabic Typesetting" pitchFamily="66" charset="-78"/>
              </a:rPr>
              <a:t> وبين المعنيين تقارب دلالي  ,فإصلاح فساد القوم لا يتم إلا </a:t>
            </a:r>
            <a:r>
              <a:rPr lang="ar-DZ" sz="2800" dirty="0" err="1" smtClean="0">
                <a:latin typeface="Arabic Typesetting" pitchFamily="66" charset="-78"/>
                <a:cs typeface="Arabic Typesetting" pitchFamily="66" charset="-78"/>
              </a:rPr>
              <a:t>بإتفاقهم</a:t>
            </a:r>
            <a:r>
              <a:rPr lang="ar-DZ" sz="2800" dirty="0" smtClean="0">
                <a:latin typeface="Arabic Typesetting" pitchFamily="66" charset="-78"/>
                <a:cs typeface="Arabic Typesetting" pitchFamily="66" charset="-78"/>
              </a:rPr>
              <a:t> , وردت كلمات كثيرة من هذه المادة  في القرآن الكريم والحديث الشريف نحو : « اصطلح أهل هذه اهل هذه البحيرة « </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r>
            <a:br>
              <a:rPr lang="ar-DZ"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نجد من هذه المادة في المعجمات والنصوص العربية الأفعال : صلح </a:t>
            </a:r>
            <a:r>
              <a:rPr lang="ar-DZ" sz="2800" dirty="0" err="1" smtClean="0">
                <a:latin typeface="Arabic Typesetting" pitchFamily="66" charset="-78"/>
                <a:cs typeface="Arabic Typesetting" pitchFamily="66" charset="-78"/>
              </a:rPr>
              <a:t>صلح</a:t>
            </a:r>
            <a:r>
              <a:rPr lang="ar-DZ" sz="2800" dirty="0" smtClean="0">
                <a:latin typeface="Arabic Typesetting" pitchFamily="66" charset="-78"/>
                <a:cs typeface="Arabic Typesetting" pitchFamily="66" charset="-78"/>
              </a:rPr>
              <a:t> صالح أصلح تصالح </a:t>
            </a:r>
            <a:r>
              <a:rPr lang="ar-DZ" sz="2800" dirty="0" err="1" smtClean="0">
                <a:latin typeface="Arabic Typesetting" pitchFamily="66" charset="-78"/>
                <a:cs typeface="Arabic Typesetting" pitchFamily="66" charset="-78"/>
              </a:rPr>
              <a:t>إصالح</a:t>
            </a:r>
            <a:r>
              <a:rPr lang="ar-DZ" sz="2800" dirty="0" smtClean="0">
                <a:latin typeface="Arabic Typesetting" pitchFamily="66" charset="-78"/>
                <a:cs typeface="Arabic Typesetting" pitchFamily="66" charset="-78"/>
              </a:rPr>
              <a:t> وغيرها من المصادر نحو : صلح مصالحة والمشتقات : صليح مصلح,</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endParaRPr lang="fr-FR"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125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90666"/>
          </a:xfrm>
        </p:spPr>
        <p:txBody>
          <a:bodyPr>
            <a:normAutofit/>
          </a:bodyPr>
          <a:lstStyle/>
          <a:p>
            <a:pPr algn="r"/>
            <a:r>
              <a:rPr lang="ar-DZ" sz="2800" dirty="0" smtClean="0">
                <a:latin typeface="Arabic Typesetting" pitchFamily="66" charset="-78"/>
                <a:cs typeface="Arabic Typesetting" pitchFamily="66" charset="-78"/>
              </a:rPr>
              <a:t>تعريف المصطلح </a:t>
            </a:r>
            <a:r>
              <a:rPr lang="ar-DZ" sz="2800" dirty="0" err="1" smtClean="0">
                <a:latin typeface="Arabic Typesetting" pitchFamily="66" charset="-78"/>
                <a:cs typeface="Arabic Typesetting" pitchFamily="66" charset="-78"/>
              </a:rPr>
              <a:t>إصطلاحا</a:t>
            </a:r>
            <a:r>
              <a:rPr lang="ar-DZ" sz="2800" dirty="0" smtClean="0">
                <a:latin typeface="Arabic Typesetting" pitchFamily="66" charset="-78"/>
                <a:cs typeface="Arabic Typesetting" pitchFamily="66" charset="-78"/>
              </a:rPr>
              <a:t>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مع تكون العلوم في الحضارة العربية الإسلامية تخصصت دلالة كلمة ( اصطلاح) لتعني الكلمات المتفق على استخدامها بين أصحاب التخصص الواحد للتعبير في المفاهيم العلمية لذلك التخصص الواحد للتعبير عن المفاهيم العلمية </a:t>
            </a:r>
            <a:r>
              <a:rPr lang="ar-DZ" sz="2800" dirty="0" err="1" smtClean="0">
                <a:latin typeface="Arabic Typesetting" pitchFamily="66" charset="-78"/>
                <a:cs typeface="Arabic Typesetting" pitchFamily="66" charset="-78"/>
              </a:rPr>
              <a:t>لذالك</a:t>
            </a:r>
            <a:r>
              <a:rPr lang="ar-DZ" sz="2800" dirty="0" smtClean="0">
                <a:latin typeface="Arabic Typesetting" pitchFamily="66" charset="-78"/>
                <a:cs typeface="Arabic Typesetting" pitchFamily="66" charset="-78"/>
              </a:rPr>
              <a:t> التخصص وبهذا المعنى استخدمت أيضا كلمة ( مصطلح) أصبح يحمل هذه الدلالة الجديدة , وقد أقر التهاني أيضا تسمية ذلك التخصص الذي يبحث في القواعد العامة لهذه الألفاظ </a:t>
            </a:r>
            <a:r>
              <a:rPr lang="ar-DZ" sz="2800" dirty="0" err="1" smtClean="0">
                <a:latin typeface="Arabic Typesetting" pitchFamily="66" charset="-78"/>
                <a:cs typeface="Arabic Typesetting" pitchFamily="66" charset="-78"/>
              </a:rPr>
              <a:t>الإصطلاحية</a:t>
            </a:r>
            <a:r>
              <a:rPr lang="ar-DZ" sz="2800" dirty="0" smtClean="0">
                <a:latin typeface="Arabic Typesetting" pitchFamily="66" charset="-78"/>
                <a:cs typeface="Arabic Typesetting" pitchFamily="66" charset="-78"/>
              </a:rPr>
              <a:t> بعلم المصطلحات .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يقول الجرجاني في كتابه التعريفات : أنه عبارة عن اتفاق قوم على تسمية شيء باسم ما ينقل عن موضعه الأول وهو إخراج اللفظ من معنى لغوي إلى معنى آخر  لبيان المراد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 وهي الكلمات</a:t>
            </a:r>
            <a:r>
              <a:rPr lang="en-CA" sz="2800" dirty="0" smtClean="0">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 ويطلق على المصطلح في اللغات الأوربية المختلفة كلمات تكون متفقة من حيث النطق والإملاء وهي الكلمات ,,,,,,</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وهذه الكلمات المشتركة في اللغات الأوربية  تجاوزت الإطار اللغوي القومي وعدها بعض الباحثين مثالا طيبا للعالمية داخل الحضارة الأوربية  , وهناك تعريفات حديثة للمصطلح الذي يدل عليه منها التعريف التالي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المصطلح كلمة أو مجموعة من الكلمات من </a:t>
            </a:r>
            <a:r>
              <a:rPr lang="ar-DZ" sz="2800" smtClean="0">
                <a:latin typeface="Arabic Typesetting" pitchFamily="66" charset="-78"/>
                <a:cs typeface="Arabic Typesetting" pitchFamily="66" charset="-78"/>
              </a:rPr>
              <a:t>لغة متخصصة علمية أو تقنية «</a:t>
            </a:r>
            <a:endParaRPr lang="fr-FR"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331516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rmAutofit/>
          </a:bodyPr>
          <a:lstStyle/>
          <a:p>
            <a:pPr algn="r"/>
            <a:r>
              <a:rPr lang="ar-DZ" sz="2800" dirty="0" smtClean="0">
                <a:latin typeface="Arabic Typesetting" pitchFamily="66" charset="-78"/>
                <a:cs typeface="Arabic Typesetting" pitchFamily="66" charset="-78"/>
              </a:rPr>
              <a:t>  من الفعل اصطلح وهو فعل لازم لا يتعدى إلا بحرف جر فتقول « اصطلحوا عليه «  و أن اسم المفعول منه يحتاج  إلى نائب فاعل هو الجار والجرور أو الظرف أو المصدر ولهذا ينبغي أن نقول مصطلح عليه فإن قواعد اللغة العربية  تجيز حذف الجار والمجرور « منه» للتخفيف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عندما يصبح اسم المفعول علما أو </a:t>
            </a:r>
            <a:r>
              <a:rPr lang="ar-DZ" sz="2800" dirty="0" err="1" smtClean="0">
                <a:latin typeface="Arabic Typesetting" pitchFamily="66" charset="-78"/>
                <a:cs typeface="Arabic Typesetting" pitchFamily="66" charset="-78"/>
              </a:rPr>
              <a:t>إسما</a:t>
            </a:r>
            <a:r>
              <a:rPr lang="ar-DZ" sz="2800" dirty="0" smtClean="0">
                <a:latin typeface="Arabic Typesetting" pitchFamily="66" charset="-78"/>
                <a:cs typeface="Arabic Typesetting" pitchFamily="66" charset="-78"/>
              </a:rPr>
              <a:t> يسمى به فتقول مصطلح فقط أما عدم  ورود لفظ مصطلح في المعاجم العربية إلا في معجم الوجيز لمجمع اللغة العربية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المعجم العربي الأساسي فيعود السبب في ذلك إلا أن المعاجم لا تسجل جميع ألفاظ اللغة و أن المعاجم العربية جرت على عدم ذكر صيغ المشتقات المطردة وكلمة المصطلح اسم مفعول مشتق  من الفعل اصطلح ,</a:t>
            </a:r>
            <a:br>
              <a:rPr lang="ar-DZ" sz="2800" dirty="0" smtClean="0">
                <a:latin typeface="Arabic Typesetting" pitchFamily="66" charset="-78"/>
                <a:cs typeface="Arabic Typesetting" pitchFamily="66" charset="-78"/>
              </a:rPr>
            </a:br>
            <a:endParaRPr lang="fr-FR"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046641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83362"/>
          </a:xfrm>
        </p:spPr>
        <p:txBody>
          <a:bodyPr>
            <a:normAutofit/>
          </a:bodyPr>
          <a:lstStyle/>
          <a:p>
            <a:r>
              <a:rPr lang="ar-DZ" sz="3200" dirty="0" smtClean="0">
                <a:latin typeface="Arabic Typesetting" pitchFamily="66" charset="-78"/>
                <a:cs typeface="Arabic Typesetting" pitchFamily="66" charset="-78"/>
              </a:rPr>
              <a:t>بين المصطلح </a:t>
            </a:r>
            <a:r>
              <a:rPr lang="ar-DZ" sz="3200" dirty="0" err="1" smtClean="0">
                <a:latin typeface="Arabic Typesetting" pitchFamily="66" charset="-78"/>
                <a:cs typeface="Arabic Typesetting" pitchFamily="66" charset="-78"/>
              </a:rPr>
              <a:t>والإصطلاح</a:t>
            </a:r>
            <a:r>
              <a:rPr lang="ar-DZ" sz="3200" dirty="0" smtClean="0">
                <a:latin typeface="Arabic Typesetting" pitchFamily="66" charset="-78"/>
                <a:cs typeface="Arabic Typesetting" pitchFamily="66" charset="-78"/>
              </a:rPr>
              <a:t> والمفهوم</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إن كلمتي « مصطلح « و «اصطلاح» مترادفتان في اللغة العربية وهما  </a:t>
            </a:r>
            <a:r>
              <a:rPr lang="ar-DZ" sz="3200" dirty="0" err="1" smtClean="0">
                <a:latin typeface="Arabic Typesetting" pitchFamily="66" charset="-78"/>
                <a:cs typeface="Arabic Typesetting" pitchFamily="66" charset="-78"/>
              </a:rPr>
              <a:t>بمشتقان</a:t>
            </a:r>
            <a:r>
              <a:rPr lang="ar-DZ" sz="3200" dirty="0" smtClean="0">
                <a:latin typeface="Arabic Typesetting" pitchFamily="66" charset="-78"/>
                <a:cs typeface="Arabic Typesetting" pitchFamily="66" charset="-78"/>
              </a:rPr>
              <a:t> من اصطلح  وجذر صلح بمعنى اتفق : لأن المصطلح أو </a:t>
            </a:r>
            <a:r>
              <a:rPr lang="ar-DZ" sz="3200" dirty="0" err="1" smtClean="0">
                <a:latin typeface="Arabic Typesetting" pitchFamily="66" charset="-78"/>
                <a:cs typeface="Arabic Typesetting" pitchFamily="66" charset="-78"/>
              </a:rPr>
              <a:t>الإصطلاح</a:t>
            </a:r>
            <a:r>
              <a:rPr lang="ar-DZ" sz="3200" dirty="0" smtClean="0">
                <a:latin typeface="Arabic Typesetting" pitchFamily="66" charset="-78"/>
                <a:cs typeface="Arabic Typesetting" pitchFamily="66" charset="-78"/>
              </a:rPr>
              <a:t> يدل على اتفاق أصحاب تخصص ما على استخدامه للتعبير عن مفهوم علمي محدد ولكن بعضهم يحسب أن لفظ مصطلح خطأ شاسع و أن اللفظ الصحيح هو اصطلاح ويسوق لذلك ثلاثة أسباب هي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*العرب القدامى استعملوا لفظ « اصطلح « فقط,</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لفظ مصطلح غير فصيح  لمخالفته قواعد اللغة العربية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*المعاجم العربية التراثية لم تسجل لفظ مصطلح وإنما تجد فيه لفظ اصطلح فقط.</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لكن من يدقق النظر في المؤلفات العربية التراثية يجد أنها تشتمل على لفظتي مصطلح و اصطلاح بوصفهما مترادفين فعلماء الحديث كانوا أول من استخدم لفظ معجم ولفظ مصطلح في مؤلفاتهم ومن هذه المؤلفات منظومة أحمد بن فرج الإشبيلي من أهل القرن السابع للهجري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فمن هذا ندرك أن العرب القدامى استعملوا لفظتي مصطلح واصطلاح بوصفهما مترادفين</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أما </a:t>
            </a:r>
            <a:r>
              <a:rPr lang="ar-DZ" sz="3200" dirty="0" err="1" smtClean="0">
                <a:latin typeface="Arabic Typesetting" pitchFamily="66" charset="-78"/>
                <a:cs typeface="Arabic Typesetting" pitchFamily="66" charset="-78"/>
              </a:rPr>
              <a:t>الإدعاء</a:t>
            </a:r>
            <a:r>
              <a:rPr lang="ar-DZ" sz="3200" dirty="0" smtClean="0">
                <a:latin typeface="Arabic Typesetting" pitchFamily="66" charset="-78"/>
                <a:cs typeface="Arabic Typesetting" pitchFamily="66" charset="-78"/>
              </a:rPr>
              <a:t> بأن لفظ مصطلح لا يتفق والقواعد العربية لأنه </a:t>
            </a:r>
            <a:r>
              <a:rPr lang="ar-DZ" sz="3200" dirty="0" err="1" smtClean="0">
                <a:latin typeface="Arabic Typesetting" pitchFamily="66" charset="-78"/>
                <a:cs typeface="Arabic Typesetting" pitchFamily="66" charset="-78"/>
              </a:rPr>
              <a:t>إسم</a:t>
            </a:r>
            <a:r>
              <a:rPr lang="ar-DZ" sz="3200" smtClean="0">
                <a:latin typeface="Arabic Typesetting" pitchFamily="66" charset="-78"/>
                <a:cs typeface="Arabic Typesetting" pitchFamily="66" charset="-78"/>
              </a:rPr>
              <a:t> مفعول </a:t>
            </a:r>
            <a:endParaRPr lang="fr-FR"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326930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3226370"/>
          </a:xfrm>
        </p:spPr>
        <p:txBody>
          <a:bodyPr>
            <a:normAutofit fontScale="90000"/>
          </a:bodyPr>
          <a:lstStyle/>
          <a:p>
            <a:pPr algn="r"/>
            <a:r>
              <a:rPr lang="ar-DZ" sz="3200" dirty="0" smtClean="0">
                <a:latin typeface="Arabic Typesetting" pitchFamily="66" charset="-78"/>
                <a:cs typeface="Arabic Typesetting" pitchFamily="66" charset="-78"/>
              </a:rPr>
              <a:t>علاقة المصطلح بالمفهوم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من المفيد أن نشير إلى هذا المقام إلى طبيعة العلاقة بين المفاهيم الأساسية للمصطلح والتي هي على النحو التالي : المفهوم- الموضوع – المصطلح – مع العلم أن هذه العناصر لها علاقة وطيدة فيما بينها وذلك  داخل مجال معرفي  ولعل الخطاطة الآتية توضح هذه العلاقة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a:r>
            <a:br>
              <a:rPr lang="ar-DZ" sz="3200" dirty="0" smtClean="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a:r>
            <a:br>
              <a:rPr lang="ar-DZ" sz="3200" dirty="0" smtClean="0">
                <a:latin typeface="Arabic Typesetting" pitchFamily="66" charset="-78"/>
                <a:cs typeface="Arabic Typesetting" pitchFamily="66" charset="-78"/>
              </a:rPr>
            </a:br>
            <a:r>
              <a:rPr lang="ar-DZ" sz="3200" dirty="0">
                <a:latin typeface="Arabic Typesetting" pitchFamily="66" charset="-78"/>
                <a:cs typeface="Arabic Typesetting" pitchFamily="66" charset="-78"/>
              </a:rPr>
              <a:t/>
            </a:r>
            <a:br>
              <a:rPr lang="ar-DZ" sz="3200" dirty="0">
                <a:latin typeface="Arabic Typesetting" pitchFamily="66" charset="-78"/>
                <a:cs typeface="Arabic Typesetting" pitchFamily="66" charset="-78"/>
              </a:rPr>
            </a:br>
            <a:r>
              <a:rPr lang="ar-DZ" sz="3200" dirty="0" smtClean="0">
                <a:latin typeface="Arabic Typesetting" pitchFamily="66" charset="-78"/>
                <a:cs typeface="Arabic Typesetting" pitchFamily="66" charset="-78"/>
              </a:rPr>
              <a:t/>
            </a:r>
            <a:br>
              <a:rPr lang="ar-DZ" sz="3200" dirty="0" smtClean="0">
                <a:latin typeface="Arabic Typesetting" pitchFamily="66" charset="-78"/>
                <a:cs typeface="Arabic Typesetting" pitchFamily="66" charset="-78"/>
              </a:rPr>
            </a:br>
            <a:endParaRPr lang="fr-FR" sz="3200" dirty="0">
              <a:latin typeface="Arabic Typesetting" pitchFamily="66" charset="-78"/>
              <a:cs typeface="Arabic Typesetting" pitchFamily="66" charset="-78"/>
            </a:endParaRPr>
          </a:p>
        </p:txBody>
      </p:sp>
      <p:graphicFrame>
        <p:nvGraphicFramePr>
          <p:cNvPr id="3" name="Diagramme 2"/>
          <p:cNvGraphicFramePr/>
          <p:nvPr>
            <p:extLst>
              <p:ext uri="{D42A27DB-BD31-4B8C-83A1-F6EECF244321}">
                <p14:modId xmlns:p14="http://schemas.microsoft.com/office/powerpoint/2010/main" val="601493583"/>
              </p:ext>
            </p:extLst>
          </p:nvPr>
        </p:nvGraphicFramePr>
        <p:xfrm>
          <a:off x="1115616" y="2276872"/>
          <a:ext cx="7236296"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619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r>
              <a:rPr lang="ar-DZ" dirty="0" smtClean="0">
                <a:latin typeface="Arabic Typesetting" pitchFamily="66" charset="-78"/>
                <a:cs typeface="Arabic Typesetting" pitchFamily="66" charset="-78"/>
              </a:rPr>
              <a:t>معايير علم المصطلح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يرتكز علم المصطلح في مبادئه الأولى على عدة جوانب منها:</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تحديد المفاهيم تحديدا دقيقا بغرض إيجاد المصطلحات الدقيقة  الدالة عليه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حصر البحث في المفردات التي تعبر عن المفاهيم المنشودة</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بحث في الحالة المعاصرة لنظم المفاهيم وتحديد علاقتها القائمة ومحاولة إيجاد مصطلحات دالة مميزة لها.</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محاولة الوصول </a:t>
            </a:r>
            <a:r>
              <a:rPr lang="ar-DZ" dirty="0" err="1" smtClean="0">
                <a:latin typeface="Arabic Typesetting" pitchFamily="66" charset="-78"/>
                <a:cs typeface="Arabic Typesetting" pitchFamily="66" charset="-78"/>
              </a:rPr>
              <a:t>للإصطلاحات</a:t>
            </a:r>
            <a:r>
              <a:rPr lang="ar-DZ" dirty="0" smtClean="0">
                <a:latin typeface="Arabic Typesetting" pitchFamily="66" charset="-78"/>
                <a:cs typeface="Arabic Typesetting" pitchFamily="66" charset="-78"/>
              </a:rPr>
              <a:t> الدالة الموحدة في إطار </a:t>
            </a:r>
            <a:r>
              <a:rPr lang="ar-DZ" dirty="0" err="1" smtClean="0">
                <a:latin typeface="Arabic Typesetting" pitchFamily="66" charset="-78"/>
                <a:cs typeface="Arabic Typesetting" pitchFamily="66" charset="-78"/>
              </a:rPr>
              <a:t>الإتفاق</a:t>
            </a:r>
            <a:r>
              <a:rPr lang="ar-DZ" dirty="0" smtClean="0">
                <a:latin typeface="Arabic Typesetting" pitchFamily="66" charset="-78"/>
                <a:cs typeface="Arabic Typesetting" pitchFamily="66" charset="-78"/>
              </a:rPr>
              <a:t> عليه</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تصنيف المصطلحات في مجالات محددة مما يسمح بتتابع مصطلحات المجال الواحد على أساس فكري فالدراسات اللغوية الحديثة  تؤكد على مبدأ تحديد دلالة الكلمة في إطار مجالها الدلالي </a:t>
            </a:r>
            <a:br>
              <a:rPr lang="ar-DZ" dirty="0" smtClean="0">
                <a:latin typeface="Arabic Typesetting" pitchFamily="66" charset="-78"/>
                <a:cs typeface="Arabic Typesetting" pitchFamily="66" charset="-78"/>
              </a:rPr>
            </a:br>
            <a:endParaRPr lang="fr-FR" dirty="0">
              <a:latin typeface="Arabic Typesetting" pitchFamily="66" charset="-78"/>
              <a:cs typeface="Arabic Typesetting" pitchFamily="66" charset="-78"/>
            </a:endParaRPr>
          </a:p>
        </p:txBody>
      </p:sp>
    </p:spTree>
    <p:extLst>
      <p:ext uri="{BB962C8B-B14F-4D97-AF65-F5344CB8AC3E}">
        <p14:creationId xmlns:p14="http://schemas.microsoft.com/office/powerpoint/2010/main" val="770016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TotalTime>
  <Words>331</Words>
  <Application>Microsoft Office PowerPoint</Application>
  <PresentationFormat>Affichage à l'écran (4:3)</PresentationFormat>
  <Paragraphs>37</Paragraphs>
  <Slides>27</Slides>
  <Notes>2</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Apex</vt:lpstr>
      <vt:lpstr>وزارة التعليم العالي والبحث العلمي جامعة محمد لمين دباغين سطيف  قسم اللغة والأدب العربي كلية الآداب واللغات  تخصص لسانيات تطبيقية        من إعداد الطالبات : نبيلة خلاف                                      منار بن جودي آسيا عوفي                          ميمونة لعماري       فوج 02           بحث حول ظهور المصطلح عند علماء العرب القدامى  علماء أصول الفقه وعلماء الحديث تحت إشراف الأستاذة : هادية رواق         </vt:lpstr>
      <vt:lpstr>المقدمة  علم المصطلح من العلوم البينية لأن له البعد اللغوي والمجال المعرفي الواسع ومن المواضيع الحديثة التي شغلت بال العلماء حيث يعد مشكلة عصرية معقدة  متعددة الأبعاد من حيث التوظيف أو الفهم ,لم يكن المصطلح في القديم يمثل إشكالا لأن علمائنا القدامى يعتبرون صناع المعرفة وصانع المعرفة لا يجد  إشكالا  في المصطلح إذ كانت لهم القدرة على التسمية لأنهم معروفون بالبيان, إلا أن ظهرت العلوم المختلفة الجد الدقيقة فتنوعت العلوم وكثرت المفاهيم في فترة وجيزة, و إشكالية الإصطلاح والمصطلح مختلف فيها. وبذلك تمحورت إشكالية البحث  في مجموعة من التساؤلات أهمها : ما أهمية المصطلح ودوره في تحصيل العلوم عند علماء العرب القدامى ؟ وانطلاقا من هذا التساؤل تفرعت مجموعة أسئلة ثانوية التي يحمل الإجابة عنها مضمون البحث: 1-ماذا نقصد بالمصطلح ؟ 2-مالفرق بين المصطلح والإصطلاح ؟ 3-ما أبرز الجهود التي قام بها العرب في هذه  الظاهرة المصطلحية ؟ 4-ما أهمية أهم  الآليات التي اعتمد عليها العلماء لوضع المصطلح؟ </vt:lpstr>
      <vt:lpstr>** وقد تم حصر موضوع البحث تحت عنوان: ظهور علم المصطلح عند العرب , علماء اصول الفقه و علم الحديث. واقتضت طبيعة البحث اعتماد المنهج الوصفي اذ انه قائم على الوصف و التحليل و الاستقراء .  اتكأ نسج خطة البحث على الاستعانة بجملة من المصادر و المراجع التي أثرت فصوله و غدت مباحثه من اهمها : 1- خليفة العيساوي : المصطلح اللساني و تاسيس المفهوم الرباط ص79 2-ابو اسحاق الشاطبي: الموافقات في اصول الشريعة . دار الكتب العلمية بيروت لبنان ط 1 , 2004م  3- أبو الحسين احمد بن فارس بن زكرياء : الصاحبي في فقه اللغة العربية و مسائلها و سنن العرب في كلامهما دار الكتب العلمية لبنان ط1 , 1998م 4- بوادي محمد : محاضرات في علم المصطلح – لسانيات تطبيقية – جامعة محمد لمين دباغين سطيف 2 كلية الاداب و اللغات 5- علي القاسمي: علم المصطلح أسسه النظرية و تطبيقاته العلمية مكتبة لبنان بيروت 2008 باب 4 فصل 16 ص 299</vt:lpstr>
      <vt:lpstr>     المبحث الأول : مفاهيم ومصطلحات  تعريف المصطلح لغة : كلمة « المصطلح « في اللغة العربية مصدر ميمي للفعل ( اصطلح) من المادة (صلح)حددت المعاجم العربية دلالة هذه المادة بأنها ضد الفساد ,  وفي الصحاح :  الصلاح ضد الفساد وتقول صلح الشيء يصلح صلوحا  قال الفراء : وحكى أصحابنا صلح أيضا بالضم , الصلاح المصالحة ,,, والإصلاح نقيض الإفساد ,   ودلت نصوص العربية على أن كلمات هذه المادة تعني أيضا الإتفاق وبين المعنيين تقارب دلالي  ,فإصلاح فساد القوم لا يتم إلا بإتفاقهم , وردت كلمات كثيرة من هذه المادة  في القرآن الكريم والحديث الشريف نحو : « اصطلح أهل هذه اهل هذه البحيرة «   نجد من هذه المادة في المعجمات والنصوص العربية الأفعال : صلح صلح صالح أصلح تصالح إصالح وغيرها من المصادر نحو : صلح مصالحة والمشتقات : صليح مصلح,   </vt:lpstr>
      <vt:lpstr>تعريف المصطلح إصطلاحا ::  مع تكون العلوم في الحضارة العربية الإسلامية تخصصت دلالة كلمة ( اصطلاح) لتعني الكلمات المتفق على استخدامها بين أصحاب التخصص الواحد للتعبير في المفاهيم العلمية لذلك التخصص الواحد للتعبير عن المفاهيم العلمية لذالك التخصص وبهذا المعنى استخدمت أيضا كلمة ( مصطلح) أصبح يحمل هذه الدلالة الجديدة , وقد أقر التهاني أيضا تسمية ذلك التخصص الذي يبحث في القواعد العامة لهذه الألفاظ الإصطلاحية بعلم المصطلحات .  يقول الجرجاني في كتابه التعريفات : أنه عبارة عن اتفاق قوم على تسمية شيء باسم ما ينقل عن موضعه الأول وهو إخراج اللفظ من معنى لغوي إلى معنى آخر  لبيان المراد ,  وهي الكلمات, ويطلق على المصطلح في اللغات الأوربية المختلفة كلمات تكون متفقة من حيث النطق والإملاء وهي الكلمات ,,,,,,  وهذه الكلمات المشتركة في اللغات الأوربية  تجاوزت الإطار اللغوي القومي وعدها بعض الباحثين مثالا طيبا للعالمية داخل الحضارة الأوربية  , وهناك تعريفات حديثة للمصطلح الذي يدل عليه منها التعريف التالي :» المصطلح كلمة أو مجموعة من الكلمات من لغة متخصصة علمية أو تقنية «</vt:lpstr>
      <vt:lpstr>  من الفعل اصطلح وهو فعل لازم لا يتعدى إلا بحرف جر فتقول « اصطلحوا عليه «  و أن اسم المفعول منه يحتاج  إلى نائب فاعل هو الجار والجرور أو الظرف أو المصدر ولهذا ينبغي أن نقول مصطلح عليه فإن قواعد اللغة العربية  تجيز حذف الجار والمجرور « منه» للتخفيف , عندما يصبح اسم المفعول علما أو إسما يسمى به فتقول مصطلح فقط أما عدم  ورود لفظ مصطلح في المعاجم العربية إلا في معجم الوجيز لمجمع اللغة العربية , المعجم العربي الأساسي فيعود السبب في ذلك إلا أن المعاجم لا تسجل جميع ألفاظ اللغة و أن المعاجم العربية جرت على عدم ذكر صيغ المشتقات المطردة وكلمة المصطلح اسم مفعول مشتق  من الفعل اصطلح , </vt:lpstr>
      <vt:lpstr>بين المصطلح والإصطلاح والمفهوم إن كلمتي « مصطلح « و «اصطلاح» مترادفتان في اللغة العربية وهما  بمشتقان من اصطلح  وجذر صلح بمعنى اتفق : لأن المصطلح أو الإصطلاح يدل على اتفاق أصحاب تخصص ما على استخدامه للتعبير عن مفهوم علمي محدد ولكن بعضهم يحسب أن لفظ مصطلح خطأ شاسع و أن اللفظ الصحيح هو اصطلاح ويسوق لذلك ثلاثة أسباب هي : *العرب القدامى استعملوا لفظ « اصطلح « فقط, * لفظ مصطلح غير فصيح  لمخالفته قواعد اللغة العربية  *المعاجم العربية التراثية لم تسجل لفظ مصطلح وإنما تجد فيه لفظ اصطلح فقط. لكن من يدقق النظر في المؤلفات العربية التراثية يجد أنها تشتمل على لفظتي مصطلح و اصطلاح بوصفهما مترادفين فعلماء الحديث كانوا أول من استخدم لفظ معجم ولفظ مصطلح في مؤلفاتهم ومن هذه المؤلفات منظومة أحمد بن فرج الإشبيلي من أهل القرن السابع للهجري , فمن هذا ندرك أن العرب القدامى استعملوا لفظتي مصطلح واصطلاح بوصفهما مترادفين أما الإدعاء بأن لفظ مصطلح لا يتفق والقواعد العربية لأنه إسم مفعول </vt:lpstr>
      <vt:lpstr>علاقة المصطلح بالمفهوم : من المفيد أن نشير إلى هذا المقام إلى طبيعة العلاقة بين المفاهيم الأساسية للمصطلح والتي هي على النحو التالي : المفهوم- الموضوع – المصطلح – مع العلم أن هذه العناصر لها علاقة وطيدة فيما بينها وذلك  داخل مجال معرفي  ولعل الخطاطة الآتية توضح هذه العلاقة :     </vt:lpstr>
      <vt:lpstr>معايير علم المصطلح : يرتكز علم المصطلح في مبادئه الأولى على عدة جوانب منها: * تحديد المفاهيم تحديدا دقيقا بغرض إيجاد المصطلحات الدقيقة  الدالة عليه  * حصر البحث في المفردات التي تعبر عن المفاهيم المنشودة * بحث في الحالة المعاصرة لنظم المفاهيم وتحديد علاقتها القائمة ومحاولة إيجاد مصطلحات دالة مميزة لها. * محاولة الوصول للإصطلاحات الدالة الموحدة في إطار الإتفاق عليه * تصنيف المصطلحات في مجالات محددة مما يسمح بتتابع مصطلحات المجال الواحد على أساس فكري فالدراسات اللغوية الحديثة  تؤكد على مبدأ تحديد دلالة الكلمة في إطار مجالها الدلالي  </vt:lpstr>
      <vt:lpstr>يعتبر  علم المصطلح حقلا معرفيا قائما بذاته ولا يمكن صياغته إلا بضبط قواعده حيث  يمكن أن تحدد على النحو التالي : ينطلق علم المصطلح من تحديد المفاهيم العلمية ليصل إلى تقنيات المصطلحات المعبرة عنه  </vt:lpstr>
      <vt:lpstr>أهمية المصطلح   يعتبر  المصطلح  عماد المعرفة إذ لا يمكن لأي علم من العلوم أن يقوم دون مصطلحات ويشكل الأساس الذي يركز عليه فإذا كان أساس العلم قويا  استمر  بقاؤه وزاد عطاؤه  أما إذا كان ضعيفا تعذر تحقيق غايته . * المصطلحات هي مفاتيح العلوم على حد تعبير الخوارزمي فإن فهم المصطلحات نصف العلم لأن المصطلح هو  لفظ يعبر عن مفهوم والمعرفة مجموعة من المفاهيم التي يربط بعضها  ببعض في شكل منظومة   ومنه فليس بوسع أي باحث أن يتناول علما معينا دون الإلمام  بمصطلحاته والعناية بها من خلال دراستها وشرحها وفهمها ويمكننا رصد أهميته في النقاط التالية : تعتبر المصطلحات مستودعات للمعاني والدلالات أو مايعرف ببنوك الألفاظ المصطلحات لها أهمية في بناء المعرفة وترسيخها و إعادة استثمارها في واقع استعمالها اللغوي يشكل المصطلح حاملا للمضمون العلمي في اللغة فهو أداة التعامل مع المعرفة و أسس التواصل في مجتمع المعلومات ويحمل  دورا حاسما في عملية المعرفة المصطلح يضبط لكل علم معجمه ومصطلحاته الخاصة به التي يستمدها و يصطنعها من اللغة  فيجعل لكل علم حدوده ومصطلحاته الخاصة * علم المصطلحات الذي يبحث في المفاهيم العلمية و الألفاظ اللغوية التي تعبر عنها.</vt:lpstr>
      <vt:lpstr>المبحث الثاني : رؤى مختلفة للعرب القدامى في ظاهرة  المصطلح  علماء الأصول وعلماء الحديث  علماء الأصول : الموطن الأول للمصطلحات العلمية  عند العرب هو مصنفات علوم العربية  والشريعة  لأنها كانت أول ما عني بالتأليف فيه وهي بداية  النهضة العلمية العربية  حيث ألفت العلوم الإسلامية كالتفسير والحديث سائر علوم الشريعة والفقه  و الأصول والبلاغة  وعلم الكلام  والمنطق ونحوها .  يمتلك المصطلح الأصولي جذورا  ضاربة  في عمق الحضارة الإسلامية وقد أدرك الأصوليون قيمته في وقت مبكر  وعرفت العديد من المؤلفات الأصولية  طريقها  إلى النور فكانت غنية  بمصطلحات فقهية  حفرت مكانها  بعمق في تاريخ علم الأصول ومن ثم  بقية محل تشارك وتداول  بين العديد من العلوم اللغوية  العربية  التي يتبين من هذا مدى إدراك الأصوليون المبكر لقيمة المصطلح وسر اهتماهم  به كما ترصد بعض الآراء والأقوال والجهود التي تؤكد عنايتهم بالمصطلح وقصد فهم الحكم الشرعي  من جهة ومحاولة استنباطه  بدقة من الأدلة من جهة أخرى.</vt:lpstr>
      <vt:lpstr>جهود الأصوليون الرائدة لا جرم أن جهود الأصوليون بدأت  في زمن مبكر وكانت امتدادا لجهود السلف الصالح من التابعين وصولا إلى مرحلة التدوين . بعد أن  نضجت وتلاقحت وخاصة بعد امتزاج العرب بكثير من الأمم كالفرس والروم والهند وغيرهم وكثر الكلام والجدل والنقاش في العديد من المسائل الفقهية . ومن ثم كان البحث اللغويعند الأصوليون محاولة  خاصة لفهم القرآن والسنة يهدف إلى استخراج المعاني  واستنباطها  من منابتها الصحيحة  كما كان يهدف  إلى سن  مصطلحات تفي بالغرض ولها القدرة على استيعاب المفاهيم وذلك ما أكده تاج الدين السبكي قائلا :» فإن الأصوليون دققوا    في فهم أشياء من كلام العرب لم يتوصل إليها النحاة ولا اللغويون فإن كلام العرب  متسع جدا والنظر فيه متشعب  فكتب اللغة  تضبط الألفاظ ومعانيها الظاهرة  دون المعاني الدقيقة  التي تحتاج إلى نظر الأصولي واستقراء زائدعلى استقراء لغوي,كما ينوه الإمام الزركشي بيقضة علماء الأصول من خلال تعاملهم مع اللغة بطريقة أملتها </vt:lpstr>
      <vt:lpstr>طبيعة عملهم وموضوع بحثهم ,» لأن  معظم نظر الأصولي في دلالات الصيغ كالحقيقة والمجاز  والعموم والخصوص و أحكام الأمر والنهي ودليل الخطاب ومفهومه ومن خلال إمعان النظر في   هذه الصيغ وعلاقاتها بمعانيها . يتسنى له معرفة الأحكام الشرعية وفهم كل ماتؤكد عليه من دلالات 1* المراحل التي مر بها المصطلح الأصولي : أولا : مرحلة المهد : استنباط الفقه بدأ بعد رسول الله صلى الله عليه وسلم في عهد الصحابة من بينهم : ابن  مسعود وعلي ابن أبي طالب وعمر بن الخطاب ماكانوا يقولون أقوالهم من غير قيد ولا ضابط ويتضح ذالك في عبارة ابن مسعود في تأبينه لعمر بن الخطاب رضي الله عنه « لقد مات تسعة أعشار العلم» أي أنه  يمتاز سعة علمه وعلى الرغم من اختلاف مذاهبهم في مواضع ماكانوا  ينكرون أصل الإجتهاد والرأي و إنما كان بعضهم يعترض على بعض ويدعوا إلى مايراه هو ولو كان الإجتهاد حائدا على مسالك الشريعة  لأنكره منهم منكر و إذا لاح المعنى فترديد العبارات عنه هين</vt:lpstr>
      <vt:lpstr>مرحلة التدوين الجزئي  أبا حنيفة « أول من دون علم هذه الشريعة لم يسبقه أحد من قبله لأن الصحابة والتابعين لم يضعوا في الشريعة  أبوابا مبوبة ولا كتبا مرتبة إنما كانوا يعتمدون على قوة فهمهم وجعلوا قلوبهم صناديق علمهم فنشأ أبو حنيفة بعدهم فرأى العلم منتشرا فخاف عليه الخلق السوء أن يضيعوه ومن ثم وردت عنه مصطلحات أصولية كالقياس والإستحسان  وعمل أهل المدينة </vt:lpstr>
      <vt:lpstr>مرحلة التصنيف الكامل : جاءت هذه المرحلة كنتيجة حتمية برهنت على طريقة علماء الأصول في التعامل مع النصوص و الإهتمام  بدلالات الألفاظ الشرعية . وقد أرسى معالمها الإمام الشافعي فإنه : لم يبتدع منهاج الإستنباط ولكنه له السبق في أن جمع أشتات المناهج بل كان إبداعه في ضبط المنهاج « ومن ثم  تقييد المفاهيم بمصطلحات دقيقة والنظر في أوجه دلالتها على الإحكام ومن ذلك : أقسام الكلام والأمر والنهي والعام والخاص والمجمل والمبين والنص والظاهر و الأفعال والناسخ والمنسوخ والإجماع و الإخبار ,,,, ومحاولة الإلمام بمفاهيمها ضرورة واجبة تفطن لها الإمام الشافعي . </vt:lpstr>
      <vt:lpstr>مرحلة النضج والزيادة و الإستقرار هي المرحلة التي نضجت فيها الأفكار وتمازجت و اكتمل معين الفقهاء القادر على استنطاق النصوص واستنباط الأدلة منها و أمام ذلك « لم يتفقوا على الإصطلاحات التي يعبرون بها عن المعاني فكان من وراء ذلك وجود طريقتين أو إصطلاحين في التأليف « طريقة المتكلمين وطريقة الحنفية , جمعت بينهما طريقة المتأخرين  ومن المؤلفات على طريقة المتكلمين : كتاب البرهان لأبي المعالي عبد الملك بن عبد الله الجويني الشافعي , كتاب المستصفى لأبي حامد الغزالي وكتاب العمدة لعبد الجبار </vt:lpstr>
      <vt:lpstr>ومن المؤلفات على طريقة الحنفية  أصول أبي بكر أحمد بن علي المعروف بالجصاص ومن المؤلفات على طريقة المتأخرين كتاب بديع النظام الجامع بين البزدوري والإحكام لمظفر الدين بن أحمد بن علي </vt:lpstr>
      <vt:lpstr>علماء الحديث في مصطلح  الحديث التي أولها : غرامي صحيح والرجا فيك معضل            وحزني ودمعي  مرسل ومسلسل لاحظ أن الكلمات الثلاث « صحيح- مرسل – مسلسل « هي مصطلحات من علم الحديث  تدل على أنواع مختلفة  من الحديث النبوي الشريف كما ظهر لفظ مصطلح في عناوين بعض مؤلفات علماء الحديث مثل : الألفية في مصطلح الحديث « للزين العراقي « وكتاب نخبة الفكر في مصطلح أهل  الأثر للحافظ بن حجر العسقلاني  ومن  المعجميين الذين استخدموا  لفظي اصطلاح ومصطلح بوصفهما مترادفين  عبد الرزاق الكاشاني في كتابه اصطلاحات الصوفية إذ قال في مقدمته :» فقسمت الرسالة على قسمين قسم في بيان  المصطلحات  ماعدا المقامات واستخدم الكاشاني لفظ مصطلح في مقدمة معجمه لطائف اللام  في إشارات أهل الإلهام»</vt:lpstr>
      <vt:lpstr>الكاشاني  الذي قال في مقدمته :» فإني لما رأيت كثيرا من علماء الرسوم ربما استصعب عليهم فهم  ما تتضمنه كتبنا وكتب غيرنا أحببت أن أجمع هذا الكتاب مشتملا على شرح ماهو أهم من مصطلحاتهم. واستعمل ابن خلدون لفظ مصطلح في المقدمة فقال : الفصل الواحد والخمسون في تفسير الذوق في مصطلح أهل البيان</vt:lpstr>
      <vt:lpstr>المصطلح في التراث العربي  عرف اللغويون العرب القدامى المصطلح بأنه لفظ يتواضع عليه القوم  لأداء مدلول  معين أو أنه لفظ نقل من اللغة العامة إلى اللغة الخاصة  للتعبير عن معنى جديد , فقال الجرماني في تعريف الإصطلاح في كتابه التعريفات :» عبارة عن اتفاق قوم على تسمية  الشيء باسم ماينقل عن موضعه وعرفه أبو البقاء الكفوي في كتابه الكليات :» الإصطلاح هو اتفاق القوم على وضع الشيء وقيل : اخراج الشيء عن المعنى اللغوي إلى معنى آخر لبيان المراد وعرف علي القاسمي المصطلح :» هو العلم الذي يبحث في العلاقة  بين المفاهيم العلمية  و الألفاظ اللغوية  التي تعبر عنها وصناعة المصطلح التي تدور حول نشر المعاجم المتخصصة الورقية  منها والإلكترونية والباحث المصطلحي المؤرخ لعلم المصطلح والمدارس وتوثيق المصطلحات والمؤسسات المصطلحية </vt:lpstr>
      <vt:lpstr>علي القاسمي   يعد القاسمي رائدا من رواد الدرس المصطلحي في العصر الحديث حيث طرق موضوع المصطلح التراثي العربي  من جهتي الإهمال و الإعمال و أجاب عن السؤال الذي يطرحه المثقف العربي لما يلجأ إلى التراث في وضع المصطلحات الجديدة ؟ أليس من الأسهل توليدها مباشرة  دون الرجوع إلى التراث؟  ويرى القاسمي أن السائل قد يبدو محقا في  سؤاله  ويظهر ما اقترحه لأول  وهلة  نهجا بسيطا من حيث تحقيقا  ولكن البساطة الحالية لا تعد سهولة  حقيقية  إذا ما أدت إلى تعقيدات لا حقة  وتسببت في صعوبات بعدية  فإذا كانت اللغة تتوفر على مصطلحات في تراثها وعمدنا إلى إغفال تلك المصطلحات و إهمالها  وعمدنا على وضع  مصطلحات جديدة  تعبر عن ذات المفاهيم  التي تعبر عنها  تلك المصطلحات  التراثية فإن ذلك سيؤدي  إلى إحدى النتيجتين لا مفر منهما : انما انقطاع تواصل اللغة و انفصام استمراريتها و إما ازدواجية مصطلحية  لا تخدم غرضنا في التعبير الدقيق والتفاهم السريع.</vt:lpstr>
      <vt:lpstr>بنود ضبط العملية الاصطلاحية  أسس وضوابط المصطلح عند عبد القادر القاسمي الفهري :  أولا : الأسس: بنى الفهري مصطلحاته التي أوردها في كتابه ومقالاته وضمنها معجمه على النقاط  الآتية : إن واقع المصطلح العربي الحالي يتجه إلى خارج اللغة العربية إلى الترجمة والتعريب أكثر مما يتجه إلى التوليد إلى الداخل مع أن واقع  نقل المصطلح اللساني إلى العربية  متغاير مع هذا القول. * إن حجم المعجم العربي الذي يحتوي هذه المصطلحات غير مرض مقارنة مع المعاجم الغربية  بالرغم من اتجاهه إلى  خارج اللغة إلى الترجمة والتعريب * إن المعجم العربي يفتقد كثيرا اصطلاحات المدارس اللسانية  الحديثة العهد أو بعض فروع داخل المدرسة  الواحدة وغياب سمة التمثيلية وهنا نلحظ أنثمة معجما قد لا ينطبق عليه ما قيل  بل إنه يعد أفضل من كثير من المعاجم اللسانية الغربية من ناحية عدد المصطلحات ومجالاتها اللسانية المتنوعة بتنوع الدراسات والنظريات والفرضيات والتفسير والمدارس و الإتجاهات إن المصطلح يتسم بالطابع العفوي إذ لا يقوم على مبادئ منهجية دقيقة ولا يكترث بالأبعاد النظرية للمشكل المصطلحي مما نتج عنه الإضطراب والفوضى في وضع المصطلح وعدم تنسيق المقابلات المقترحة للمفردات الأجنبية .  </vt:lpstr>
      <vt:lpstr>الضوابط:  تمثلت ضوابط وضع المصطلح عند الفهري في : * وضع ضوابط للتوليد  * الأصالة  * المعجميات التي تضم جوانب دلالية وجوانب صرفية  * الترجمة  * ومن هنا كان لزاما على المصطلحي مراعاة : ** معيارية المصطلح ** توحيده ** الإبتعاد عن العفوية في وضعه  * إعادة هيكلة  المصطلح اللساني وفق الحقول الدلالية  للسانيات المصطلح الصوتي : التشكيل الصوتي والبنية  الصوتية والوضيفة الصوتية  . المصطلح الصرفي والنحوي , المصطلح الدلالي, المصطلح المعجمي مصطلحات نحو النص , مصطلحات نحو الجملة , علم اللغة النصي وعلم اللغة النفسي والإجتماعي وهكذا.</vt:lpstr>
      <vt:lpstr>* ضبط وسائل  التوليد.  ضبط وسائل الانتقال من لغة إلى لغة أخرى  * مراعاة الأبعاد الثقافية  في وضع المصطلح * مراعاة جانبي المبنى والمعنى </vt:lpstr>
      <vt:lpstr> الخاتمة  تأتي الخاتمة فضاء معرفيا يكشف عن أهم النتائج التي توصل إليها البحث لفتح أفق التفكير  من جديد عن إشكالية  هذا الموضوع وفي الختام نحاول إجمال ماتوصلنا إليه في نقاط أهمها : * تنبه الأصوليون لأهمية المصطلح وتجلى ذلك في مباحثهم اللغوية فإنهم لم يهتموا بالصورة الخارجية للغة  و إنما درسوا الألفاظ في علاقتها بمعانيها مفردة كانت أو في سياق التركيب  * لم يهتم الأصوليون بتعريف مفهوم المصطلح بقدر ما اهتموا به بحثا واستنباطا و اظهارا و تأصيلا وتنظيرا * أضحى المصطلح بوجه عام يشكل معبر التواصل و أداة التأثير و التأثر ومن ثم تميز كل علم أو مجال معرفي منبثقة من صميم جوهره وطبيعة موضوعه .  * كل لغة تتوفر على مصطلحات  في تراثها * الإهتمام المشترك لكل من عماء الأصول والحديث بظاهرة المصطلح. * تفاوت جهود العرب من أجل ضبط المصطلح وتوضيحه. </vt:lpstr>
      <vt:lpstr>قائمة المصادر والمراجع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محمد لمين دباغين سطيف  قسم اللغة والأدب العربي كلية الآداب واللغات  تخصص لسانيات تطبيقية</dc:title>
  <dc:creator>Utilisateur Windows</dc:creator>
  <cp:lastModifiedBy>Utilisateur Windows</cp:lastModifiedBy>
  <cp:revision>59</cp:revision>
  <dcterms:created xsi:type="dcterms:W3CDTF">2024-02-05T17:13:18Z</dcterms:created>
  <dcterms:modified xsi:type="dcterms:W3CDTF">2024-02-07T06:23:24Z</dcterms:modified>
</cp:coreProperties>
</file>