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59" r:id="rId3"/>
    <p:sldId id="263" r:id="rId4"/>
    <p:sldId id="279" r:id="rId5"/>
    <p:sldId id="261" r:id="rId6"/>
    <p:sldId id="267" r:id="rId7"/>
    <p:sldId id="268" r:id="rId8"/>
    <p:sldId id="257" r:id="rId9"/>
    <p:sldId id="258" r:id="rId10"/>
    <p:sldId id="265" r:id="rId11"/>
    <p:sldId id="280" r:id="rId12"/>
    <p:sldId id="270" r:id="rId13"/>
    <p:sldId id="272" r:id="rId14"/>
    <p:sldId id="276" r:id="rId15"/>
    <p:sldId id="273" r:id="rId16"/>
    <p:sldId id="274" r:id="rId17"/>
    <p:sldId id="275"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4660"/>
  </p:normalViewPr>
  <p:slideViewPr>
    <p:cSldViewPr snapToGrid="0">
      <p:cViewPr varScale="1">
        <p:scale>
          <a:sx n="73" d="100"/>
          <a:sy n="73" d="100"/>
        </p:scale>
        <p:origin x="6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6540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855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1030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02962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174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597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5522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7618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200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217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26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107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5438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71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4454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208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442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11/20/2023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3595204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DZ" b="1" dirty="0" smtClean="0">
                <a:latin typeface="Calibri" panose="020F0502020204030204" pitchFamily="34" charset="0"/>
              </a:rPr>
              <a:t>النظرية الواقعية الكلاسكية.</a:t>
            </a:r>
            <a:br>
              <a:rPr lang="ar-DZ" b="1" dirty="0" smtClean="0">
                <a:latin typeface="Calibri" panose="020F0502020204030204" pitchFamily="34" charset="0"/>
              </a:rPr>
            </a:br>
            <a:endParaRPr lang="fr-FR" b="1" dirty="0">
              <a:latin typeface="Calibri" panose="020F0502020204030204" pitchFamily="34" charset="0"/>
            </a:endParaRPr>
          </a:p>
        </p:txBody>
      </p:sp>
      <p:sp>
        <p:nvSpPr>
          <p:cNvPr id="3" name="Subtitle 2"/>
          <p:cNvSpPr>
            <a:spLocks noGrp="1"/>
          </p:cNvSpPr>
          <p:nvPr>
            <p:ph type="subTitle" idx="1"/>
          </p:nvPr>
        </p:nvSpPr>
        <p:spPr/>
        <p:txBody>
          <a:bodyPr>
            <a:noAutofit/>
          </a:bodyPr>
          <a:lstStyle/>
          <a:p>
            <a:pPr algn="justLow" rtl="1"/>
            <a:r>
              <a:rPr lang="ar-DZ" sz="2400" b="1" dirty="0" smtClean="0">
                <a:solidFill>
                  <a:schemeClr val="tx1"/>
                </a:solidFill>
              </a:rPr>
              <a:t>محاضرة مقدمة لطلبة السنة الثانية علوم سياسية.</a:t>
            </a:r>
          </a:p>
          <a:p>
            <a:pPr algn="justLow" rtl="1"/>
            <a:r>
              <a:rPr lang="ar-DZ" sz="2400" b="1" dirty="0" smtClean="0">
                <a:solidFill>
                  <a:schemeClr val="tx1"/>
                </a:solidFill>
              </a:rPr>
              <a:t>د.عيساوة آمنة.</a:t>
            </a:r>
          </a:p>
          <a:p>
            <a:pPr algn="justLow" rtl="1"/>
            <a:r>
              <a:rPr lang="ar-DZ" sz="2400" b="1" dirty="0" smtClean="0">
                <a:solidFill>
                  <a:schemeClr val="tx1"/>
                </a:solidFill>
              </a:rPr>
              <a:t>السنة الجامعية 2023-2024.</a:t>
            </a:r>
            <a:endParaRPr lang="fr-FR" sz="2400" b="1" dirty="0">
              <a:solidFill>
                <a:schemeClr val="tx1"/>
              </a:solidFill>
            </a:endParaRPr>
          </a:p>
        </p:txBody>
      </p:sp>
    </p:spTree>
    <p:extLst>
      <p:ext uri="{BB962C8B-B14F-4D97-AF65-F5344CB8AC3E}">
        <p14:creationId xmlns:p14="http://schemas.microsoft.com/office/powerpoint/2010/main" val="118165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573383"/>
            <a:ext cx="10363826" cy="2599508"/>
          </a:xfrm>
        </p:spPr>
        <p:txBody>
          <a:bodyPr>
            <a:normAutofit/>
          </a:bodyPr>
          <a:lstStyle/>
          <a:p>
            <a:pPr marL="0" indent="0" algn="justLow" rtl="1">
              <a:buNone/>
            </a:pPr>
            <a:r>
              <a:rPr lang="ar-SA" sz="2800" b="1" dirty="0"/>
              <a:t>كما كان من أبرز معالم فكره الواقعي مقولة:" </a:t>
            </a:r>
            <a:r>
              <a:rPr lang="ar-SA" sz="2800" b="1" u="sng" dirty="0"/>
              <a:t>أن التاريخ </a:t>
            </a:r>
            <a:r>
              <a:rPr lang="ar-SA" sz="2800" b="1" dirty="0"/>
              <a:t>هو سلسلة من </a:t>
            </a:r>
            <a:r>
              <a:rPr lang="ar-SA" sz="2800" b="1" u="sng" dirty="0"/>
              <a:t>الأسباب والنتائج </a:t>
            </a:r>
            <a:r>
              <a:rPr lang="ar-SA" sz="2800" b="1" dirty="0"/>
              <a:t>التي يمكن فهمها بطبيعة الحال من خلال الجهد الفكري، لكن أبدا ليست من محض الخيال، وأن </a:t>
            </a:r>
            <a:r>
              <a:rPr lang="ar-SA" sz="2800" b="1" u="sng" dirty="0"/>
              <a:t>النظرية لا تخلق التطبيق أو الممارسة</a:t>
            </a:r>
            <a:r>
              <a:rPr lang="ar-SA" sz="2800" b="1" dirty="0"/>
              <a:t>، لكن </a:t>
            </a:r>
            <a:r>
              <a:rPr lang="ar-SA" sz="2800" b="1" u="sng" dirty="0"/>
              <a:t>التطبيق هو الذي يخلق النظرية</a:t>
            </a:r>
            <a:r>
              <a:rPr lang="ar-SA" sz="2800" b="1" dirty="0"/>
              <a:t>، وكذا أن </a:t>
            </a:r>
            <a:r>
              <a:rPr lang="ar-SA" sz="2800" b="1" u="sng" dirty="0"/>
              <a:t>الأخلاق لا تحكم السياسة وإنما السياسة هي التي تحدد الأخلاق</a:t>
            </a:r>
            <a:r>
              <a:rPr lang="ar-SA" sz="2800" b="1" dirty="0"/>
              <a:t>.</a:t>
            </a:r>
            <a:endParaRPr lang="fr-FR" sz="2800" b="1" dirty="0"/>
          </a:p>
        </p:txBody>
      </p:sp>
    </p:spTree>
    <p:extLst>
      <p:ext uri="{BB962C8B-B14F-4D97-AF65-F5344CB8AC3E}">
        <p14:creationId xmlns:p14="http://schemas.microsoft.com/office/powerpoint/2010/main" val="405014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ar-DZ" b="1" dirty="0" smtClean="0"/>
              <a:t>الافتراضات الرئيسية للواقعية:</a:t>
            </a:r>
            <a:endParaRPr lang="fr-FR" b="1" dirty="0"/>
          </a:p>
        </p:txBody>
      </p:sp>
      <p:sp>
        <p:nvSpPr>
          <p:cNvPr id="3" name="Content Placeholder 2"/>
          <p:cNvSpPr>
            <a:spLocks noGrp="1"/>
          </p:cNvSpPr>
          <p:nvPr>
            <p:ph sz="quarter" idx="13"/>
          </p:nvPr>
        </p:nvSpPr>
        <p:spPr>
          <a:xfrm>
            <a:off x="913774" y="2795451"/>
            <a:ext cx="10363826" cy="2995748"/>
          </a:xfrm>
        </p:spPr>
        <p:txBody>
          <a:bodyPr/>
          <a:lstStyle/>
          <a:p>
            <a:pPr algn="justLow" rtl="1"/>
            <a:r>
              <a:rPr lang="ar-DZ" sz="2800" b="1" dirty="0"/>
              <a:t>على صعيد الافتراضات الأساسية للواقعية الكلاسيكية تركز دراسات عديدة على الافتراضات</a:t>
            </a:r>
            <a:r>
              <a:rPr lang="fr-FR" sz="2800" b="1" dirty="0"/>
              <a:t> </a:t>
            </a:r>
            <a:r>
              <a:rPr lang="ar-DZ" sz="2800" b="1" dirty="0"/>
              <a:t>الست التي أوردها هانز مورجنثاو في كتابه "السياسة بين الأمم الصراع من أجل القوة والسلام"، باعتبارها الدعامات الرئيسية في</a:t>
            </a:r>
            <a:r>
              <a:rPr lang="fr-FR" sz="2800" b="1" dirty="0"/>
              <a:t> </a:t>
            </a:r>
            <a:r>
              <a:rPr lang="ar-DZ" sz="2800" b="1" dirty="0"/>
              <a:t>التحليل الواقعي الكلاسيكي للسياسة الدولية وتتمثل في:</a:t>
            </a:r>
            <a:endParaRPr lang="fr-FR" sz="2800" b="1" dirty="0"/>
          </a:p>
          <a:p>
            <a:pPr algn="justLow" rtl="1"/>
            <a:endParaRPr lang="fr-FR" dirty="0"/>
          </a:p>
        </p:txBody>
      </p:sp>
    </p:spTree>
    <p:extLst>
      <p:ext uri="{BB962C8B-B14F-4D97-AF65-F5344CB8AC3E}">
        <p14:creationId xmlns:p14="http://schemas.microsoft.com/office/powerpoint/2010/main" val="140190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939142"/>
            <a:ext cx="10363826" cy="1267097"/>
          </a:xfrm>
        </p:spPr>
        <p:txBody>
          <a:bodyPr>
            <a:normAutofit/>
          </a:bodyPr>
          <a:lstStyle/>
          <a:p>
            <a:pPr marL="0" indent="0" algn="justLow" rtl="1">
              <a:buNone/>
            </a:pPr>
            <a:r>
              <a:rPr lang="ar-DZ" sz="2800" b="1" dirty="0"/>
              <a:t>أولا : تعتقد الواقعية أن الظواهر السياسية، شأنها شأن غيرها من الظواهر الاجتماعية، </a:t>
            </a:r>
            <a:r>
              <a:rPr lang="ar-DZ" sz="2800" b="1" dirty="0" smtClean="0"/>
              <a:t>تحكمها قوانين </a:t>
            </a:r>
            <a:r>
              <a:rPr lang="ar-DZ" sz="2800" b="1" dirty="0"/>
              <a:t>موضوعية تجد جذورها في الطبيعة الإنسانية </a:t>
            </a:r>
            <a:r>
              <a:rPr lang="ar-DZ" sz="2800" b="1" dirty="0" smtClean="0"/>
              <a:t>الثابتة.</a:t>
            </a:r>
            <a:endParaRPr lang="fr-FR" sz="2800" dirty="0"/>
          </a:p>
        </p:txBody>
      </p:sp>
    </p:spTree>
    <p:extLst>
      <p:ext uri="{BB962C8B-B14F-4D97-AF65-F5344CB8AC3E}">
        <p14:creationId xmlns:p14="http://schemas.microsoft.com/office/powerpoint/2010/main" val="20363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756262"/>
            <a:ext cx="10363826" cy="3034937"/>
          </a:xfrm>
        </p:spPr>
        <p:txBody>
          <a:bodyPr>
            <a:normAutofit/>
          </a:bodyPr>
          <a:lstStyle/>
          <a:p>
            <a:pPr marL="0" indent="0" algn="justLow" rtl="1">
              <a:buNone/>
            </a:pPr>
            <a:r>
              <a:rPr lang="ar-DZ" sz="2800" b="1" dirty="0" smtClean="0"/>
              <a:t>ثانيا: </a:t>
            </a:r>
            <a:r>
              <a:rPr lang="ar-DZ" sz="2800" b="1" u="sng" dirty="0" smtClean="0"/>
              <a:t>المصلحة القومية </a:t>
            </a:r>
            <a:r>
              <a:rPr lang="ar-DZ" sz="2800" b="1" dirty="0" smtClean="0"/>
              <a:t>للدولة محددة على </a:t>
            </a:r>
            <a:r>
              <a:rPr lang="ar-DZ" sz="2800" b="1" u="sng" dirty="0" smtClean="0"/>
              <a:t>أساس القوة </a:t>
            </a:r>
            <a:r>
              <a:rPr lang="ar-DZ" sz="2800" b="1" dirty="0" smtClean="0"/>
              <a:t>وهي </a:t>
            </a:r>
            <a:r>
              <a:rPr lang="ar-DZ" sz="2800" b="1" dirty="0"/>
              <a:t>غاية </a:t>
            </a:r>
            <a:r>
              <a:rPr lang="ar-DZ" sz="2800" b="1" dirty="0" smtClean="0"/>
              <a:t>موضوعية، وعليه كل الدول بغض النظرعن طبيعة أنظمتها السياسية إن كانت ديمقراطية أو استبدادية وطبيعة قادتها، تتخذ قراراتها الخارجية لتعظيم القوة، </a:t>
            </a:r>
            <a:r>
              <a:rPr lang="ar-DZ" sz="2800" b="1" u="sng" dirty="0" smtClean="0"/>
              <a:t>فالقوة وسيلة وهدف في ذات الوقت</a:t>
            </a:r>
            <a:r>
              <a:rPr lang="ar-DZ" sz="2800" b="1" dirty="0" smtClean="0"/>
              <a:t>.</a:t>
            </a:r>
            <a:endParaRPr lang="fr-FR" sz="2800" b="1" dirty="0"/>
          </a:p>
        </p:txBody>
      </p:sp>
    </p:spTree>
    <p:extLst>
      <p:ext uri="{BB962C8B-B14F-4D97-AF65-F5344CB8AC3E}">
        <p14:creationId xmlns:p14="http://schemas.microsoft.com/office/powerpoint/2010/main" val="353116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886891"/>
            <a:ext cx="10363826" cy="1449978"/>
          </a:xfrm>
        </p:spPr>
        <p:txBody>
          <a:bodyPr>
            <a:normAutofit/>
          </a:bodyPr>
          <a:lstStyle/>
          <a:p>
            <a:pPr marL="0" indent="0" algn="justLow" rtl="1">
              <a:buNone/>
            </a:pPr>
            <a:r>
              <a:rPr lang="ar-DZ" sz="2800" b="1" dirty="0"/>
              <a:t>ثالثا : تفترض الواقعية أن مفهومها </a:t>
            </a:r>
            <a:r>
              <a:rPr lang="ar-DZ" sz="2800" b="1" dirty="0" smtClean="0"/>
              <a:t>المحوري </a:t>
            </a:r>
            <a:r>
              <a:rPr lang="ar-DZ" sz="2800" b="1" dirty="0"/>
              <a:t>المتمثل في </a:t>
            </a:r>
            <a:r>
              <a:rPr lang="ar-DZ" sz="2800" b="1" dirty="0" smtClean="0"/>
              <a:t>استهداف القوة </a:t>
            </a:r>
            <a:r>
              <a:rPr lang="ar-DZ" sz="2800" b="1" dirty="0"/>
              <a:t>يعد </a:t>
            </a:r>
            <a:r>
              <a:rPr lang="ar-DZ" sz="2800" b="1" u="sng" dirty="0" smtClean="0"/>
              <a:t>معيارا</a:t>
            </a:r>
            <a:r>
              <a:rPr lang="ar-DZ" sz="2800" b="1" dirty="0" smtClean="0"/>
              <a:t> </a:t>
            </a:r>
            <a:r>
              <a:rPr lang="ar-DZ" sz="2800" b="1" u="sng" dirty="0" smtClean="0"/>
              <a:t>موضوعيا</a:t>
            </a:r>
            <a:r>
              <a:rPr lang="ar-DZ" sz="2800" b="1" dirty="0" smtClean="0"/>
              <a:t> صالح لتفسير سلوك الدول على المستوى الدولي.</a:t>
            </a:r>
            <a:endParaRPr lang="ar-DZ" sz="2800" b="1" dirty="0"/>
          </a:p>
        </p:txBody>
      </p:sp>
    </p:spTree>
    <p:extLst>
      <p:ext uri="{BB962C8B-B14F-4D97-AF65-F5344CB8AC3E}">
        <p14:creationId xmlns:p14="http://schemas.microsoft.com/office/powerpoint/2010/main" val="79433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847702"/>
            <a:ext cx="10363826" cy="2943497"/>
          </a:xfrm>
        </p:spPr>
        <p:txBody>
          <a:bodyPr>
            <a:normAutofit fontScale="70000" lnSpcReduction="20000"/>
          </a:bodyPr>
          <a:lstStyle/>
          <a:p>
            <a:pPr marL="0" indent="0" algn="justLow" rtl="1">
              <a:lnSpc>
                <a:spcPct val="170000"/>
              </a:lnSpc>
              <a:buNone/>
            </a:pPr>
            <a:r>
              <a:rPr lang="ar-DZ" sz="4000" b="1" dirty="0" smtClean="0"/>
              <a:t>رابعا: </a:t>
            </a:r>
            <a:r>
              <a:rPr lang="ar-DZ" sz="4000" b="1" dirty="0"/>
              <a:t>تدرك الواقعية السياسية أهمية القيم الأخلاقية، إذ بينما قد يضحي الفرد بحياته في سبيل </a:t>
            </a:r>
            <a:r>
              <a:rPr lang="ar-DZ" sz="4000" b="1" dirty="0" smtClean="0"/>
              <a:t>مبدأ أخلاقي</a:t>
            </a:r>
            <a:r>
              <a:rPr lang="ar-DZ" sz="4000" b="1" dirty="0"/>
              <a:t>؛ </a:t>
            </a:r>
            <a:r>
              <a:rPr lang="ar-DZ" sz="4000" b="1" dirty="0" smtClean="0"/>
              <a:t>تَجد </a:t>
            </a:r>
            <a:r>
              <a:rPr lang="ar-DZ" sz="4000" b="1" dirty="0"/>
              <a:t>الدولة </a:t>
            </a:r>
            <a:r>
              <a:rPr lang="ar-DZ" sz="4000" b="1" u="sng" dirty="0"/>
              <a:t>أعظم مبادئها الأخلاقية في ضمان </a:t>
            </a:r>
            <a:r>
              <a:rPr lang="ar-DZ" sz="4000" b="1" u="sng" dirty="0" smtClean="0"/>
              <a:t>البقاء</a:t>
            </a:r>
            <a:r>
              <a:rPr lang="ar-DZ" sz="4000" b="1" dirty="0" smtClean="0"/>
              <a:t>.</a:t>
            </a:r>
            <a:endParaRPr lang="ar-DZ" sz="4000" b="1" dirty="0" smtClean="0"/>
          </a:p>
          <a:p>
            <a:pPr marL="0" indent="0" algn="just" rtl="1">
              <a:buNone/>
            </a:pPr>
            <a:endParaRPr lang="ar-DZ" sz="2400" b="1" dirty="0"/>
          </a:p>
          <a:p>
            <a:pPr marL="0" indent="0" algn="just" rtl="1">
              <a:buNone/>
            </a:pPr>
            <a:endParaRPr lang="ar-DZ" sz="2400" b="1" dirty="0" smtClean="0"/>
          </a:p>
          <a:p>
            <a:pPr marL="0" indent="0" algn="just" rtl="1">
              <a:buNone/>
            </a:pPr>
            <a:endParaRPr lang="ar-DZ" sz="2400" dirty="0" smtClean="0"/>
          </a:p>
          <a:p>
            <a:pPr marL="0" indent="0" algn="ctr" rtl="1">
              <a:buNone/>
            </a:pPr>
            <a:r>
              <a:rPr lang="ar-DZ" sz="2400" b="1" dirty="0"/>
              <a:t> </a:t>
            </a:r>
            <a:r>
              <a:rPr lang="ar-DZ" sz="2400" b="1" dirty="0" smtClean="0"/>
              <a:t>     </a:t>
            </a:r>
            <a:endParaRPr lang="ar-DZ" sz="2400" b="1" dirty="0"/>
          </a:p>
        </p:txBody>
      </p:sp>
    </p:spTree>
    <p:extLst>
      <p:ext uri="{BB962C8B-B14F-4D97-AF65-F5344CB8AC3E}">
        <p14:creationId xmlns:p14="http://schemas.microsoft.com/office/powerpoint/2010/main" val="86296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599508"/>
            <a:ext cx="10363826" cy="2024743"/>
          </a:xfrm>
        </p:spPr>
        <p:txBody>
          <a:bodyPr>
            <a:normAutofit/>
          </a:bodyPr>
          <a:lstStyle/>
          <a:p>
            <a:pPr algn="justLow" rtl="1"/>
            <a:r>
              <a:rPr lang="ar-DZ" sz="2800" b="1" dirty="0" smtClean="0"/>
              <a:t>خامسا: </a:t>
            </a:r>
            <a:r>
              <a:rPr lang="ar-DZ" sz="2800" b="1" dirty="0"/>
              <a:t>ترفض الواقعية </a:t>
            </a:r>
            <a:r>
              <a:rPr lang="ar-DZ" sz="2800" b="1" dirty="0" smtClean="0"/>
              <a:t>افتراض التزام الدول </a:t>
            </a:r>
            <a:r>
              <a:rPr lang="ar-DZ" sz="2800" b="1" dirty="0"/>
              <a:t>في </a:t>
            </a:r>
            <a:r>
              <a:rPr lang="ar-DZ" sz="2800" b="1" dirty="0" smtClean="0"/>
              <a:t>علاقتها الدولية بالقواعد الأخلاقية، </a:t>
            </a:r>
            <a:r>
              <a:rPr lang="ar-DZ" sz="2800" b="1" dirty="0"/>
              <a:t>ذلك </a:t>
            </a:r>
            <a:r>
              <a:rPr lang="ar-DZ" sz="2800" b="1" dirty="0" smtClean="0"/>
              <a:t>بأن الدول تعلم </a:t>
            </a:r>
            <a:r>
              <a:rPr lang="ar-DZ" sz="2800" b="1" dirty="0" smtClean="0"/>
              <a:t>ما هو خير </a:t>
            </a:r>
            <a:r>
              <a:rPr lang="ar-DZ" sz="2800" b="1" dirty="0"/>
              <a:t>وما </a:t>
            </a:r>
            <a:r>
              <a:rPr lang="ar-DZ" sz="2800" b="1" dirty="0" smtClean="0"/>
              <a:t>هو </a:t>
            </a:r>
            <a:r>
              <a:rPr lang="ar-DZ" sz="2800" b="1" dirty="0"/>
              <a:t>شر </a:t>
            </a:r>
            <a:r>
              <a:rPr lang="ar-DZ" sz="2800" b="1" dirty="0" smtClean="0"/>
              <a:t>في السياسة الدولية</a:t>
            </a:r>
            <a:r>
              <a:rPr lang="ar-DZ" sz="2800" b="1" dirty="0"/>
              <a:t>، </a:t>
            </a:r>
            <a:r>
              <a:rPr lang="ar-DZ" sz="2800" b="1" dirty="0" smtClean="0"/>
              <a:t>لكنها تظل دائما ملتزمة بتحقيق مصلحتها القومية المتمثلة </a:t>
            </a:r>
            <a:r>
              <a:rPr lang="ar-DZ" sz="2800" b="1" dirty="0"/>
              <a:t>في بلوغ القوة بمنأى عن أي </a:t>
            </a:r>
            <a:r>
              <a:rPr lang="ar-DZ" sz="2800" b="1" dirty="0" smtClean="0"/>
              <a:t>مزايدة أخلاقية.</a:t>
            </a:r>
            <a:endParaRPr lang="fr-FR" sz="2800" dirty="0"/>
          </a:p>
        </p:txBody>
      </p:sp>
    </p:spTree>
    <p:extLst>
      <p:ext uri="{BB962C8B-B14F-4D97-AF65-F5344CB8AC3E}">
        <p14:creationId xmlns:p14="http://schemas.microsoft.com/office/powerpoint/2010/main" val="17110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743201"/>
            <a:ext cx="10363826" cy="2168434"/>
          </a:xfrm>
        </p:spPr>
        <p:txBody>
          <a:bodyPr>
            <a:normAutofit/>
          </a:bodyPr>
          <a:lstStyle/>
          <a:p>
            <a:pPr marL="0" indent="0" algn="just" rtl="1">
              <a:buNone/>
            </a:pPr>
            <a:r>
              <a:rPr lang="ar-DZ" sz="2800" b="1" dirty="0" smtClean="0"/>
              <a:t>سادسا: تحرص الواقعية على </a:t>
            </a:r>
            <a:r>
              <a:rPr lang="ar-DZ" sz="2800" b="1" dirty="0"/>
              <a:t>استقلالية </a:t>
            </a:r>
            <a:r>
              <a:rPr lang="ar-DZ" sz="2800" b="1" dirty="0" smtClean="0"/>
              <a:t>المجال السياسي كما يحرص الاقتصاديون والقانونيون </a:t>
            </a:r>
            <a:r>
              <a:rPr lang="ar-DZ" sz="2800" b="1" dirty="0"/>
              <a:t>والأخلاقيون على مجالاتهم.</a:t>
            </a:r>
            <a:endParaRPr lang="fr-FR" sz="2800" dirty="0"/>
          </a:p>
        </p:txBody>
      </p:sp>
    </p:spTree>
    <p:extLst>
      <p:ext uri="{BB962C8B-B14F-4D97-AF65-F5344CB8AC3E}">
        <p14:creationId xmlns:p14="http://schemas.microsoft.com/office/powerpoint/2010/main" val="3961908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t>أهمية الدولة في النظرية الوقعية </a:t>
            </a:r>
            <a:r>
              <a:rPr lang="ar-DZ" b="1" dirty="0" smtClean="0"/>
              <a:t>الكلاسكية.</a:t>
            </a:r>
            <a:endParaRPr lang="fr-FR" b="1" dirty="0"/>
          </a:p>
        </p:txBody>
      </p:sp>
      <p:sp>
        <p:nvSpPr>
          <p:cNvPr id="3" name="Content Placeholder 2"/>
          <p:cNvSpPr>
            <a:spLocks noGrp="1"/>
          </p:cNvSpPr>
          <p:nvPr>
            <p:ph sz="quarter" idx="13"/>
          </p:nvPr>
        </p:nvSpPr>
        <p:spPr>
          <a:xfrm>
            <a:off x="913774" y="3435530"/>
            <a:ext cx="10363826" cy="1071155"/>
          </a:xfrm>
        </p:spPr>
        <p:txBody>
          <a:bodyPr>
            <a:noAutofit/>
          </a:bodyPr>
          <a:lstStyle/>
          <a:p>
            <a:pPr algn="justLow" rtl="1"/>
            <a:r>
              <a:rPr lang="ar-DZ" sz="2800" b="1" dirty="0" smtClean="0"/>
              <a:t>الدولة هي الفاعل </a:t>
            </a:r>
            <a:r>
              <a:rPr lang="ar-DZ" sz="2800" b="1" u="sng" dirty="0" smtClean="0"/>
              <a:t>الوحيد والموحد </a:t>
            </a:r>
            <a:r>
              <a:rPr lang="ar-DZ" sz="2800" b="1" dirty="0" smtClean="0"/>
              <a:t>في السياسات الدولية. وهي منطلق تحليل كل الظواهر في السياسات الدولية، فالفواعل الأخرى ماهي إلا </a:t>
            </a:r>
            <a:r>
              <a:rPr lang="ar-DZ" sz="2800" b="1" u="sng" dirty="0" smtClean="0"/>
              <a:t>امتداد واستمرارية لسياسات الدول </a:t>
            </a:r>
            <a:r>
              <a:rPr lang="ar-DZ" sz="2800" b="1" dirty="0" smtClean="0"/>
              <a:t>بطريقة أو أخرى.</a:t>
            </a:r>
            <a:endParaRPr lang="fr-FR" sz="2800" b="1" dirty="0"/>
          </a:p>
        </p:txBody>
      </p:sp>
    </p:spTree>
    <p:extLst>
      <p:ext uri="{BB962C8B-B14F-4D97-AF65-F5344CB8AC3E}">
        <p14:creationId xmlns:p14="http://schemas.microsoft.com/office/powerpoint/2010/main" val="144359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t>النتائــــــج:</a:t>
            </a:r>
            <a:endParaRPr lang="fr-FR" b="1" dirty="0"/>
          </a:p>
        </p:txBody>
      </p:sp>
      <p:sp>
        <p:nvSpPr>
          <p:cNvPr id="3" name="Content Placeholder 2"/>
          <p:cNvSpPr>
            <a:spLocks noGrp="1"/>
          </p:cNvSpPr>
          <p:nvPr>
            <p:ph sz="quarter" idx="13"/>
          </p:nvPr>
        </p:nvSpPr>
        <p:spPr>
          <a:xfrm>
            <a:off x="913774" y="2214694"/>
            <a:ext cx="10363826" cy="4003226"/>
          </a:xfrm>
        </p:spPr>
        <p:txBody>
          <a:bodyPr>
            <a:noAutofit/>
          </a:bodyPr>
          <a:lstStyle/>
          <a:p>
            <a:pPr algn="justLow" rtl="1"/>
            <a:r>
              <a:rPr lang="ar-DZ" sz="2400" b="1" dirty="0" smtClean="0"/>
              <a:t>العلاقات الدولية الأصل فيها الصراع والتعاون </a:t>
            </a:r>
            <a:r>
              <a:rPr lang="ar-DZ" sz="2400" b="1" dirty="0" smtClean="0"/>
              <a:t>استثناء.</a:t>
            </a:r>
            <a:endParaRPr lang="ar-DZ" sz="2400" b="1" dirty="0" smtClean="0"/>
          </a:p>
          <a:p>
            <a:pPr algn="justLow" rtl="1"/>
            <a:r>
              <a:rPr lang="ar-DZ" sz="2400" b="1" dirty="0" smtClean="0"/>
              <a:t>الدول هي الفاعل الأساسي في العلاقات الدولية.</a:t>
            </a:r>
          </a:p>
          <a:p>
            <a:pPr algn="justLow" rtl="1"/>
            <a:r>
              <a:rPr lang="ar-DZ" sz="2400" b="1" dirty="0" smtClean="0"/>
              <a:t>هدف الدول هو امتلاك القوة ثم زيادتها.</a:t>
            </a:r>
          </a:p>
          <a:p>
            <a:pPr algn="justLow" rtl="1"/>
            <a:r>
              <a:rPr lang="ar-DZ" sz="2400" b="1" dirty="0" smtClean="0"/>
              <a:t>المصلحة القومية للدولة قائمة دائما على المعيار السابق وهو زيادة القوة.</a:t>
            </a:r>
          </a:p>
          <a:p>
            <a:pPr algn="justLow" rtl="1"/>
            <a:r>
              <a:rPr lang="ar-DZ" sz="2400" b="1" dirty="0" smtClean="0"/>
              <a:t>توازن القوى هو أحسن نظام يحقق السلام.</a:t>
            </a:r>
          </a:p>
          <a:p>
            <a:pPr algn="justLow" rtl="1"/>
            <a:r>
              <a:rPr lang="ar-DZ" sz="2400" b="1" dirty="0" smtClean="0"/>
              <a:t>السياسة الدولية لا تعترف ولا تقف عند القيم الأخلاقية.</a:t>
            </a:r>
          </a:p>
          <a:p>
            <a:pPr algn="justLow" rtl="1"/>
            <a:r>
              <a:rPr lang="ar-DZ" sz="2400" b="1" dirty="0" smtClean="0"/>
              <a:t>هدف النظرية الواقعية هو التفسير لا تغيير الواقع.</a:t>
            </a:r>
          </a:p>
        </p:txBody>
      </p:sp>
    </p:spTree>
    <p:extLst>
      <p:ext uri="{BB962C8B-B14F-4D97-AF65-F5344CB8AC3E}">
        <p14:creationId xmlns:p14="http://schemas.microsoft.com/office/powerpoint/2010/main" val="187972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299063"/>
            <a:ext cx="6806375" cy="3492136"/>
          </a:xfrm>
        </p:spPr>
        <p:txBody>
          <a:bodyPr>
            <a:normAutofit/>
          </a:bodyPr>
          <a:lstStyle/>
          <a:p>
            <a:pPr algn="just" rtl="1"/>
            <a:r>
              <a:rPr lang="ar-DZ" sz="2800" b="1" dirty="0" smtClean="0"/>
              <a:t>"... لم </a:t>
            </a:r>
            <a:r>
              <a:rPr lang="ar-DZ" sz="2800" b="1" dirty="0"/>
              <a:t>يكن الاعتداء </a:t>
            </a:r>
            <a:r>
              <a:rPr lang="ar-DZ" sz="2800" b="1" dirty="0" smtClean="0"/>
              <a:t>الياباني على منشوريا </a:t>
            </a:r>
            <a:r>
              <a:rPr lang="ar-DZ" sz="2800" b="1" dirty="0"/>
              <a:t>أو </a:t>
            </a:r>
            <a:r>
              <a:rPr lang="ar-DZ" sz="2800" b="1" dirty="0" smtClean="0"/>
              <a:t>الايطالي على الحبشة، هو الذي </a:t>
            </a:r>
            <a:r>
              <a:rPr lang="ar-DZ" sz="2800" b="1" dirty="0"/>
              <a:t>أدى إلى </a:t>
            </a:r>
            <a:r>
              <a:rPr lang="ar-DZ" sz="2800" b="1" dirty="0" smtClean="0"/>
              <a:t>الحرب العالمية الثانية، بل كانت </a:t>
            </a:r>
            <a:r>
              <a:rPr lang="ar-DZ" sz="2800" b="1" dirty="0"/>
              <a:t>عصبة الأمم والليبرالية التي تكمن وراء مبادئها الطوباوية ". </a:t>
            </a:r>
            <a:endParaRPr lang="ar-DZ" sz="2800" b="1" dirty="0" smtClean="0"/>
          </a:p>
          <a:p>
            <a:pPr marL="0" indent="0" rtl="1">
              <a:buNone/>
            </a:pPr>
            <a:r>
              <a:rPr lang="ar-DZ" sz="2800" b="1" dirty="0" smtClean="0"/>
              <a:t>ادوارد هاليت كار.</a:t>
            </a:r>
            <a:endParaRPr lang="fr-FR" dirty="0"/>
          </a:p>
        </p:txBody>
      </p:sp>
    </p:spTree>
    <p:extLst>
      <p:ext uri="{BB962C8B-B14F-4D97-AF65-F5344CB8AC3E}">
        <p14:creationId xmlns:p14="http://schemas.microsoft.com/office/powerpoint/2010/main" val="4599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3135086"/>
            <a:ext cx="10363826" cy="757645"/>
          </a:xfrm>
        </p:spPr>
        <p:txBody>
          <a:bodyPr>
            <a:normAutofit fontScale="92500" lnSpcReduction="20000"/>
          </a:bodyPr>
          <a:lstStyle/>
          <a:p>
            <a:pPr algn="ctr" rtl="1"/>
            <a:r>
              <a:rPr lang="ar-DZ" sz="4400" b="1" dirty="0" smtClean="0"/>
              <a:t>لماذا ؟</a:t>
            </a:r>
          </a:p>
          <a:p>
            <a:pPr marL="0" indent="0" algn="ctr" rtl="1">
              <a:buNone/>
            </a:pPr>
            <a:endParaRPr lang="fr-FR" sz="4400" b="1" dirty="0"/>
          </a:p>
          <a:p>
            <a:endParaRPr lang="fr-FR" dirty="0"/>
          </a:p>
        </p:txBody>
      </p:sp>
    </p:spTree>
    <p:extLst>
      <p:ext uri="{BB962C8B-B14F-4D97-AF65-F5344CB8AC3E}">
        <p14:creationId xmlns:p14="http://schemas.microsoft.com/office/powerpoint/2010/main" val="208960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a:t>المؤسساتية الدولية في مواجهة </a:t>
            </a:r>
            <a:r>
              <a:rPr lang="ar-DZ" b="1" dirty="0" smtClean="0"/>
              <a:t>الهيراركية(القوة). </a:t>
            </a:r>
            <a:r>
              <a:rPr lang="fr-FR" dirty="0"/>
              <a:t/>
            </a:r>
            <a:br>
              <a:rPr lang="fr-FR" dirty="0"/>
            </a:br>
            <a:endParaRPr lang="fr-FR" dirty="0"/>
          </a:p>
        </p:txBody>
      </p:sp>
      <p:sp>
        <p:nvSpPr>
          <p:cNvPr id="3" name="Content Placeholder 2"/>
          <p:cNvSpPr>
            <a:spLocks noGrp="1"/>
          </p:cNvSpPr>
          <p:nvPr>
            <p:ph sz="quarter" idx="13"/>
          </p:nvPr>
        </p:nvSpPr>
        <p:spPr>
          <a:xfrm>
            <a:off x="913774" y="3370217"/>
            <a:ext cx="10363826" cy="2420982"/>
          </a:xfrm>
        </p:spPr>
        <p:txBody>
          <a:bodyPr/>
          <a:lstStyle/>
          <a:p>
            <a:pPr algn="justLow" rtl="1"/>
            <a:r>
              <a:rPr lang="ar-DZ" sz="2800" b="1" dirty="0"/>
              <a:t>"إن الليبرالية قد تناسب جيدا </a:t>
            </a:r>
            <a:r>
              <a:rPr lang="ar-DZ" sz="2800" b="1" u="sng" dirty="0"/>
              <a:t>الأعمال الداخلية للأمم الأوروبية</a:t>
            </a:r>
            <a:r>
              <a:rPr lang="ar-DZ" sz="2800" b="1" dirty="0"/>
              <a:t> التي كانت هي نفسها نتاج عصر التنوير، لكن </a:t>
            </a:r>
            <a:r>
              <a:rPr lang="ar-DZ" sz="2800" b="1" u="sng" dirty="0"/>
              <a:t>نقل الليبرالية</a:t>
            </a:r>
            <a:r>
              <a:rPr lang="ar-DZ" sz="2800" b="1" dirty="0"/>
              <a:t> إلى أبعد من أوروبا، ناهيك عن المستوى العالمي من الدول ذات السيادة </a:t>
            </a:r>
            <a:r>
              <a:rPr lang="ar-DZ" sz="2800" b="1" u="sng" dirty="0"/>
              <a:t>الغير متكافئة </a:t>
            </a:r>
            <a:r>
              <a:rPr lang="ar-DZ" sz="2800" b="1" dirty="0"/>
              <a:t>من حيث </a:t>
            </a:r>
            <a:r>
              <a:rPr lang="ar-DZ" sz="2800" b="1" u="sng" dirty="0"/>
              <a:t>النمو والقوة </a:t>
            </a:r>
            <a:r>
              <a:rPr lang="ar-DZ" sz="2800" b="1" dirty="0"/>
              <a:t>كان أمرا عبثيا</a:t>
            </a:r>
            <a:r>
              <a:rPr lang="ar-DZ" sz="2800" b="1" dirty="0" smtClean="0"/>
              <a:t>".</a:t>
            </a:r>
          </a:p>
          <a:p>
            <a:pPr marL="0" indent="0" rtl="1">
              <a:buNone/>
            </a:pPr>
            <a:r>
              <a:rPr lang="ar-DZ" sz="2800" b="1" dirty="0" smtClean="0"/>
              <a:t>إدوارت ه.كار</a:t>
            </a:r>
            <a:endParaRPr lang="ar-DZ" sz="2800" b="1" dirty="0"/>
          </a:p>
          <a:p>
            <a:pPr algn="justLow" rtl="1"/>
            <a:endParaRPr lang="fr-FR" dirty="0"/>
          </a:p>
        </p:txBody>
      </p:sp>
    </p:spTree>
    <p:extLst>
      <p:ext uri="{BB962C8B-B14F-4D97-AF65-F5344CB8AC3E}">
        <p14:creationId xmlns:p14="http://schemas.microsoft.com/office/powerpoint/2010/main" val="94242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808513"/>
            <a:ext cx="10363826" cy="1854927"/>
          </a:xfrm>
        </p:spPr>
        <p:txBody>
          <a:bodyPr>
            <a:normAutofit/>
          </a:bodyPr>
          <a:lstStyle/>
          <a:p>
            <a:pPr marL="0" indent="0" algn="just" rtl="1">
              <a:buNone/>
            </a:pPr>
            <a:r>
              <a:rPr lang="ar-DZ" sz="2800" b="1" dirty="0"/>
              <a:t>لم يتمثل خطأ الدولييين الليبراليين في </a:t>
            </a:r>
            <a:r>
              <a:rPr lang="ar-DZ" sz="2800" b="1" dirty="0" smtClean="0"/>
              <a:t>أنّهم </a:t>
            </a:r>
            <a:r>
              <a:rPr lang="ar-DZ" sz="2800" b="1" dirty="0"/>
              <a:t>لم يعيروا </a:t>
            </a:r>
            <a:r>
              <a:rPr lang="ar-DZ" sz="2800" b="1" u="sng" dirty="0"/>
              <a:t>واقع السياسة </a:t>
            </a:r>
            <a:r>
              <a:rPr lang="ar-DZ" sz="2800" b="1" dirty="0"/>
              <a:t>الدولية الاهتمام </a:t>
            </a:r>
            <a:r>
              <a:rPr lang="ar-DZ" sz="2800" b="1" dirty="0" smtClean="0"/>
              <a:t>الكافي، </a:t>
            </a:r>
            <a:r>
              <a:rPr lang="ar-DZ" sz="2800" b="1" dirty="0"/>
              <a:t>بل فشلوا أيضا في </a:t>
            </a:r>
            <a:r>
              <a:rPr lang="ar-DZ" sz="2800" b="1" dirty="0" smtClean="0"/>
              <a:t>تفسير أنّ </a:t>
            </a:r>
            <a:r>
              <a:rPr lang="ar-DZ" sz="2800" b="1" u="sng" dirty="0"/>
              <a:t>هيمنة طريقتهم الليبرالية </a:t>
            </a:r>
            <a:r>
              <a:rPr lang="ar-DZ" sz="2800" b="1" dirty="0"/>
              <a:t>في التفكير </a:t>
            </a:r>
            <a:r>
              <a:rPr lang="ar-DZ" sz="2800" b="1" dirty="0" smtClean="0"/>
              <a:t>هي </a:t>
            </a:r>
            <a:r>
              <a:rPr lang="ar-DZ" sz="2800" b="1" dirty="0"/>
              <a:t>نفسها نتيجة سياسة القوة، وهي نتاج انتصار الحلفاء في الحرب العالمية </a:t>
            </a:r>
            <a:r>
              <a:rPr lang="ar-DZ" sz="2800" b="1" dirty="0" smtClean="0"/>
              <a:t>الأولى</a:t>
            </a:r>
            <a:r>
              <a:rPr lang="ar-DZ" sz="2800" b="1" dirty="0"/>
              <a:t>. </a:t>
            </a:r>
            <a:endParaRPr lang="fr-FR" sz="2800" dirty="0"/>
          </a:p>
          <a:p>
            <a:pPr marL="0" indent="0" algn="r" rtl="1">
              <a:buNone/>
            </a:pPr>
            <a:endParaRPr lang="fr-FR" dirty="0"/>
          </a:p>
        </p:txBody>
      </p:sp>
    </p:spTree>
    <p:extLst>
      <p:ext uri="{BB962C8B-B14F-4D97-AF65-F5344CB8AC3E}">
        <p14:creationId xmlns:p14="http://schemas.microsoft.com/office/powerpoint/2010/main" val="406625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802674"/>
            <a:ext cx="10363826" cy="3988525"/>
          </a:xfrm>
        </p:spPr>
        <p:txBody>
          <a:bodyPr>
            <a:normAutofit/>
          </a:bodyPr>
          <a:lstStyle/>
          <a:p>
            <a:pPr marL="0" indent="0" algn="just" rtl="1">
              <a:buNone/>
            </a:pPr>
            <a:r>
              <a:rPr lang="ar-DZ" sz="2800" b="1" dirty="0" smtClean="0"/>
              <a:t>يقول كار:" ... في الحقيقة إنّ صلح فرساي يَظهر فيه عنصر </a:t>
            </a:r>
            <a:r>
              <a:rPr lang="ar-DZ" sz="2800" b="1" u="sng" dirty="0" smtClean="0"/>
              <a:t>الاكراه</a:t>
            </a:r>
            <a:r>
              <a:rPr lang="ar-DZ" sz="2800" b="1" dirty="0" smtClean="0"/>
              <a:t> بوضوح تام، ما يميزه عن بقية معاهدات الصلح التي عٌقدت في العصر الحديث، وقد سُمح للوفد الألماني الذي أُنيطت به مهمة المفاوضة مع الحلفاء في قصر فرساي أن يبدي الملاحظات المكتوبة بصدد بنود معاهدة الصلح. وأُبديت </a:t>
            </a:r>
            <a:r>
              <a:rPr lang="ar-DZ" sz="2800" b="1" dirty="0" smtClean="0"/>
              <a:t>الملاحظات ولم </a:t>
            </a:r>
            <a:r>
              <a:rPr lang="ar-DZ" sz="2800" b="1" dirty="0" smtClean="0"/>
              <a:t>تؤخذ بعين الاعتبار إلا القليل منها. ومن ثم سُلم أفراد الوفد الألماني الصيغة النهائية للمعاهدة مرفقة </a:t>
            </a:r>
            <a:r>
              <a:rPr lang="ar-DZ" sz="2800" b="1" u="sng" dirty="0" smtClean="0"/>
              <a:t>بالتهديد بمواصلة الحرب </a:t>
            </a:r>
            <a:r>
              <a:rPr lang="ar-DZ" sz="2800" b="1" dirty="0" smtClean="0"/>
              <a:t>إذا لم </a:t>
            </a:r>
            <a:r>
              <a:rPr lang="ar-DZ" sz="2800" b="1" u="sng" dirty="0" smtClean="0"/>
              <a:t>يوقع عليها </a:t>
            </a:r>
            <a:r>
              <a:rPr lang="ar-DZ" sz="2800" b="1" dirty="0" smtClean="0"/>
              <a:t>في غضون خمسة أيام...".</a:t>
            </a:r>
            <a:endParaRPr lang="fr-FR" sz="2800" b="1" dirty="0"/>
          </a:p>
        </p:txBody>
      </p:sp>
    </p:spTree>
    <p:extLst>
      <p:ext uri="{BB962C8B-B14F-4D97-AF65-F5344CB8AC3E}">
        <p14:creationId xmlns:p14="http://schemas.microsoft.com/office/powerpoint/2010/main" val="104069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236409"/>
          </a:xfrm>
        </p:spPr>
        <p:txBody>
          <a:bodyPr/>
          <a:lstStyle/>
          <a:p>
            <a:r>
              <a:rPr lang="ar-DZ" b="1" dirty="0" smtClean="0"/>
              <a:t>يقول كار أيضا:</a:t>
            </a:r>
            <a:endParaRPr lang="fr-FR" b="1" dirty="0"/>
          </a:p>
        </p:txBody>
      </p:sp>
      <p:sp>
        <p:nvSpPr>
          <p:cNvPr id="3" name="Content Placeholder 2"/>
          <p:cNvSpPr>
            <a:spLocks noGrp="1"/>
          </p:cNvSpPr>
          <p:nvPr>
            <p:ph sz="quarter" idx="13"/>
          </p:nvPr>
        </p:nvSpPr>
        <p:spPr>
          <a:xfrm>
            <a:off x="913774" y="2991394"/>
            <a:ext cx="10363826" cy="2799805"/>
          </a:xfrm>
        </p:spPr>
        <p:txBody>
          <a:bodyPr>
            <a:normAutofit/>
          </a:bodyPr>
          <a:lstStyle/>
          <a:p>
            <a:pPr algn="just" rtl="1"/>
            <a:r>
              <a:rPr lang="ar-DZ" sz="2800" b="1" dirty="0" smtClean="0"/>
              <a:t>"... لقد </a:t>
            </a:r>
            <a:r>
              <a:rPr lang="ar-DZ" sz="2800" b="1" u="sng" dirty="0" smtClean="0"/>
              <a:t>أدى التحقير </a:t>
            </a:r>
            <a:r>
              <a:rPr lang="ar-DZ" sz="2800" b="1" dirty="0" smtClean="0"/>
              <a:t>الذي لا مبرر له للوفد الألماني في مؤتمر الصلح إلى تغذية نيران </a:t>
            </a:r>
            <a:r>
              <a:rPr lang="ar-DZ" sz="2800" b="1" u="sng" dirty="0" smtClean="0"/>
              <a:t>الحقد</a:t>
            </a:r>
            <a:r>
              <a:rPr lang="ar-DZ" sz="2800" b="1" dirty="0" smtClean="0"/>
              <a:t> في صدر </a:t>
            </a:r>
            <a:r>
              <a:rPr lang="ar-DZ" sz="2800" b="1" u="sng" dirty="0" smtClean="0"/>
              <a:t>الشعب الألماني</a:t>
            </a:r>
            <a:r>
              <a:rPr lang="ar-DZ" sz="2800" b="1" dirty="0" smtClean="0"/>
              <a:t>، وساعد على تكوين فكرة </a:t>
            </a:r>
            <a:r>
              <a:rPr lang="ar-DZ" sz="2800" b="1" u="sng" dirty="0" smtClean="0"/>
              <a:t>الصلح المفروض </a:t>
            </a:r>
            <a:r>
              <a:rPr lang="ar-DZ" sz="2800" b="1" dirty="0" smtClean="0"/>
              <a:t>فرضا في نفوس الألمان، وخلق الاعتقاد الذي اعتنقه أكثرية الرأي العام الألماني وهو </a:t>
            </a:r>
            <a:r>
              <a:rPr lang="ar-DZ" sz="2800" b="1" u="sng" dirty="0" smtClean="0"/>
              <a:t>أن صلحا يفرض فرضا ويوقع عليه ويقبل تحت الضغط ليس صلحا </a:t>
            </a:r>
            <a:r>
              <a:rPr lang="ar-DZ" sz="2800" b="1" u="sng" dirty="0" smtClean="0"/>
              <a:t>يُلزم </a:t>
            </a:r>
            <a:r>
              <a:rPr lang="ar-DZ" sz="2800" b="1" u="sng" dirty="0" smtClean="0"/>
              <a:t>ألمانيا شرعيا وأدبيا".</a:t>
            </a:r>
            <a:endParaRPr lang="fr-FR" sz="2800" b="1" u="sng" dirty="0"/>
          </a:p>
        </p:txBody>
      </p:sp>
    </p:spTree>
    <p:extLst>
      <p:ext uri="{BB962C8B-B14F-4D97-AF65-F5344CB8AC3E}">
        <p14:creationId xmlns:p14="http://schemas.microsoft.com/office/powerpoint/2010/main" val="1385964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367092"/>
            <a:ext cx="10363826" cy="3890017"/>
          </a:xfrm>
        </p:spPr>
        <p:txBody>
          <a:bodyPr>
            <a:noAutofit/>
          </a:bodyPr>
          <a:lstStyle/>
          <a:p>
            <a:pPr marL="0" indent="0" algn="r" rtl="1">
              <a:buNone/>
            </a:pPr>
            <a:r>
              <a:rPr lang="ar-DZ" sz="2800" b="1" dirty="0" smtClean="0"/>
              <a:t>بناء على ما سبق حاجج كار إلى أن:</a:t>
            </a:r>
          </a:p>
          <a:p>
            <a:pPr marL="0" indent="0" algn="r" rtl="1">
              <a:buNone/>
            </a:pPr>
            <a:endParaRPr lang="ar-DZ" sz="2800" b="1" dirty="0" smtClean="0">
              <a:latin typeface="Calibri" panose="020F0502020204030204" pitchFamily="34" charset="0"/>
            </a:endParaRPr>
          </a:p>
          <a:p>
            <a:pPr algn="just" rtl="1">
              <a:buFont typeface="Wingdings" panose="05000000000000000000" pitchFamily="2" charset="2"/>
              <a:buChar char="q"/>
            </a:pPr>
            <a:r>
              <a:rPr lang="ar-DZ" sz="2800" b="1" dirty="0" smtClean="0">
                <a:latin typeface="Calibri" panose="020F0502020204030204" pitchFamily="34" charset="0"/>
              </a:rPr>
              <a:t>الدول هي الفواعل الأساسية في العلاقات الدولية، وهي تهتم بشكل عظيم </a:t>
            </a:r>
            <a:r>
              <a:rPr lang="ar-DZ" sz="2800" b="1" u="sng" dirty="0" smtClean="0">
                <a:latin typeface="Calibri" panose="020F0502020204030204" pitchFamily="34" charset="0"/>
              </a:rPr>
              <a:t>بمسألة تعظيم القوة.</a:t>
            </a:r>
          </a:p>
          <a:p>
            <a:pPr algn="just" rtl="1">
              <a:buFont typeface="Wingdings" panose="05000000000000000000" pitchFamily="2" charset="2"/>
              <a:buChar char="q"/>
            </a:pPr>
            <a:endParaRPr lang="ar-DZ" sz="2800" b="1" u="sng" dirty="0">
              <a:latin typeface="Calibri" panose="020F0502020204030204" pitchFamily="34" charset="0"/>
            </a:endParaRPr>
          </a:p>
          <a:p>
            <a:pPr marL="0" indent="0" algn="ctr" rtl="1">
              <a:buNone/>
            </a:pPr>
            <a:r>
              <a:rPr lang="ar-DZ" sz="2800" b="1" dirty="0" smtClean="0">
                <a:latin typeface="Calibri" panose="020F0502020204030204" pitchFamily="34" charset="0"/>
              </a:rPr>
              <a:t>هدف الدول هو زيادة القوة.</a:t>
            </a:r>
          </a:p>
        </p:txBody>
      </p:sp>
      <p:sp>
        <p:nvSpPr>
          <p:cNvPr id="2" name="Down Arrow 1"/>
          <p:cNvSpPr/>
          <p:nvPr/>
        </p:nvSpPr>
        <p:spPr>
          <a:xfrm>
            <a:off x="5643154" y="4781006"/>
            <a:ext cx="731520"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9377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103120"/>
            <a:ext cx="10189655" cy="3688079"/>
          </a:xfrm>
        </p:spPr>
        <p:txBody>
          <a:bodyPr>
            <a:normAutofit/>
          </a:bodyPr>
          <a:lstStyle/>
          <a:p>
            <a:pPr algn="justLow" rtl="1"/>
            <a:r>
              <a:rPr lang="ar-DZ" sz="2800" b="1" dirty="0" smtClean="0"/>
              <a:t>وكتب كار :" السياسة الدولية تبقى دوما سياسة القوة، لذلك فمن المستحيل أن نزيح القوة منها".</a:t>
            </a:r>
          </a:p>
          <a:p>
            <a:pPr algn="justLow" rtl="1"/>
            <a:r>
              <a:rPr lang="ar-DZ" sz="2800" b="1" dirty="0" smtClean="0"/>
              <a:t>وأكد بحزم أن :" الصيغة النهائية للقوة في السياسات الدولية هي الحرب".</a:t>
            </a:r>
          </a:p>
          <a:p>
            <a:pPr algn="justLow" rtl="1"/>
            <a:r>
              <a:rPr lang="ar-DZ" sz="2800" b="1" dirty="0"/>
              <a:t> </a:t>
            </a:r>
            <a:r>
              <a:rPr lang="ar-DZ" sz="2800" b="1" dirty="0" smtClean="0"/>
              <a:t>وقادته التأكيدات أعلاه إلى الاستنتاج أن:" كل وسائل ادارة الجيوش تحظى في نظره بالأهمية القصوى".</a:t>
            </a:r>
          </a:p>
          <a:p>
            <a:pPr marL="0" indent="0" algn="ctr" rtl="1">
              <a:buNone/>
            </a:pPr>
            <a:endParaRPr lang="ar-DZ" sz="2800" b="1" dirty="0" smtClean="0"/>
          </a:p>
          <a:p>
            <a:pPr algn="just" rtl="1"/>
            <a:endParaRPr lang="fr-FR" dirty="0"/>
          </a:p>
        </p:txBody>
      </p:sp>
    </p:spTree>
    <p:extLst>
      <p:ext uri="{BB962C8B-B14F-4D97-AF65-F5344CB8AC3E}">
        <p14:creationId xmlns:p14="http://schemas.microsoft.com/office/powerpoint/2010/main" val="1357282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265</TotalTime>
  <Words>760</Words>
  <Application>Microsoft Office PowerPoint</Application>
  <PresentationFormat>Widescreen</PresentationFormat>
  <Paragraphs>45</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Tw Cen MT</vt:lpstr>
      <vt:lpstr>Wingdings</vt:lpstr>
      <vt:lpstr>Droplet</vt:lpstr>
      <vt:lpstr>النظرية الواقعية الكلاسكية. </vt:lpstr>
      <vt:lpstr>PowerPoint Presentation</vt:lpstr>
      <vt:lpstr>PowerPoint Presentation</vt:lpstr>
      <vt:lpstr>المؤسساتية الدولية في مواجهة الهيراركية(القوة).  </vt:lpstr>
      <vt:lpstr>PowerPoint Presentation</vt:lpstr>
      <vt:lpstr>PowerPoint Presentation</vt:lpstr>
      <vt:lpstr>يقول كار أيضا:</vt:lpstr>
      <vt:lpstr>PowerPoint Presentation</vt:lpstr>
      <vt:lpstr>PowerPoint Presentation</vt:lpstr>
      <vt:lpstr>PowerPoint Presentation</vt:lpstr>
      <vt:lpstr>الافتراضات الرئيسية للواقعية:</vt:lpstr>
      <vt:lpstr>PowerPoint Presentation</vt:lpstr>
      <vt:lpstr>PowerPoint Presentation</vt:lpstr>
      <vt:lpstr>PowerPoint Presentation</vt:lpstr>
      <vt:lpstr>PowerPoint Presentation</vt:lpstr>
      <vt:lpstr>PowerPoint Presentation</vt:lpstr>
      <vt:lpstr>PowerPoint Presentation</vt:lpstr>
      <vt:lpstr>أهمية الدولة في النظرية الوقعية الكلاسكية.</vt:lpstr>
      <vt:lpstr>النتائــــــج: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الواقعية الكلاسكية ادوراد هاليت كار وهانز مورغنثاو</dc:title>
  <dc:creator>HP</dc:creator>
  <cp:lastModifiedBy>HP</cp:lastModifiedBy>
  <cp:revision>24</cp:revision>
  <dcterms:created xsi:type="dcterms:W3CDTF">2023-02-26T12:12:21Z</dcterms:created>
  <dcterms:modified xsi:type="dcterms:W3CDTF">2023-11-20T08:16:28Z</dcterms:modified>
</cp:coreProperties>
</file>