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61" r:id="rId4"/>
    <p:sldId id="262" r:id="rId5"/>
    <p:sldId id="260" r:id="rId6"/>
    <p:sldId id="263"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CC00FF"/>
    <a:srgbClr val="FF99FF"/>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37" d="100"/>
          <a:sy n="37" d="100"/>
        </p:scale>
        <p:origin x="-1842" y="-6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E373BC-38C4-4C1A-8D3D-F66CB9C9DED7}" type="datetimeFigureOut">
              <a:rPr lang="fr-FR" smtClean="0"/>
              <a:t>04/04/2026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78159A-381E-4965-94C3-FA9560B28421}"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878159A-381E-4965-94C3-FA9560B28421}" type="slidenum">
              <a:rPr lang="fr-FR" smtClean="0"/>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0330161-1476-48CE-BB0B-1A01CC63D638}" type="datetimeFigureOut">
              <a:rPr lang="fr-FR" smtClean="0"/>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330161-1476-48CE-BB0B-1A01CC63D638}" type="datetimeFigureOut">
              <a:rPr lang="fr-FR" smtClean="0"/>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330161-1476-48CE-BB0B-1A01CC63D638}" type="datetimeFigureOut">
              <a:rPr lang="fr-FR" smtClean="0"/>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0330161-1476-48CE-BB0B-1A01CC63D638}" type="datetimeFigureOut">
              <a:rPr lang="fr-FR" smtClean="0"/>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0330161-1476-48CE-BB0B-1A01CC63D638}" type="datetimeFigureOut">
              <a:rPr lang="fr-FR" smtClean="0"/>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0330161-1476-48CE-BB0B-1A01CC63D638}" type="datetimeFigureOut">
              <a:rPr lang="fr-FR" smtClean="0"/>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0330161-1476-48CE-BB0B-1A01CC63D638}" type="datetimeFigureOut">
              <a:rPr lang="fr-FR" smtClean="0"/>
              <a:t>04/04/2026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0330161-1476-48CE-BB0B-1A01CC63D638}" type="datetimeFigureOut">
              <a:rPr lang="fr-FR" smtClean="0"/>
              <a:t>04/04/2026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0330161-1476-48CE-BB0B-1A01CC63D638}" type="datetimeFigureOut">
              <a:rPr lang="fr-FR" smtClean="0"/>
              <a:t>04/04/2026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0330161-1476-48CE-BB0B-1A01CC63D638}" type="datetimeFigureOut">
              <a:rPr lang="fr-FR" smtClean="0"/>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0330161-1476-48CE-BB0B-1A01CC63D638}" type="datetimeFigureOut">
              <a:rPr lang="fr-FR" smtClean="0"/>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BF32F2-E960-4986-95DB-0B18A4077391}"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330161-1476-48CE-BB0B-1A01CC63D638}" type="datetimeFigureOut">
              <a:rPr lang="fr-FR" smtClean="0"/>
              <a:t>04/04/2026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BF32F2-E960-4986-95DB-0B18A4077391}"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E:\Nouveau dossier (13)\Nouveau dossier (2)\خلفيات مزخرفة\5a3ad9b56bc8f1.99368122151380626144159045.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Rectangle 6"/>
          <p:cNvSpPr/>
          <p:nvPr/>
        </p:nvSpPr>
        <p:spPr>
          <a:xfrm>
            <a:off x="2571736" y="428604"/>
            <a:ext cx="464347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جامعة محمد </a:t>
            </a:r>
            <a:r>
              <a:rPr lang="ar-DZ"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لمين</a:t>
            </a: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 دباغين، سطيف2</a:t>
            </a:r>
            <a:endParaRPr lang="fr-FR" sz="2400" dirty="0">
              <a:latin typeface="Simplified Arabic" pitchFamily="18" charset="-78"/>
              <a:cs typeface="Simplified Arabic" pitchFamily="18" charset="-78"/>
            </a:endParaRPr>
          </a:p>
        </p:txBody>
      </p:sp>
      <p:sp>
        <p:nvSpPr>
          <p:cNvPr id="8" name="Explosion 2 7"/>
          <p:cNvSpPr/>
          <p:nvPr/>
        </p:nvSpPr>
        <p:spPr>
          <a:xfrm>
            <a:off x="1071538" y="3214686"/>
            <a:ext cx="6215106" cy="1357322"/>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929190" y="1214422"/>
            <a:ext cx="3786182" cy="1428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قسم علم النفس وعلوم التربية </a:t>
            </a:r>
            <a:r>
              <a:rPr lang="ar-DZ"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والأرطفونيا</a:t>
            </a:r>
            <a:endPar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endParaRPr>
          </a:p>
          <a:p>
            <a:pPr algn="justLow" rtl="1"/>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تخصص سنة أولى </a:t>
            </a:r>
            <a:r>
              <a:rPr lang="ar-DZ"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ماستر</a:t>
            </a:r>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 هندسة </a:t>
            </a:r>
            <a:r>
              <a:rPr lang="ar-DZ"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بيداغوجية</a:t>
            </a:r>
            <a:endPar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endParaRPr>
          </a:p>
          <a:p>
            <a:pPr algn="justLow" rtl="1"/>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مادة: التربية وقيم المواطنة والمساواة</a:t>
            </a:r>
            <a:endParaRPr lang="fr-FR" dirty="0">
              <a:latin typeface="Simplified Arabic" pitchFamily="18" charset="-78"/>
              <a:cs typeface="Simplified Arabic" pitchFamily="18" charset="-78"/>
            </a:endParaRPr>
          </a:p>
        </p:txBody>
      </p:sp>
      <p:sp>
        <p:nvSpPr>
          <p:cNvPr id="11" name="Rectangle 10"/>
          <p:cNvSpPr/>
          <p:nvPr/>
        </p:nvSpPr>
        <p:spPr>
          <a:xfrm>
            <a:off x="2214546" y="4572008"/>
            <a:ext cx="364333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atin typeface="Simplified Arabic" pitchFamily="18" charset="-78"/>
              <a:cs typeface="Simplified Arabic" pitchFamily="18" charset="-78"/>
            </a:endParaRPr>
          </a:p>
        </p:txBody>
      </p:sp>
      <p:pic>
        <p:nvPicPr>
          <p:cNvPr id="2051" name="Picture 3" descr="E:\Nouveau dossier (13)\Nouveau dossier (2)\kisspng-galaxy-observable-universe-thepix-watercolor-brush-5ac815fd455f52.5444355615230622692842.png"/>
          <p:cNvPicPr>
            <a:picLocks noChangeAspect="1" noChangeArrowheads="1"/>
          </p:cNvPicPr>
          <p:nvPr/>
        </p:nvPicPr>
        <p:blipFill>
          <a:blip r:embed="rId3"/>
          <a:srcRect/>
          <a:stretch>
            <a:fillRect/>
          </a:stretch>
        </p:blipFill>
        <p:spPr bwMode="auto">
          <a:xfrm>
            <a:off x="1428728" y="2214554"/>
            <a:ext cx="5572164" cy="3143272"/>
          </a:xfrm>
          <a:prstGeom prst="rect">
            <a:avLst/>
          </a:prstGeom>
          <a:noFill/>
        </p:spPr>
      </p:pic>
      <p:sp>
        <p:nvSpPr>
          <p:cNvPr id="9" name="Explosion 1 8"/>
          <p:cNvSpPr/>
          <p:nvPr/>
        </p:nvSpPr>
        <p:spPr>
          <a:xfrm>
            <a:off x="1357290" y="3000372"/>
            <a:ext cx="5643602" cy="1714512"/>
          </a:xfrm>
          <a:prstGeom prst="irregularSeal1">
            <a:avLst/>
          </a:prstGeom>
          <a:solidFill>
            <a:srgbClr val="9900CC">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cap="all" dirty="0" smtClean="0">
                <a:ln w="9000" cmpd="sng">
                  <a:solidFill>
                    <a:srgbClr val="FF0000"/>
                  </a:solidFill>
                  <a:prstDash val="solid"/>
                </a:ln>
                <a:solidFill>
                  <a:schemeClr val="tx1"/>
                </a:solidFill>
                <a:effectLst>
                  <a:reflection blurRad="12700" stA="28000" endPos="45000" dist="1000" dir="5400000" sy="-100000" algn="bl" rotWithShape="0"/>
                </a:effectLst>
              </a:rPr>
              <a:t>المحاضرة 4: تعليم قيم المواطنة والمساواة</a:t>
            </a:r>
            <a:endParaRPr lang="fr-FR" sz="2400" dirty="0">
              <a:ln w="9000" cmpd="sng">
                <a:solidFill>
                  <a:srgbClr val="FF0000"/>
                </a:solidFill>
                <a:prstDash val="solid"/>
              </a:ln>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E:\Nouveau dossier (13)\Nouveau dossier (2)\خلفيات مزخرفة\5a3ad9b56bc8f1.99368122151380626144159045.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1" name="Rectangle 10"/>
          <p:cNvSpPr/>
          <p:nvPr/>
        </p:nvSpPr>
        <p:spPr>
          <a:xfrm>
            <a:off x="0" y="6286496"/>
            <a:ext cx="25002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sp>
        <p:nvSpPr>
          <p:cNvPr id="12" name="Rectangle 11"/>
          <p:cNvSpPr/>
          <p:nvPr/>
        </p:nvSpPr>
        <p:spPr>
          <a:xfrm>
            <a:off x="285720" y="642918"/>
            <a:ext cx="8572560" cy="1928826"/>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في ظل التحولات الراهنة التي يشهدها العالم، أصبحت المؤسسات التربوية تقف على تحد أكبر من أي وقت مضى وهو ضرورة بناء قيم المواطنة والمساواة كأسلوب ومنهج حياة في سلوك المتعلمين، ومن هذا المنطلق غذت المنظومة التربوية لتحقيق مجموعة من الأهداف المرتبطة بغرس قيم المواطنة والمساواة، من خلال تبني استراتيجيات تربوية فعالة، وتوظيف طرق متنوعة لدمج هذه القيم في المناهج الدراسية، مع اعتماد مصادر متعددة تضمن تجسيدها في الممارسة التعليمية.  </a:t>
            </a:r>
            <a:endParaRPr lang="fr-FR" dirty="0">
              <a:ln w="9000" cmpd="sng">
                <a:noFill/>
                <a:prstDash val="solid"/>
              </a:ln>
              <a:solidFill>
                <a:schemeClr val="tx1"/>
              </a:solidFill>
              <a:latin typeface="Simplified Arabic" pitchFamily="18" charset="-78"/>
              <a:cs typeface="Simplified Arabic" pitchFamily="18" charset="-78"/>
            </a:endParaRPr>
          </a:p>
        </p:txBody>
      </p:sp>
      <p:grpSp>
        <p:nvGrpSpPr>
          <p:cNvPr id="13" name="Groupe 12"/>
          <p:cNvGrpSpPr/>
          <p:nvPr/>
        </p:nvGrpSpPr>
        <p:grpSpPr>
          <a:xfrm>
            <a:off x="6643702" y="0"/>
            <a:ext cx="2500298" cy="714380"/>
            <a:chOff x="6643702" y="0"/>
            <a:chExt cx="2500298" cy="714380"/>
          </a:xfrm>
        </p:grpSpPr>
        <p:sp>
          <p:nvSpPr>
            <p:cNvPr id="8" name="Explosion 2 7"/>
            <p:cNvSpPr/>
            <p:nvPr/>
          </p:nvSpPr>
          <p:spPr>
            <a:xfrm>
              <a:off x="6643702" y="0"/>
              <a:ext cx="2500298" cy="642918"/>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xplosion 1 8"/>
            <p:cNvSpPr/>
            <p:nvPr/>
          </p:nvSpPr>
          <p:spPr>
            <a:xfrm>
              <a:off x="6643702" y="0"/>
              <a:ext cx="2500298" cy="714380"/>
            </a:xfrm>
            <a:prstGeom prst="irregularSeal1">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تمهيد:</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grpSp>
      <p:sp>
        <p:nvSpPr>
          <p:cNvPr id="17" name="Rectangle 16"/>
          <p:cNvSpPr/>
          <p:nvPr/>
        </p:nvSpPr>
        <p:spPr>
          <a:xfrm>
            <a:off x="214282" y="3286124"/>
            <a:ext cx="8643998" cy="2571768"/>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تهدف التربية على قيم المواطنة والمساواة إلى تحقيق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مايلي</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 تعزيز الوعي الوطني: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إدراج مواضيع تسهم في تنمية الشعور بالفخر والانتماء للوطن كتاريخ الثورة الجزائرية ومكانة الجزائر في الألعاب الرياضية العالمية وغيرها من المجالات، فضلا على ضرورة تدريب المتعلمين على الحفاظ على قيم ومبادئ الثقافة الجزائرية وتعزيز العمل على تقدم الدولة.</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غرس قيم المساواة والعدالة: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تدريب المتعلمين على احترام الاختلاف وتقبل التنوع الثقافي ومحاربة التمييز وتطبيق القانون على الجميع.</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تنمية الحس المدني: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دعم العمل التطوعي وتحمل المسؤولية وتشجيع المشاركة المجتمعية.</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تطوير مهارات الحوار والتواصل: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التدريب على فنيات الحوار وطرق حل النزاعات.</a:t>
            </a:r>
            <a:endParaRPr lang="fr-FR" dirty="0">
              <a:ln w="9000" cmpd="sng">
                <a:noFill/>
                <a:prstDash val="solid"/>
              </a:ln>
              <a:solidFill>
                <a:srgbClr val="9900CC"/>
              </a:solidFill>
              <a:latin typeface="Simplified Arabic" pitchFamily="18" charset="-78"/>
              <a:cs typeface="Simplified Arabic" pitchFamily="18" charset="-78"/>
            </a:endParaRPr>
          </a:p>
        </p:txBody>
      </p:sp>
      <p:grpSp>
        <p:nvGrpSpPr>
          <p:cNvPr id="14" name="Groupe 13"/>
          <p:cNvGrpSpPr/>
          <p:nvPr/>
        </p:nvGrpSpPr>
        <p:grpSpPr>
          <a:xfrm>
            <a:off x="1285852" y="2643182"/>
            <a:ext cx="7072330" cy="714380"/>
            <a:chOff x="6539521" y="0"/>
            <a:chExt cx="2604479" cy="714380"/>
          </a:xfrm>
        </p:grpSpPr>
        <p:sp>
          <p:nvSpPr>
            <p:cNvPr id="15" name="Explosion 2 14"/>
            <p:cNvSpPr/>
            <p:nvPr/>
          </p:nvSpPr>
          <p:spPr>
            <a:xfrm>
              <a:off x="6643702" y="0"/>
              <a:ext cx="2500298" cy="642918"/>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xplosion 1 15"/>
            <p:cNvSpPr/>
            <p:nvPr/>
          </p:nvSpPr>
          <p:spPr>
            <a:xfrm>
              <a:off x="6539521" y="0"/>
              <a:ext cx="2604479" cy="714380"/>
            </a:xfrm>
            <a:prstGeom prst="irregularSeal1">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أهداف التربية على قيم المواطنة والمساواة:</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E:\Nouveau dossier (13)\Nouveau dossier (2)\خلفيات مزخرفة\5a3ad9b56bc8f1.99368122151380626144159045.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1" name="Rectangle 10"/>
          <p:cNvSpPr/>
          <p:nvPr/>
        </p:nvSpPr>
        <p:spPr>
          <a:xfrm>
            <a:off x="0" y="6286496"/>
            <a:ext cx="25002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sp>
        <p:nvSpPr>
          <p:cNvPr id="12" name="Rectangle 11"/>
          <p:cNvSpPr/>
          <p:nvPr/>
        </p:nvSpPr>
        <p:spPr>
          <a:xfrm>
            <a:off x="4429124" y="714356"/>
            <a:ext cx="4429156" cy="5715040"/>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إدماج التربية على المواطنة في المناهج الدراسية: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تضمين دروس تربوية متعلقة بالحقوق والواجبات، الديمقراطية والمساواة والتمييز العنصري وحماية البيئة، فضلا عن تاريخ الجزائر ورموزها الوطنية.</a:t>
            </a:r>
          </a:p>
          <a:p>
            <a:pPr algn="just"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تعزيز قيم المساواة والعدالة الاجتماعية: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الحرص على المساواة بين المتعلمين ودعم فئات الاجتماعية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المهمشة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وكذا التطرق لمواضيع حول حقوق المرأة والطفل والتعددية الثقافية.</a:t>
            </a:r>
          </a:p>
          <a:p>
            <a:pPr algn="just"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الأنشطة التربوية </a:t>
            </a:r>
            <a:r>
              <a:rPr lang="ar-DZ" b="1" cap="all" dirty="0" err="1"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اللاصفية</a:t>
            </a: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النوادي وتنظيم فعاليات مدرسية وربط المدرسة بالمحيط، فضلا على تشجيع الأعمال التطوعية وتنظيم مسابقات ومشاريع جماعية لتعزيز روح التعاون ودعم الابتكار.</a:t>
            </a:r>
          </a:p>
          <a:p>
            <a:pPr algn="just"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تكوين المعلمين في التربية على قيم المواطنة والمساواة: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وضع برامج تدريبية لتطوير مهارة المعلمين على سبل غرس قيم المواطنة والمساواة في الصف، وكذا تزويدهم بدليل تربوي يوضح أساليب وطرق تدريس هذه القيم بشكل عملي وفعال.</a:t>
            </a:r>
          </a:p>
          <a:p>
            <a:pPr algn="just" rtl="1"/>
            <a:endParaRPr lang="fr-FR" dirty="0">
              <a:ln w="9000" cmpd="sng">
                <a:noFill/>
                <a:prstDash val="solid"/>
              </a:ln>
              <a:solidFill>
                <a:srgbClr val="9900CC"/>
              </a:solidFill>
              <a:latin typeface="Simplified Arabic" pitchFamily="18" charset="-78"/>
              <a:cs typeface="Simplified Arabic" pitchFamily="18" charset="-78"/>
            </a:endParaRPr>
          </a:p>
        </p:txBody>
      </p:sp>
      <p:sp>
        <p:nvSpPr>
          <p:cNvPr id="17" name="Rectangle 16"/>
          <p:cNvSpPr/>
          <p:nvPr/>
        </p:nvSpPr>
        <p:spPr>
          <a:xfrm>
            <a:off x="214282" y="714356"/>
            <a:ext cx="4000528" cy="3857652"/>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استخدام التكنولوجيا الحديثة: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استخدام الأشرطة الوثائقية حول تاريخ الجزائر، وكذا مواقع الكترونية لتوضيح مفاهيم المواطنة والمساواة، والذكاء الاصطناعي لتوليد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فيديوات</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تحاكي قصص واقعية.</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المتابعة والتقويم: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المراجعة الدورية للمناهج للتأكد من فعالية تحقق الأهداف المرتبطة بقيم المواطنة والمساواة ومدى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نجاعة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طرق تقديمها، واستحداث مواضيع مستجدة مرتبطة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بها</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فضلا عن تصميم أدوات تقييم أدائية تقيس مدى تبني المتعلمين لسلوك المواطنة في تصرفاتهم.</a:t>
            </a:r>
            <a:endParaRPr lang="fr-FR" dirty="0">
              <a:ln w="9000" cmpd="sng">
                <a:noFill/>
                <a:prstDash val="solid"/>
              </a:ln>
              <a:solidFill>
                <a:srgbClr val="9900CC"/>
              </a:solidFill>
              <a:latin typeface="Simplified Arabic" pitchFamily="18" charset="-78"/>
              <a:cs typeface="Simplified Arabic" pitchFamily="18" charset="-78"/>
            </a:endParaRPr>
          </a:p>
        </p:txBody>
      </p:sp>
      <p:grpSp>
        <p:nvGrpSpPr>
          <p:cNvPr id="13" name="Groupe 12"/>
          <p:cNvGrpSpPr/>
          <p:nvPr/>
        </p:nvGrpSpPr>
        <p:grpSpPr>
          <a:xfrm>
            <a:off x="500034" y="0"/>
            <a:ext cx="7715304" cy="714380"/>
            <a:chOff x="6643702" y="0"/>
            <a:chExt cx="2500298" cy="714380"/>
          </a:xfrm>
        </p:grpSpPr>
        <p:sp>
          <p:nvSpPr>
            <p:cNvPr id="14" name="Explosion 2 13"/>
            <p:cNvSpPr/>
            <p:nvPr/>
          </p:nvSpPr>
          <p:spPr>
            <a:xfrm>
              <a:off x="6643702" y="0"/>
              <a:ext cx="2500298" cy="642918"/>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xplosion 1 17"/>
            <p:cNvSpPr/>
            <p:nvPr/>
          </p:nvSpPr>
          <p:spPr>
            <a:xfrm>
              <a:off x="6643702" y="0"/>
              <a:ext cx="2500298" cy="714380"/>
            </a:xfrm>
            <a:prstGeom prst="irregularSeal1">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استراتيجيات تعزيز قيم المواطنة والمساواة في التعليم والتعلم:</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E:\Nouveau dossier (13)\Nouveau dossier (2)\خلفيات مزخرفة\5a3ad9b56bc8f1.99368122151380626144159045.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2" name="Rectangle 11"/>
          <p:cNvSpPr/>
          <p:nvPr/>
        </p:nvSpPr>
        <p:spPr>
          <a:xfrm>
            <a:off x="357158" y="571480"/>
            <a:ext cx="8501122" cy="6000792"/>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وتتمثل في جميع الأساليب والعمليات والأدوات التي يستخدمها المعلم أو المدرسة لتطبيق الاستراتيجيات سالفة الذكر، ومن هذه الطرق نستعرض </a:t>
            </a:r>
            <a:r>
              <a:rPr lang="ar-DZ" sz="1700"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مايلي</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الدمج في المحتوى المدرسي: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تضمين مفاهيم الحقوق والواجبات </a:t>
            </a:r>
            <a:r>
              <a:rPr lang="ar-DZ" sz="1700"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والدمقراطية</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في الدروس وربط التاريخ الوطني بقيم الانتماء والهوية وحقوق الإنسان. وكذا المراجعة الدورية لمحتوى المقررات الدراسية كي تتماشى مع المواضيع الراهنة كإدراج مواضيع جديدة كالمواطنة الرقمية وتأثير الذكاء الاصطناعي</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اعتماد مقاربات </a:t>
            </a:r>
            <a:r>
              <a:rPr lang="ar-DZ" sz="1700" b="1" cap="all" dirty="0" err="1"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بيداغوجية</a:t>
            </a: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 نشطة: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لعب الدور، حل المشكلات واقعية مرتبطة بالمواطنة، مثل تأثير الغش على روح المسؤولية المجتمعية. وكذا من خلال المناظرات والمشاريع الجماعية وتشجيع التعاون واحترام الآخر وتنمية التفكير النقدي.</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الربط بين المواد الدراسية والقيم: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استخدام التكامل المعرفي ضمن المنهج لتعزيز قيم المواطنة والمساواة ضمن جميع المواد.</a:t>
            </a:r>
            <a:endPar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endParaRP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تعزيز المشاركة الديمقراطية: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خلال تدريب المتعلمين على احترام غيرهم وتقبل الاختلاف وطريقة عرض أفكارهم بأسلوب محترم وكذا تشجيعهم على المشاركة في اتخاذ القرارات.</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تكوين المعلمين: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قبل الخدمة وأثناءها بتزويدهم باستراتيجيات تدريس قيم المواطنة وتوعيتهم بخطورة التمييز والقانون المهني.</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التعلم بالقدوة: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لا بد أن تلتزم جميع الهيئة التربوية بالقوانين المدرسية وتتصف بروح المسؤولية والانضباط، وتحرص على التعامل بشكل عادل مع جميع المتعلمين وتحترم حقوقهم، كما تعمل على توضيح هذه القوانين والإعلان عليها، وتنشط خلية الإصغاء والمتابعة للتصدي لأي إشكال ممكن أن يؤثر على الشعور بالأمن والانتماء.</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الأنشطة </a:t>
            </a:r>
            <a:r>
              <a:rPr lang="ar-DZ" sz="1700" b="1" cap="all" dirty="0" err="1"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اللاصفية</a:t>
            </a: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الاحتفال بالأعياد الدينية والوطنية، تنظيم فعاليات ثقافية حول قيم المواطنة وتنظيم حملات تطوعية كتنظيف القسم مثلا.</a:t>
            </a:r>
          </a:p>
          <a:p>
            <a:pPr algn="justLow" rtl="1">
              <a:buFont typeface="Wingdings" pitchFamily="2" charset="2"/>
              <a:buChar char="v"/>
            </a:pPr>
            <a:r>
              <a:rPr lang="ar-DZ" sz="1700"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الانفتاح على المحيط الخارجي: </a:t>
            </a:r>
            <a:r>
              <a:rPr lang="ar-DZ" sz="1700"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التعاون مع الأسرة في تعزيز هذه القيم، وعقد شراكة مع مؤسسات المجتمع المدني والدولة كاليوم التبرع بالدم، والمدينة المرورية.</a:t>
            </a:r>
            <a:endParaRPr lang="fr-FR" sz="1700" dirty="0">
              <a:ln w="9000" cmpd="sng">
                <a:noFill/>
                <a:prstDash val="solid"/>
              </a:ln>
              <a:solidFill>
                <a:srgbClr val="9900CC"/>
              </a:solidFill>
              <a:latin typeface="Simplified Arabic" pitchFamily="18" charset="-78"/>
              <a:cs typeface="Simplified Arabic" pitchFamily="18" charset="-78"/>
            </a:endParaRPr>
          </a:p>
        </p:txBody>
      </p:sp>
      <p:grpSp>
        <p:nvGrpSpPr>
          <p:cNvPr id="2" name="Groupe 12"/>
          <p:cNvGrpSpPr/>
          <p:nvPr/>
        </p:nvGrpSpPr>
        <p:grpSpPr>
          <a:xfrm>
            <a:off x="500034" y="0"/>
            <a:ext cx="7715304" cy="714380"/>
            <a:chOff x="6643702" y="0"/>
            <a:chExt cx="2500298" cy="714380"/>
          </a:xfrm>
        </p:grpSpPr>
        <p:sp>
          <p:nvSpPr>
            <p:cNvPr id="8" name="Explosion 2 7"/>
            <p:cNvSpPr/>
            <p:nvPr/>
          </p:nvSpPr>
          <p:spPr>
            <a:xfrm>
              <a:off x="6643702" y="0"/>
              <a:ext cx="2500298" cy="642918"/>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xplosion 1 8"/>
            <p:cNvSpPr/>
            <p:nvPr/>
          </p:nvSpPr>
          <p:spPr>
            <a:xfrm>
              <a:off x="6643702" y="0"/>
              <a:ext cx="2500298" cy="714380"/>
            </a:xfrm>
            <a:prstGeom prst="irregularSeal1">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طرق دمج قيم المواطنة والمساواة في المناهج الدراسية:</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grpSp>
      <p:sp>
        <p:nvSpPr>
          <p:cNvPr id="11" name="Rectangle 10"/>
          <p:cNvSpPr/>
          <p:nvPr/>
        </p:nvSpPr>
        <p:spPr>
          <a:xfrm>
            <a:off x="0" y="6429396"/>
            <a:ext cx="2214546" cy="4286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400" b="1" cap="all" dirty="0" err="1"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4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400" dirty="0">
              <a:ln w="9000" cmpd="sng">
                <a:solidFill>
                  <a:srgbClr val="9900CC"/>
                </a:solidFill>
                <a:prstDash val="solid"/>
              </a:ln>
              <a:solidFill>
                <a:schemeClr val="tx1"/>
              </a:solidFill>
              <a:latin typeface="Simplified Arabic" pitchFamily="18" charset="-78"/>
              <a:cs typeface="Simplified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E:\Nouveau dossier (13)\Nouveau dossier (2)\خلفيات مزخرفة\5a3ad9b56bc8f1.99368122151380626144159045.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1" name="Rectangle 10"/>
          <p:cNvSpPr/>
          <p:nvPr/>
        </p:nvSpPr>
        <p:spPr>
          <a:xfrm>
            <a:off x="0" y="6286496"/>
            <a:ext cx="25002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sp>
        <p:nvSpPr>
          <p:cNvPr id="12" name="Rectangle 11"/>
          <p:cNvSpPr/>
          <p:nvPr/>
        </p:nvSpPr>
        <p:spPr>
          <a:xfrm>
            <a:off x="285720" y="642918"/>
            <a:ext cx="8572560" cy="5286412"/>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تتمثل المصادر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البيداغوجية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للتربية على قيم المواطنة والمساواة في مختلف الوسائل والمراجع التربوية التي يعتمد عليها المعلم لغرس قيم المواطنة وترسيخها كممارسة حياتية في سلوك المتعلم، ومن بين هذه المصادر نذكر:</a:t>
            </a:r>
          </a:p>
          <a:p>
            <a:pPr algn="justLow" rtl="1">
              <a:buFont typeface="Wingdings" pitchFamily="2" charset="2"/>
              <a:buChar char="Ø"/>
            </a:pPr>
            <a:r>
              <a:rPr lang="ar-DZ" b="1" cap="all" dirty="0"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المصادر </a:t>
            </a:r>
            <a:r>
              <a:rPr lang="ar-DZ" b="1" cap="all" dirty="0" err="1"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البيداغوجية</a:t>
            </a:r>
            <a:r>
              <a:rPr lang="ar-DZ" b="1" cap="all" dirty="0"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 (النظرية):</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المناهج والكتب المدرسية: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تعد من أهم وأولى المصادر المستند عليها في تعزيز قيم المواطنة والمساواة، حيث تتضمن نصوصا وأناشيد وسندات وأنشطة تتناول مفاهيم متعلقة بالمواطنة</a:t>
            </a:r>
            <a:endPar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endParaRP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النصوص القانونية: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يعد الدستور مرجعا هاما لتعليم قيم الموطنة والمساواة حيث يتضمن مجموعة من المواد القانونية المنظمة للحياة المدنية للأفراد والموضحة لحقوقهم وواجباتهم.</a:t>
            </a:r>
          </a:p>
          <a:p>
            <a:pPr algn="justLow" rtl="1">
              <a:buFont typeface="Wingdings" pitchFamily="2" charset="2"/>
              <a:buChar char="Ø"/>
            </a:pPr>
            <a:r>
              <a:rPr lang="ar-DZ" b="1" cap="all" dirty="0"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المصادر الثقافية والاجتماعية:</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التراث الثقافي والتاريخ الوطني: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تعد الجزائر بلدا متنوع ثقافيا ولها تاريخ طويل، لذا فهو يشكل مصدرا أساسيا لتعزيز الهوية الوطنية </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المؤسسات التربوية والمدنية: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تعمل المدرسة والجامعة والأسرة ومؤسسات التكوين المهني والجمعيات ووسائل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الاعلام</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ومختلف المؤسسات الوطنية على بناء قيم المواطنة ونشرها وتعزيزها في سلوك المواطنين والنشء خاصة.</a:t>
            </a:r>
          </a:p>
          <a:p>
            <a:pPr algn="justLow" rtl="1">
              <a:buFont typeface="Wingdings" pitchFamily="2" charset="2"/>
              <a:buChar char="Ø"/>
            </a:pPr>
            <a:r>
              <a:rPr lang="ar-DZ" b="1" cap="all" dirty="0"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المصادر </a:t>
            </a:r>
            <a:r>
              <a:rPr lang="ar-DZ" b="1" cap="all" dirty="0" err="1"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الإمبريقية</a:t>
            </a:r>
            <a:r>
              <a:rPr lang="ar-DZ" b="1" cap="all" dirty="0" smtClean="0">
                <a:ln w="9000" cmpd="sng">
                  <a:noFill/>
                  <a:prstDash val="solid"/>
                </a:ln>
                <a:solidFill>
                  <a:srgbClr val="00B050"/>
                </a:solidFill>
                <a:effectLst>
                  <a:reflection blurRad="12700" stA="28000" endPos="45000" dist="1000" dir="5400000" sy="-100000" algn="bl" rotWithShape="0"/>
                </a:effectLst>
                <a:latin typeface="Simplified Arabic" pitchFamily="18" charset="-78"/>
                <a:cs typeface="Simplified Arabic" pitchFamily="18" charset="-78"/>
              </a:rPr>
              <a:t> (التطبيقية):</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الأنشطة </a:t>
            </a:r>
            <a:r>
              <a:rPr lang="ar-DZ" b="1" cap="all" dirty="0" err="1"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اللاصفية</a:t>
            </a: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وتتمثل في النوادي الثقافية والرياضية وتسعى هذه الأخيرة إلى غرس قيم المواطنة والمسؤولية والتعاون واحترام الآخر في نفوس أفرادها.</a:t>
            </a:r>
          </a:p>
          <a:p>
            <a:pPr algn="justLow" rtl="1">
              <a:buFont typeface="Wingdings" pitchFamily="2" charset="2"/>
              <a:buChar char="v"/>
            </a:pPr>
            <a:r>
              <a:rPr lang="ar-DZ" b="1" cap="all" dirty="0" smtClean="0">
                <a:ln w="9000" cmpd="sng">
                  <a:noFill/>
                  <a:prstDash val="solid"/>
                </a:ln>
                <a:solidFill>
                  <a:srgbClr val="9900CC"/>
                </a:solidFill>
                <a:effectLst>
                  <a:reflection blurRad="12700" stA="28000" endPos="45000" dist="1000" dir="5400000" sy="-100000" algn="bl" rotWithShape="0"/>
                </a:effectLst>
                <a:latin typeface="Simplified Arabic" pitchFamily="18" charset="-78"/>
                <a:cs typeface="Simplified Arabic" pitchFamily="18" charset="-78"/>
              </a:rPr>
              <a:t>الوسائط التكنولوجية: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كالوسائط الرقمية من أفلام تعليمية ومنصات تفاعلية تستخدم لتوضيح مفاهيم المواطنة وتعزيز الوعي بالقضايا الاجتماعية.</a:t>
            </a:r>
            <a:endParaRPr lang="fr-FR" dirty="0">
              <a:ln w="9000" cmpd="sng">
                <a:noFill/>
                <a:prstDash val="solid"/>
              </a:ln>
              <a:solidFill>
                <a:schemeClr val="tx1"/>
              </a:solidFill>
              <a:latin typeface="Simplified Arabic" pitchFamily="18" charset="-78"/>
              <a:cs typeface="Simplified Arabic" pitchFamily="18" charset="-78"/>
            </a:endParaRPr>
          </a:p>
        </p:txBody>
      </p:sp>
      <p:grpSp>
        <p:nvGrpSpPr>
          <p:cNvPr id="3" name="Groupe 13"/>
          <p:cNvGrpSpPr/>
          <p:nvPr/>
        </p:nvGrpSpPr>
        <p:grpSpPr>
          <a:xfrm>
            <a:off x="1285852" y="0"/>
            <a:ext cx="7072330" cy="714380"/>
            <a:chOff x="6539521" y="-2643182"/>
            <a:chExt cx="2604479" cy="714380"/>
          </a:xfrm>
        </p:grpSpPr>
        <p:sp>
          <p:nvSpPr>
            <p:cNvPr id="15" name="Explosion 2 14"/>
            <p:cNvSpPr/>
            <p:nvPr/>
          </p:nvSpPr>
          <p:spPr>
            <a:xfrm>
              <a:off x="6565829" y="-2643182"/>
              <a:ext cx="2500298" cy="642918"/>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xplosion 1 15"/>
            <p:cNvSpPr/>
            <p:nvPr/>
          </p:nvSpPr>
          <p:spPr>
            <a:xfrm>
              <a:off x="6539521" y="-2643182"/>
              <a:ext cx="2604479" cy="714380"/>
            </a:xfrm>
            <a:prstGeom prst="irregularSeal1">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المصادر </a:t>
              </a:r>
              <a:r>
                <a:rPr lang="ar-DZ" sz="1600" b="1" cap="all" dirty="0" err="1"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البيداغوجية</a:t>
              </a: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للتربية على قيم المواطنة والمساواة: </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E:\Nouveau dossier (13)\Nouveau dossier (2)\خلفيات مزخرفة\5a3ad9b56bc8f1.99368122151380626144159045.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1" name="Rectangle 10"/>
          <p:cNvSpPr/>
          <p:nvPr/>
        </p:nvSpPr>
        <p:spPr>
          <a:xfrm>
            <a:off x="0" y="6286496"/>
            <a:ext cx="250029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sp>
        <p:nvSpPr>
          <p:cNvPr id="12" name="Rectangle 11"/>
          <p:cNvSpPr/>
          <p:nvPr/>
        </p:nvSpPr>
        <p:spPr>
          <a:xfrm>
            <a:off x="285720" y="642918"/>
            <a:ext cx="8572560" cy="2786082"/>
          </a:xfrm>
          <a:prstGeom prst="rect">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rPr>
              <a:t>وفي النهاية يصل بنا القول إلى أن تعليم قيم المواطنة والمساواة تمثل لبنة أساسية لبناء الفرد والمجتمع، حيث تهدف إلى تنمية الوعي بالحقوق والواجبات، وتنمية الحس المدني وغرس قيم المساواة والعدالة وتطوير مهارات الحوار والتواصل، ولتحقيق هذه الأهداف تعتمد المنظومة التربوية على مجموعة من الاستراتيجيات تتمثل في إدماج قيم المواطنة والمساواة في المناهج التعليمية، وتفعيل الأنشطة التفاعلية وتكوين المعلمين ، فضلا على استخدام الوسائل التكنولوجية. كما يتم تطبيق هذه الاستراتيجيات من خلال طرق </a:t>
            </a:r>
            <a:r>
              <a:rPr lang="ar-DZ" b="1" cap="all" dirty="0" err="1" smtClean="0">
                <a:ln w="9000" cmpd="sng">
                  <a:noFill/>
                  <a:prstDash val="solid"/>
                </a:ln>
                <a:solidFill>
                  <a:schemeClr val="tx1"/>
                </a:solidFill>
                <a:effectLst>
                  <a:reflection blurRad="12700" stA="28000" endPos="45000" dist="1000" dir="5400000" sy="-100000" algn="bl" rotWithShape="0"/>
                </a:effectLst>
              </a:rPr>
              <a:t>وبيداغوجيات</a:t>
            </a:r>
            <a:r>
              <a:rPr lang="ar-DZ" b="1" cap="all" dirty="0" smtClean="0">
                <a:ln w="9000" cmpd="sng">
                  <a:noFill/>
                  <a:prstDash val="solid"/>
                </a:ln>
                <a:solidFill>
                  <a:schemeClr val="tx1"/>
                </a:solidFill>
                <a:effectLst>
                  <a:reflection blurRad="12700" stA="28000" endPos="45000" dist="1000" dir="5400000" sy="-100000" algn="bl" rotWithShape="0"/>
                </a:effectLst>
              </a:rPr>
              <a:t> نشطة ومتنوعة سواء داخل الصف أو خارجه. وتستند في ذلك على مصادر متنوعة </a:t>
            </a:r>
            <a:r>
              <a:rPr lang="ar-DZ" b="1" cap="all" dirty="0" err="1" smtClean="0">
                <a:ln w="9000" cmpd="sng">
                  <a:noFill/>
                  <a:prstDash val="solid"/>
                </a:ln>
                <a:solidFill>
                  <a:schemeClr val="tx1"/>
                </a:solidFill>
                <a:effectLst>
                  <a:reflection blurRad="12700" stA="28000" endPos="45000" dist="1000" dir="5400000" sy="-100000" algn="bl" rotWithShape="0"/>
                </a:effectLst>
              </a:rPr>
              <a:t>بيداغوجية</a:t>
            </a:r>
            <a:r>
              <a:rPr lang="ar-DZ" b="1" cap="all" dirty="0" smtClean="0">
                <a:ln w="9000" cmpd="sng">
                  <a:noFill/>
                  <a:prstDash val="solid"/>
                </a:ln>
                <a:solidFill>
                  <a:schemeClr val="tx1"/>
                </a:solidFill>
                <a:effectLst>
                  <a:reflection blurRad="12700" stA="28000" endPos="45000" dist="1000" dir="5400000" sy="-100000" algn="bl" rotWithShape="0"/>
                </a:effectLst>
              </a:rPr>
              <a:t> وثقافية واجتماعية </a:t>
            </a:r>
            <a:r>
              <a:rPr lang="ar-DZ" b="1" cap="all" dirty="0" err="1" smtClean="0">
                <a:ln w="9000" cmpd="sng">
                  <a:noFill/>
                  <a:prstDash val="solid"/>
                </a:ln>
                <a:solidFill>
                  <a:schemeClr val="tx1"/>
                </a:solidFill>
                <a:effectLst>
                  <a:reflection blurRad="12700" stA="28000" endPos="45000" dist="1000" dir="5400000" sy="-100000" algn="bl" rotWithShape="0"/>
                </a:effectLst>
              </a:rPr>
              <a:t>وامبريقية</a:t>
            </a:r>
            <a:r>
              <a:rPr lang="ar-DZ" b="1" cap="all" dirty="0" smtClean="0">
                <a:ln w="9000" cmpd="sng">
                  <a:noFill/>
                  <a:prstDash val="solid"/>
                </a:ln>
                <a:solidFill>
                  <a:schemeClr val="tx1"/>
                </a:solidFill>
                <a:effectLst>
                  <a:reflection blurRad="12700" stA="28000" endPos="45000" dist="1000" dir="5400000" sy="-100000" algn="bl" rotWithShape="0"/>
                </a:effectLst>
              </a:rPr>
              <a:t>.</a:t>
            </a:r>
          </a:p>
          <a:p>
            <a:pPr algn="justLow" rtl="1"/>
            <a:r>
              <a:rPr lang="ar-DZ" b="1" cap="all" dirty="0" smtClean="0">
                <a:ln w="9000" cmpd="sng">
                  <a:noFill/>
                  <a:prstDash val="solid"/>
                </a:ln>
                <a:solidFill>
                  <a:schemeClr val="tx1"/>
                </a:solidFill>
                <a:effectLst>
                  <a:reflection blurRad="12700" stA="28000" endPos="45000" dist="1000" dir="5400000" sy="-100000" algn="bl" rotWithShape="0"/>
                </a:effectLst>
              </a:rPr>
              <a:t>وعليه فإن غرس قيم المواطنة والمساواة في سلوك المتعلم </a:t>
            </a:r>
            <a:r>
              <a:rPr lang="ar-DZ" b="1" cap="all" dirty="0" err="1" smtClean="0">
                <a:ln w="9000" cmpd="sng">
                  <a:noFill/>
                  <a:prstDash val="solid"/>
                </a:ln>
                <a:solidFill>
                  <a:schemeClr val="tx1"/>
                </a:solidFill>
                <a:effectLst>
                  <a:reflection blurRad="12700" stA="28000" endPos="45000" dist="1000" dir="5400000" sy="-100000" algn="bl" rotWithShape="0"/>
                </a:effectLst>
              </a:rPr>
              <a:t>رهين</a:t>
            </a:r>
            <a:r>
              <a:rPr lang="ar-DZ" b="1" cap="all" dirty="0" smtClean="0">
                <a:ln w="9000" cmpd="sng">
                  <a:noFill/>
                  <a:prstDash val="solid"/>
                </a:ln>
                <a:solidFill>
                  <a:schemeClr val="tx1"/>
                </a:solidFill>
                <a:effectLst>
                  <a:reflection blurRad="12700" stA="28000" endPos="45000" dist="1000" dir="5400000" sy="-100000" algn="bl" rotWithShape="0"/>
                </a:effectLst>
              </a:rPr>
              <a:t> بمدى تفعيل وتكامل هذه العناصر بشكل علمي وعملي في البيئة التعليمية </a:t>
            </a:r>
            <a:r>
              <a:rPr lang="ar-DZ" b="1" cap="all" dirty="0" err="1" smtClean="0">
                <a:ln w="9000" cmpd="sng">
                  <a:noFill/>
                  <a:prstDash val="solid"/>
                </a:ln>
                <a:solidFill>
                  <a:schemeClr val="tx1"/>
                </a:solidFill>
                <a:effectLst>
                  <a:reflection blurRad="12700" stA="28000" endPos="45000" dist="1000" dir="5400000" sy="-100000" algn="bl" rotWithShape="0"/>
                </a:effectLst>
              </a:rPr>
              <a:t>التعلمية</a:t>
            </a:r>
            <a:r>
              <a:rPr lang="ar-DZ" b="1" cap="all" dirty="0" smtClean="0">
                <a:ln w="9000" cmpd="sng">
                  <a:noFill/>
                  <a:prstDash val="solid"/>
                </a:ln>
                <a:solidFill>
                  <a:schemeClr val="tx1"/>
                </a:solidFill>
                <a:effectLst>
                  <a:reflection blurRad="12700" stA="28000" endPos="45000" dist="1000" dir="5400000" sy="-100000" algn="bl" rotWithShape="0"/>
                </a:effectLst>
              </a:rPr>
              <a:t>.</a:t>
            </a:r>
            <a:endParaRPr lang="fr-FR" dirty="0">
              <a:ln w="9000" cmpd="sng">
                <a:noFill/>
                <a:prstDash val="solid"/>
              </a:ln>
              <a:solidFill>
                <a:schemeClr val="tx1"/>
              </a:solidFill>
            </a:endParaRPr>
          </a:p>
        </p:txBody>
      </p:sp>
      <p:grpSp>
        <p:nvGrpSpPr>
          <p:cNvPr id="2" name="Groupe 12"/>
          <p:cNvGrpSpPr/>
          <p:nvPr/>
        </p:nvGrpSpPr>
        <p:grpSpPr>
          <a:xfrm>
            <a:off x="6643702" y="0"/>
            <a:ext cx="2500298" cy="714380"/>
            <a:chOff x="6643702" y="0"/>
            <a:chExt cx="2500298" cy="714380"/>
          </a:xfrm>
        </p:grpSpPr>
        <p:sp>
          <p:nvSpPr>
            <p:cNvPr id="8" name="Explosion 2 7"/>
            <p:cNvSpPr/>
            <p:nvPr/>
          </p:nvSpPr>
          <p:spPr>
            <a:xfrm>
              <a:off x="6643702" y="0"/>
              <a:ext cx="2500298" cy="642918"/>
            </a:xfrm>
            <a:prstGeom prst="irregularSeal2">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xplosion 1 8"/>
            <p:cNvSpPr/>
            <p:nvPr/>
          </p:nvSpPr>
          <p:spPr>
            <a:xfrm>
              <a:off x="6643702" y="0"/>
              <a:ext cx="2500298" cy="714380"/>
            </a:xfrm>
            <a:prstGeom prst="irregularSeal1">
              <a:avLst/>
            </a:prstGeom>
            <a:solidFill>
              <a:srgbClr val="FF99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rgbClr val="9900CC"/>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خلاصة:</a:t>
              </a:r>
              <a:endParaRPr lang="fr-FR" sz="1600" dirty="0">
                <a:ln w="9000" cmpd="sng">
                  <a:solidFill>
                    <a:srgbClr val="9900CC"/>
                  </a:solidFill>
                  <a:prstDash val="solid"/>
                </a:ln>
                <a:solidFill>
                  <a:schemeClr val="tx1"/>
                </a:solidFill>
                <a:latin typeface="Simplified Arabic" pitchFamily="18" charset="-78"/>
                <a:cs typeface="Simplified Arabic" pitchFamily="18" charset="-78"/>
              </a:endParaRPr>
            </a:p>
          </p:txBody>
        </p:sp>
      </p:gr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1061</Words>
  <Application>Microsoft Office PowerPoint</Application>
  <PresentationFormat>Affichage à l'écran (4:3)</PresentationFormat>
  <Paragraphs>51</Paragraphs>
  <Slides>6</Slides>
  <Notes>1</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Diapositive 1</vt:lpstr>
      <vt:lpstr>Diapositive 2</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3</cp:revision>
  <dcterms:created xsi:type="dcterms:W3CDTF">2026-04-04T13:49:51Z</dcterms:created>
  <dcterms:modified xsi:type="dcterms:W3CDTF">2026-04-04T17:58:08Z</dcterms:modified>
</cp:coreProperties>
</file>