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mp4" ContentType="video/mp4"/>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98" r:id="rId2"/>
    <p:sldId id="308" r:id="rId3"/>
    <p:sldId id="258" r:id="rId4"/>
    <p:sldId id="260" r:id="rId5"/>
    <p:sldId id="299" r:id="rId6"/>
    <p:sldId id="315" r:id="rId7"/>
    <p:sldId id="316" r:id="rId8"/>
    <p:sldId id="309" r:id="rId9"/>
    <p:sldId id="310" r:id="rId10"/>
    <p:sldId id="311" r:id="rId11"/>
    <p:sldId id="312" r:id="rId12"/>
    <p:sldId id="313" r:id="rId13"/>
    <p:sldId id="314" r:id="rId14"/>
    <p:sldId id="318" r:id="rId15"/>
    <p:sldId id="302" r:id="rId16"/>
    <p:sldId id="317" r:id="rId17"/>
    <p:sldId id="303" r:id="rId18"/>
    <p:sldId id="307" r:id="rId19"/>
    <p:sldId id="30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P" initial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000055"/>
    <a:srgbClr val="010D4B"/>
    <a:srgbClr val="000F3A"/>
    <a:srgbClr val="000031"/>
    <a:srgbClr val="00002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showGuides="1">
      <p:cViewPr>
        <p:scale>
          <a:sx n="50" d="100"/>
          <a:sy n="50" d="100"/>
        </p:scale>
        <p:origin x="-606" y="2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D408EF-8885-4FA6-B391-9D9D1864EF07}" type="datetimeFigureOut">
              <a:rPr lang="fr-FR" smtClean="0"/>
              <a:pPr/>
              <a:t>18/11/2024</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54316C-AAB4-4267-84C7-BA3D5723981E}"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954316C-AAB4-4267-84C7-BA3D5723981E}" type="slidenum">
              <a:rPr lang="fr-FR" smtClean="0"/>
              <a:pPr/>
              <a:t>5</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C1B69FBA-6136-4544-8051-F599DA64FE3F}" type="datetimeFigureOut">
              <a:rPr lang="en-US" smtClean="0"/>
              <a:pPr/>
              <a:t>11/18/2024</a:t>
            </a:fld>
            <a:endParaRPr lang="en-US"/>
          </a:p>
        </p:txBody>
      </p:sp>
      <p:sp>
        <p:nvSpPr>
          <p:cNvPr id="19" name="Espace réservé du pied de page 18"/>
          <p:cNvSpPr>
            <a:spLocks noGrp="1"/>
          </p:cNvSpPr>
          <p:nvPr>
            <p:ph type="ftr" sz="quarter" idx="11"/>
          </p:nvPr>
        </p:nvSpPr>
        <p:spPr/>
        <p:txBody>
          <a:bodyPr/>
          <a:lstStyle/>
          <a:p>
            <a:endParaRPr lang="en-US"/>
          </a:p>
        </p:txBody>
      </p:sp>
      <p:sp>
        <p:nvSpPr>
          <p:cNvPr id="27" name="Espace réservé du numéro de diapositive 26"/>
          <p:cNvSpPr>
            <a:spLocks noGrp="1"/>
          </p:cNvSpPr>
          <p:nvPr>
            <p:ph type="sldNum" sz="quarter" idx="12"/>
          </p:nvPr>
        </p:nvSpPr>
        <p:spPr/>
        <p:txBody>
          <a:bodyPr/>
          <a:lstStyle/>
          <a:p>
            <a:fld id="{D0741B28-B0CA-4F1E-8690-36D77EBBA903}" type="slidenum">
              <a:rPr lang="en-US" smtClean="0"/>
              <a:pPr/>
              <a:t>‹N°›</a:t>
            </a:fld>
            <a:endParaRPr lang="en-US"/>
          </a:p>
        </p:txBody>
      </p:sp>
    </p:spTree>
  </p:cSld>
  <p:clrMapOvr>
    <a:overrideClrMapping bg1="dk1" tx1="lt1" bg2="dk2" tx2="lt2" accent1="accent1" accent2="accent2" accent3="accent3" accent4="accent4" accent5="accent5" accent6="accent6" hlink="hlink" folHlink="folHlink"/>
  </p:clrMapOvr>
  <p:transition advTm="4976">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1B69FBA-6136-4544-8051-F599DA64FE3F}" type="datetimeFigureOut">
              <a:rPr lang="en-US" smtClean="0"/>
              <a:pPr/>
              <a:t>11/18/2024</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D0741B28-B0CA-4F1E-8690-36D77EBBA903}" type="slidenum">
              <a:rPr lang="en-US" smtClean="0"/>
              <a:pPr/>
              <a:t>‹N°›</a:t>
            </a:fld>
            <a:endParaRPr lang="en-US"/>
          </a:p>
        </p:txBody>
      </p:sp>
    </p:spTree>
  </p:cSld>
  <p:clrMapOvr>
    <a:masterClrMapping/>
  </p:clrMapOvr>
  <p:transition advTm="4976">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914402"/>
            <a:ext cx="27432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914402"/>
            <a:ext cx="80264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1B69FBA-6136-4544-8051-F599DA64FE3F}" type="datetimeFigureOut">
              <a:rPr lang="en-US" smtClean="0"/>
              <a:pPr/>
              <a:t>11/18/2024</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D0741B28-B0CA-4F1E-8690-36D77EBBA903}" type="slidenum">
              <a:rPr lang="en-US" smtClean="0"/>
              <a:pPr/>
              <a:t>‹N°›</a:t>
            </a:fld>
            <a:endParaRPr lang="en-US"/>
          </a:p>
        </p:txBody>
      </p:sp>
    </p:spTree>
  </p:cSld>
  <p:clrMapOvr>
    <a:masterClrMapping/>
  </p:clrMapOvr>
  <p:transition advTm="4976">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1B69FBA-6136-4544-8051-F599DA64FE3F}" type="datetimeFigureOut">
              <a:rPr lang="en-US" smtClean="0"/>
              <a:pPr/>
              <a:t>11/18/2024</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D0741B28-B0CA-4F1E-8690-36D77EBBA903}" type="slidenum">
              <a:rPr lang="en-US" smtClean="0"/>
              <a:pPr/>
              <a:t>‹N°›</a:t>
            </a:fld>
            <a:endParaRPr lang="en-US"/>
          </a:p>
        </p:txBody>
      </p:sp>
    </p:spTree>
  </p:cSld>
  <p:clrMapOvr>
    <a:masterClrMapping/>
  </p:clrMapOvr>
  <p:transition advTm="4976">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C1B69FBA-6136-4544-8051-F599DA64FE3F}" type="datetimeFigureOut">
              <a:rPr lang="en-US" smtClean="0"/>
              <a:pPr/>
              <a:t>11/18/2024</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D0741B28-B0CA-4F1E-8690-36D77EBBA903}" type="slidenum">
              <a:rPr lang="en-US" smtClean="0"/>
              <a:pPr/>
              <a:t>‹N°›</a:t>
            </a:fld>
            <a:endParaRPr lang="en-US"/>
          </a:p>
        </p:txBody>
      </p:sp>
    </p:spTree>
  </p:cSld>
  <p:clrMapOvr>
    <a:overrideClrMapping bg1="dk1" tx1="lt1" bg2="dk2" tx2="lt2" accent1="accent1" accent2="accent2" accent3="accent3" accent4="accent4" accent5="accent5" accent6="accent6" hlink="hlink" folHlink="folHlink"/>
  </p:clrMapOvr>
  <p:transition advTm="4976">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09600" y="704088"/>
            <a:ext cx="109728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C1B69FBA-6136-4544-8051-F599DA64FE3F}" type="datetimeFigureOut">
              <a:rPr lang="en-US" smtClean="0"/>
              <a:pPr/>
              <a:t>11/18/2024</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D0741B28-B0CA-4F1E-8690-36D77EBBA903}" type="slidenum">
              <a:rPr lang="en-US" smtClean="0"/>
              <a:pPr/>
              <a:t>‹N°›</a:t>
            </a:fld>
            <a:endParaRPr lang="en-US"/>
          </a:p>
        </p:txBody>
      </p:sp>
    </p:spTree>
  </p:cSld>
  <p:clrMapOvr>
    <a:masterClrMapping/>
  </p:clrMapOvr>
  <p:transition advTm="4976">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704088"/>
            <a:ext cx="109728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C1B69FBA-6136-4544-8051-F599DA64FE3F}" type="datetimeFigureOut">
              <a:rPr lang="en-US" smtClean="0"/>
              <a:pPr/>
              <a:t>11/18/2024</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D0741B28-B0CA-4F1E-8690-36D77EBBA903}" type="slidenum">
              <a:rPr lang="en-US" smtClean="0"/>
              <a:pPr/>
              <a:t>‹N°›</a:t>
            </a:fld>
            <a:endParaRPr lang="en-US"/>
          </a:p>
        </p:txBody>
      </p:sp>
    </p:spTree>
  </p:cSld>
  <p:clrMapOvr>
    <a:masterClrMapping/>
  </p:clrMapOvr>
  <p:transition advTm="4976">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C1B69FBA-6136-4544-8051-F599DA64FE3F}" type="datetimeFigureOut">
              <a:rPr lang="en-US" smtClean="0"/>
              <a:pPr/>
              <a:t>11/18/2024</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D0741B28-B0CA-4F1E-8690-36D77EBBA903}" type="slidenum">
              <a:rPr lang="en-US" smtClean="0"/>
              <a:pPr/>
              <a:t>‹N°›</a:t>
            </a:fld>
            <a:endParaRPr lang="en-US"/>
          </a:p>
        </p:txBody>
      </p:sp>
    </p:spTree>
  </p:cSld>
  <p:clrMapOvr>
    <a:masterClrMapping/>
  </p:clrMapOvr>
  <p:transition advTm="4976">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1B69FBA-6136-4544-8051-F599DA64FE3F}" type="datetimeFigureOut">
              <a:rPr lang="en-US" smtClean="0"/>
              <a:pPr/>
              <a:t>11/18/2024</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D0741B28-B0CA-4F1E-8690-36D77EBBA903}" type="slidenum">
              <a:rPr lang="en-US" smtClean="0"/>
              <a:pPr/>
              <a:t>‹N°›</a:t>
            </a:fld>
            <a:endParaRPr lang="en-US"/>
          </a:p>
        </p:txBody>
      </p:sp>
    </p:spTree>
  </p:cSld>
  <p:clrMapOvr>
    <a:masterClrMapping/>
  </p:clrMapOvr>
  <p:transition advTm="4976">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C1B69FBA-6136-4544-8051-F599DA64FE3F}" type="datetimeFigureOut">
              <a:rPr lang="en-US" smtClean="0"/>
              <a:pPr/>
              <a:t>11/18/2024</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D0741B28-B0CA-4F1E-8690-36D77EBBA903}" type="slidenum">
              <a:rPr lang="en-US" smtClean="0"/>
              <a:pPr/>
              <a:t>‹N°›</a:t>
            </a:fld>
            <a:endParaRPr lang="en-US"/>
          </a:p>
        </p:txBody>
      </p:sp>
    </p:spTree>
  </p:cSld>
  <p:clrMapOvr>
    <a:masterClrMapping/>
  </p:clrMapOvr>
  <p:transition advTm="4976">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C1B69FBA-6136-4544-8051-F599DA64FE3F}" type="datetimeFigureOut">
              <a:rPr lang="en-US" smtClean="0"/>
              <a:pPr/>
              <a:t>11/18/2024</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a:xfrm>
            <a:off x="10769600" y="6356351"/>
            <a:ext cx="812800" cy="365125"/>
          </a:xfrm>
        </p:spPr>
        <p:txBody>
          <a:bodyPr/>
          <a:lstStyle/>
          <a:p>
            <a:fld id="{D0741B28-B0CA-4F1E-8690-36D77EBBA903}" type="slidenum">
              <a:rPr lang="en-US" smtClean="0"/>
              <a:pPr/>
              <a:t>‹N°›</a:t>
            </a:fld>
            <a:endParaRPr lang="en-US"/>
          </a:p>
        </p:txBody>
      </p:sp>
      <p:sp>
        <p:nvSpPr>
          <p:cNvPr id="3" name="Espace réservé pour une image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advTm="4976">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1B69FBA-6136-4544-8051-F599DA64FE3F}" type="datetimeFigureOut">
              <a:rPr lang="en-US" smtClean="0"/>
              <a:pPr/>
              <a:t>11/18/2024</a:t>
            </a:fld>
            <a:endParaRPr lang="en-US"/>
          </a:p>
        </p:txBody>
      </p:sp>
      <p:sp>
        <p:nvSpPr>
          <p:cNvPr id="22" name="Espace réservé du pied de page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Espace réservé du numéro de diapositive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0741B28-B0CA-4F1E-8690-36D77EBBA903}" type="slidenum">
              <a:rPr lang="en-US" smtClean="0"/>
              <a:pPr/>
              <a:t>‹N°›</a:t>
            </a:fld>
            <a:endParaRPr lang="en-US"/>
          </a:p>
        </p:txBody>
      </p:sp>
      <p:grpSp>
        <p:nvGrpSpPr>
          <p:cNvPr id="2" name="Groupe 1"/>
          <p:cNvGrpSpPr/>
          <p:nvPr/>
        </p:nvGrpSpPr>
        <p:grpSpPr>
          <a:xfrm>
            <a:off x="-25356" y="202408"/>
            <a:ext cx="12240731"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Tm="4976">
    <p:wheel spokes="8"/>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jpeg"/><Relationship Id="rId7"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microsoft.com/office/2007/relationships/media" Target="../media/media1.mp4"/><Relationship Id="rId10" Type="http://schemas.openxmlformats.org/officeDocument/2006/relationships/image" Target="../media/image8.jpeg"/><Relationship Id="rId9"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453F2AC5-1E77-4CC3-A18D-53E579F0EB35}"/>
              </a:ext>
            </a:extLst>
          </p:cNvPr>
          <p:cNvSpPr/>
          <p:nvPr/>
        </p:nvSpPr>
        <p:spPr>
          <a:xfrm>
            <a:off x="0" y="3848099"/>
            <a:ext cx="11658600" cy="830997"/>
          </a:xfrm>
          <a:prstGeom prst="rect">
            <a:avLst/>
          </a:prstGeom>
        </p:spPr>
        <p:txBody>
          <a:bodyPr wrap="square" anchor="b">
            <a:spAutoFit/>
          </a:bodyPr>
          <a:lstStyle/>
          <a:p>
            <a:pPr algn="ctr" rtl="1"/>
            <a:r>
              <a:rPr lang="ar-DZ" sz="4800" b="1" dirty="0" smtClean="0">
                <a:solidFill>
                  <a:schemeClr val="bg2"/>
                </a:solidFill>
                <a:latin typeface="Simplified Arabic" pitchFamily="18" charset="-78"/>
                <a:cs typeface="Bold Italic Art" pitchFamily="2" charset="-78"/>
              </a:rPr>
              <a:t>مدخل إلى علم الاقتصاد-</a:t>
            </a:r>
            <a:r>
              <a:rPr lang="ar-DZ" sz="4000" b="1" dirty="0" smtClean="0">
                <a:solidFill>
                  <a:schemeClr val="bg2"/>
                </a:solidFill>
                <a:latin typeface="Simplified Arabic" pitchFamily="18" charset="-78"/>
                <a:cs typeface="Bold Italic Art" pitchFamily="2" charset="-78"/>
              </a:rPr>
              <a:t>المجموعة</a:t>
            </a:r>
            <a:r>
              <a:rPr lang="ar-DZ" sz="4800" b="1" dirty="0" smtClean="0">
                <a:solidFill>
                  <a:schemeClr val="bg2"/>
                </a:solidFill>
                <a:latin typeface="Simplified Arabic" pitchFamily="18" charset="-78"/>
                <a:cs typeface="Bold Italic Art" pitchFamily="2" charset="-78"/>
              </a:rPr>
              <a:t> </a:t>
            </a:r>
            <a:r>
              <a:rPr lang="ar-DZ" sz="4000" b="1" dirty="0" smtClean="0">
                <a:solidFill>
                  <a:schemeClr val="bg2"/>
                </a:solidFill>
                <a:latin typeface="Simplified Arabic" pitchFamily="18" charset="-78"/>
                <a:cs typeface="Bold Italic Art" pitchFamily="2" charset="-78"/>
              </a:rPr>
              <a:t>الثالثة</a:t>
            </a:r>
            <a:r>
              <a:rPr lang="fr-FR" sz="4000" b="1" dirty="0" smtClean="0">
                <a:solidFill>
                  <a:schemeClr val="bg2"/>
                </a:solidFill>
                <a:latin typeface="Simplified Arabic" pitchFamily="18" charset="-78"/>
                <a:cs typeface="Bold Italic Art" pitchFamily="2" charset="-78"/>
              </a:rPr>
              <a:t>C</a:t>
            </a:r>
            <a:r>
              <a:rPr lang="ar-DZ" sz="4800" b="1" dirty="0" smtClean="0">
                <a:solidFill>
                  <a:schemeClr val="bg2"/>
                </a:solidFill>
                <a:latin typeface="Simplified Arabic" pitchFamily="18" charset="-78"/>
                <a:cs typeface="Bold Italic Art" pitchFamily="2" charset="-78"/>
              </a:rPr>
              <a:t>  </a:t>
            </a:r>
            <a:endParaRPr lang="en-US" sz="4000" dirty="0">
              <a:solidFill>
                <a:schemeClr val="bg2"/>
              </a:solidFill>
              <a:latin typeface="Simplified Arabic" pitchFamily="18" charset="-78"/>
              <a:cs typeface="Bold Italic Art" pitchFamily="2" charset="-78"/>
            </a:endParaRPr>
          </a:p>
        </p:txBody>
      </p:sp>
      <p:sp>
        <p:nvSpPr>
          <p:cNvPr id="5" name="TextBox 4">
            <a:extLst>
              <a:ext uri="{FF2B5EF4-FFF2-40B4-BE49-F238E27FC236}">
                <a16:creationId xmlns="" xmlns:a16="http://schemas.microsoft.com/office/drawing/2014/main" id="{771FDC7B-F2AD-481D-A6B5-D92065516833}"/>
              </a:ext>
            </a:extLst>
          </p:cNvPr>
          <p:cNvSpPr txBox="1"/>
          <p:nvPr/>
        </p:nvSpPr>
        <p:spPr>
          <a:xfrm>
            <a:off x="2114550" y="404037"/>
            <a:ext cx="7162800" cy="2623795"/>
          </a:xfrm>
          <a:prstGeom prst="rect">
            <a:avLst/>
          </a:prstGeom>
          <a:noFill/>
        </p:spPr>
        <p:txBody>
          <a:bodyPr wrap="square" rtlCol="0">
            <a:spAutoFit/>
          </a:bodyPr>
          <a:lstStyle/>
          <a:p>
            <a:pPr algn="ctr">
              <a:lnSpc>
                <a:spcPct val="150000"/>
              </a:lnSpc>
            </a:pPr>
            <a:r>
              <a:rPr lang="ar-DZ" sz="2800" b="1" dirty="0">
                <a:latin typeface="Simplified Arabic" pitchFamily="18" charset="-78"/>
                <a:cs typeface="Simplified Arabic" pitchFamily="18" charset="-78"/>
              </a:rPr>
              <a:t>وزارة التعليم العالي والبحث العلمي</a:t>
            </a:r>
          </a:p>
          <a:p>
            <a:pPr algn="ctr" rtl="1">
              <a:lnSpc>
                <a:spcPct val="150000"/>
              </a:lnSpc>
            </a:pPr>
            <a:r>
              <a:rPr lang="ar-DZ" sz="2800" b="1" dirty="0">
                <a:latin typeface="Simplified Arabic" pitchFamily="18" charset="-78"/>
                <a:cs typeface="Simplified Arabic" pitchFamily="18" charset="-78"/>
              </a:rPr>
              <a:t>جامعة </a:t>
            </a:r>
            <a:r>
              <a:rPr lang="ar-DZ" sz="2800" b="1" dirty="0" smtClean="0">
                <a:latin typeface="Simplified Arabic" pitchFamily="18" charset="-78"/>
                <a:cs typeface="Simplified Arabic" pitchFamily="18" charset="-78"/>
              </a:rPr>
              <a:t>محمد</a:t>
            </a:r>
            <a:r>
              <a:rPr lang="fr-FR" sz="2800" b="1" dirty="0" smtClean="0">
                <a:latin typeface="Simplified Arabic" pitchFamily="18" charset="-78"/>
                <a:cs typeface="Simplified Arabic" pitchFamily="18" charset="-78"/>
              </a:rPr>
              <a:t> </a:t>
            </a:r>
            <a:r>
              <a:rPr lang="ar-DZ" sz="2800" b="1" dirty="0" err="1" smtClean="0">
                <a:latin typeface="Simplified Arabic" pitchFamily="18" charset="-78"/>
                <a:cs typeface="Simplified Arabic" pitchFamily="18" charset="-78"/>
              </a:rPr>
              <a:t>لمين</a:t>
            </a:r>
            <a:r>
              <a:rPr lang="ar-DZ" sz="2800" b="1" dirty="0" smtClean="0">
                <a:latin typeface="Simplified Arabic" pitchFamily="18" charset="-78"/>
                <a:cs typeface="Simplified Arabic" pitchFamily="18" charset="-78"/>
              </a:rPr>
              <a:t> </a:t>
            </a:r>
            <a:r>
              <a:rPr lang="ar-DZ" sz="2800" b="1" dirty="0">
                <a:latin typeface="Simplified Arabic" pitchFamily="18" charset="-78"/>
                <a:cs typeface="Simplified Arabic" pitchFamily="18" charset="-78"/>
              </a:rPr>
              <a:t>دباغين سطيف 2</a:t>
            </a:r>
          </a:p>
          <a:p>
            <a:pPr algn="ctr">
              <a:lnSpc>
                <a:spcPct val="150000"/>
              </a:lnSpc>
            </a:pPr>
            <a:r>
              <a:rPr lang="ar-DZ" sz="2800" b="1" dirty="0">
                <a:latin typeface="Simplified Arabic" pitchFamily="18" charset="-78"/>
                <a:cs typeface="Simplified Arabic" pitchFamily="18" charset="-78"/>
              </a:rPr>
              <a:t>كلية العلوم الإنسانية والاجتماعية </a:t>
            </a:r>
          </a:p>
          <a:p>
            <a:pPr algn="ctr">
              <a:lnSpc>
                <a:spcPct val="150000"/>
              </a:lnSpc>
            </a:pPr>
            <a:r>
              <a:rPr lang="ar-DZ" sz="2800" b="1" dirty="0" smtClean="0">
                <a:latin typeface="Simplified Arabic" pitchFamily="18" charset="-78"/>
                <a:cs typeface="Simplified Arabic" pitchFamily="18" charset="-78"/>
              </a:rPr>
              <a:t>الجذع المشترك – علوم اجتماعية</a:t>
            </a:r>
            <a:endParaRPr lang="en-US" sz="3200" b="1" dirty="0">
              <a:latin typeface="Simplified Arabic" pitchFamily="18" charset="-78"/>
              <a:cs typeface="Simplified Arabic" pitchFamily="18" charset="-78"/>
            </a:endParaRPr>
          </a:p>
        </p:txBody>
      </p:sp>
      <p:pic>
        <p:nvPicPr>
          <p:cNvPr id="8" name="Picture 7">
            <a:extLst>
              <a:ext uri="{FF2B5EF4-FFF2-40B4-BE49-F238E27FC236}">
                <a16:creationId xmlns="" xmlns:a16="http://schemas.microsoft.com/office/drawing/2014/main" id="{821C6315-DB1D-4252-8361-C462BD557AC0}"/>
              </a:ext>
            </a:extLst>
          </p:cNvPr>
          <p:cNvPicPr>
            <a:picLocks noChangeAspect="1"/>
          </p:cNvPicPr>
          <p:nvPr/>
        </p:nvPicPr>
        <p:blipFill>
          <a:blip r:embed="rId3">
            <a:grayscl/>
            <a:extLst>
              <a:ext uri="{28A0092B-C50C-407E-A947-70E740481C1C}">
                <a14:useLocalDpi xmlns="" xmlns:a14="http://schemas.microsoft.com/office/drawing/2010/main" val="0"/>
              </a:ext>
            </a:extLst>
          </a:blip>
          <a:stretch>
            <a:fillRect/>
          </a:stretch>
        </p:blipFill>
        <p:spPr>
          <a:xfrm>
            <a:off x="9086850" y="434269"/>
            <a:ext cx="1943100" cy="2057400"/>
          </a:xfrm>
          <a:prstGeom prst="rect">
            <a:avLst/>
          </a:prstGeom>
          <a:noFill/>
          <a:ln>
            <a:noFill/>
          </a:ln>
        </p:spPr>
      </p:pic>
      <p:pic>
        <p:nvPicPr>
          <p:cNvPr id="11" name="Picture 10">
            <a:extLst>
              <a:ext uri="{FF2B5EF4-FFF2-40B4-BE49-F238E27FC236}">
                <a16:creationId xmlns="" xmlns:a16="http://schemas.microsoft.com/office/drawing/2014/main" id="{CFA42A3E-C87B-4E97-90DE-A5CA1D6C8088}"/>
              </a:ext>
            </a:extLst>
          </p:cNvPr>
          <p:cNvPicPr>
            <a:picLocks noChangeAspect="1"/>
          </p:cNvPicPr>
          <p:nvPr/>
        </p:nvPicPr>
        <p:blipFill>
          <a:blip r:embed="rId3">
            <a:grayscl/>
            <a:extLst>
              <a:ext uri="{28A0092B-C50C-407E-A947-70E740481C1C}">
                <a14:useLocalDpi xmlns="" xmlns:a14="http://schemas.microsoft.com/office/drawing/2010/main" val="0"/>
              </a:ext>
            </a:extLst>
          </a:blip>
          <a:stretch>
            <a:fillRect/>
          </a:stretch>
        </p:blipFill>
        <p:spPr>
          <a:xfrm>
            <a:off x="762000" y="476250"/>
            <a:ext cx="1943100" cy="2057400"/>
          </a:xfrm>
          <a:prstGeom prst="rect">
            <a:avLst/>
          </a:prstGeom>
          <a:noFill/>
          <a:ln>
            <a:noFill/>
          </a:ln>
        </p:spPr>
      </p:pic>
      <p:sp>
        <p:nvSpPr>
          <p:cNvPr id="9" name="Rectangle 8"/>
          <p:cNvSpPr/>
          <p:nvPr/>
        </p:nvSpPr>
        <p:spPr>
          <a:xfrm>
            <a:off x="2724150" y="4826268"/>
            <a:ext cx="6115050" cy="646331"/>
          </a:xfrm>
          <a:prstGeom prst="rect">
            <a:avLst/>
          </a:prstGeom>
        </p:spPr>
        <p:txBody>
          <a:bodyPr wrap="square">
            <a:spAutoFit/>
          </a:bodyPr>
          <a:lstStyle/>
          <a:p>
            <a:pPr lvl="0" algn="ctr"/>
            <a:r>
              <a:rPr lang="ar-DZ" sz="2400" b="1" i="1" dirty="0" smtClean="0">
                <a:solidFill>
                  <a:prstClr val="black"/>
                </a:solidFill>
                <a:ea typeface="Calibri" panose="020F0502020204030204" pitchFamily="34" charset="0"/>
                <a:cs typeface="Bold Italic Art" pitchFamily="2" charset="-78"/>
              </a:rPr>
              <a:t> </a:t>
            </a:r>
            <a:r>
              <a:rPr lang="ar-DZ" sz="3600" b="1" i="1" dirty="0" smtClean="0">
                <a:solidFill>
                  <a:schemeClr val="accent4"/>
                </a:solidFill>
                <a:ea typeface="Calibri" panose="020F0502020204030204" pitchFamily="34" charset="0"/>
                <a:cs typeface="Bold Italic Art" pitchFamily="2" charset="-78"/>
              </a:rPr>
              <a:t>د. </a:t>
            </a:r>
            <a:r>
              <a:rPr lang="ar-DZ" sz="3600" b="1" i="1" dirty="0" err="1" smtClean="0">
                <a:solidFill>
                  <a:schemeClr val="accent4"/>
                </a:solidFill>
                <a:ea typeface="Calibri" panose="020F0502020204030204" pitchFamily="34" charset="0"/>
                <a:cs typeface="Bold Italic Art" pitchFamily="2" charset="-78"/>
              </a:rPr>
              <a:t>مشتة</a:t>
            </a:r>
            <a:r>
              <a:rPr lang="ar-DZ" sz="3600" b="1" i="1" dirty="0" smtClean="0">
                <a:solidFill>
                  <a:schemeClr val="accent4"/>
                </a:solidFill>
                <a:ea typeface="Calibri" panose="020F0502020204030204" pitchFamily="34" charset="0"/>
                <a:cs typeface="Bold Italic Art" pitchFamily="2" charset="-78"/>
              </a:rPr>
              <a:t> مريم</a:t>
            </a:r>
            <a:endParaRPr lang="en-US" sz="2800" b="1" i="1" dirty="0">
              <a:solidFill>
                <a:schemeClr val="accent4"/>
              </a:solidFill>
              <a:cs typeface="Bold Italic Art" pitchFamily="2" charset="-78"/>
            </a:endParaRPr>
          </a:p>
        </p:txBody>
      </p:sp>
    </p:spTree>
    <p:extLst>
      <p:ext uri="{BB962C8B-B14F-4D97-AF65-F5344CB8AC3E}">
        <p14:creationId xmlns="" xmlns:p14="http://schemas.microsoft.com/office/powerpoint/2010/main" val="2314988830"/>
      </p:ext>
    </p:extLst>
  </p:cSld>
  <p:clrMapOvr>
    <a:masterClrMapping/>
  </p:clrMapOvr>
  <p:transition advTm="4976">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 fill="hold"/>
                                        <p:tgtEl>
                                          <p:spTgt spid="2">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Rectangle 2"/>
          <p:cNvSpPr/>
          <p:nvPr/>
        </p:nvSpPr>
        <p:spPr>
          <a:xfrm>
            <a:off x="0" y="0"/>
            <a:ext cx="12192000" cy="62865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fontAlgn="base">
              <a:spcBef>
                <a:spcPct val="0"/>
              </a:spcBef>
              <a:spcAft>
                <a:spcPct val="0"/>
              </a:spcAft>
            </a:pPr>
            <a:r>
              <a:rPr lang="ar-DZ" sz="3600" b="1" dirty="0" smtClean="0">
                <a:solidFill>
                  <a:srgbClr val="000055"/>
                </a:solidFill>
                <a:latin typeface="Simplified Arabic" pitchFamily="18" charset="-78"/>
                <a:ea typeface="Calibri" pitchFamily="34" charset="0"/>
                <a:cs typeface="Simplified Arabic" pitchFamily="18" charset="-78"/>
              </a:rPr>
              <a:t>الفكر الاقتصادي لدى أعلام اليونان</a:t>
            </a:r>
            <a:r>
              <a:rPr lang="ar-DZ" sz="3200" b="1" dirty="0" smtClean="0">
                <a:solidFill>
                  <a:srgbClr val="000055"/>
                </a:solidFill>
                <a:latin typeface="Simplified Arabic" pitchFamily="18" charset="-78"/>
                <a:ea typeface="Calibri" pitchFamily="34" charset="0"/>
                <a:cs typeface="Simplified Arabic" pitchFamily="18" charset="-78"/>
              </a:rPr>
              <a:t>:</a:t>
            </a:r>
            <a:endParaRPr lang="fr-FR" sz="3200" dirty="0" smtClean="0">
              <a:solidFill>
                <a:srgbClr val="000055"/>
              </a:solidFill>
              <a:latin typeface="Simplified Arabic" pitchFamily="18" charset="-78"/>
              <a:cs typeface="Simplified Arabic" pitchFamily="18" charset="-78"/>
            </a:endParaRPr>
          </a:p>
        </p:txBody>
      </p:sp>
      <p:sp>
        <p:nvSpPr>
          <p:cNvPr id="1025" name="Rectangle 1"/>
          <p:cNvSpPr>
            <a:spLocks noChangeArrowheads="1"/>
          </p:cNvSpPr>
          <p:nvPr/>
        </p:nvSpPr>
        <p:spPr bwMode="auto">
          <a:xfrm>
            <a:off x="0" y="0"/>
            <a:ext cx="1219200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r-FR" sz="3200" b="0" i="0" u="none" strike="noStrike" cap="none" normalizeH="0" baseline="0" dirty="0" smtClean="0">
              <a:ln>
                <a:noFill/>
              </a:ln>
              <a:solidFill>
                <a:schemeClr val="bg1"/>
              </a:solidFill>
              <a:effectLst/>
              <a:latin typeface="Simplified Arabic" pitchFamily="18" charset="-78"/>
              <a:cs typeface="Simplified Arabic" pitchFamily="18" charset="-78"/>
            </a:endParaRPr>
          </a:p>
          <a:p>
            <a:pPr marL="0" marR="0" lvl="0" indent="0" algn="r" defTabSz="914400" rtl="1" eaLnBrk="0" fontAlgn="base" latinLnBrk="0" hangingPunct="0">
              <a:lnSpc>
                <a:spcPct val="100000"/>
              </a:lnSpc>
              <a:spcBef>
                <a:spcPct val="0"/>
              </a:spcBef>
              <a:spcAft>
                <a:spcPct val="0"/>
              </a:spcAft>
              <a:buClrTx/>
              <a:buSzTx/>
              <a:tabLst/>
            </a:pPr>
            <a:r>
              <a:rPr lang="ar-DZ" sz="3200" b="1" dirty="0" smtClean="0">
                <a:solidFill>
                  <a:schemeClr val="bg1"/>
                </a:solidFill>
                <a:latin typeface="Simplified Arabic" pitchFamily="18" charset="-78"/>
                <a:ea typeface="Calibri" pitchFamily="34" charset="0"/>
                <a:cs typeface="Simplified Arabic" pitchFamily="18" charset="-78"/>
              </a:rPr>
              <a:t>أ</a:t>
            </a:r>
            <a:r>
              <a:rPr kumimoji="0" lang="ar-DZ" sz="32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فلاطون</a:t>
            </a:r>
            <a:r>
              <a:rPr kumimoji="0" lang="ar-DZ" sz="3200" b="0"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 اهتم بالدرجة الأولى بالسياسة والفلسفة، ومن أهم أفكاره:</a:t>
            </a:r>
            <a:endParaRPr kumimoji="0" lang="fr-FR" sz="3200" b="0" i="0" u="none" strike="noStrike" cap="none" normalizeH="0" baseline="0" dirty="0" smtClean="0">
              <a:ln>
                <a:noFill/>
              </a:ln>
              <a:solidFill>
                <a:schemeClr val="bg1"/>
              </a:solidFill>
              <a:effectLst/>
              <a:latin typeface="Simplified Arabic" pitchFamily="18" charset="-78"/>
              <a:cs typeface="Simplified Arabic" pitchFamily="18" charset="-78"/>
            </a:endParaRPr>
          </a:p>
          <a:p>
            <a:pPr marL="0" marR="0" lvl="0" indent="0" algn="r" defTabSz="914400" rtl="1" eaLnBrk="0" fontAlgn="base" latinLnBrk="0" hangingPunct="0">
              <a:lnSpc>
                <a:spcPct val="100000"/>
              </a:lnSpc>
              <a:spcBef>
                <a:spcPct val="0"/>
              </a:spcBef>
              <a:spcAft>
                <a:spcPct val="0"/>
              </a:spcAft>
              <a:buClrTx/>
              <a:buSzTx/>
              <a:tabLst/>
            </a:pPr>
            <a:r>
              <a:rPr lang="ar-DZ" sz="3200" b="1" dirty="0" smtClean="0">
                <a:solidFill>
                  <a:srgbClr val="C00000"/>
                </a:solidFill>
                <a:latin typeface="Simplified Arabic" pitchFamily="18" charset="-78"/>
                <a:ea typeface="Calibri" pitchFamily="34" charset="0"/>
                <a:cs typeface="Simplified Arabic" pitchFamily="18" charset="-78"/>
              </a:rPr>
              <a:t>1- ا</a:t>
            </a:r>
            <a:r>
              <a:rPr kumimoji="0" lang="ar-DZ" sz="3200" b="1" i="0" u="none" strike="noStrike" cap="none" normalizeH="0" baseline="0" dirty="0" smtClean="0">
                <a:ln>
                  <a:noFill/>
                </a:ln>
                <a:solidFill>
                  <a:srgbClr val="C00000"/>
                </a:solidFill>
                <a:effectLst/>
                <a:latin typeface="Simplified Arabic" pitchFamily="18" charset="-78"/>
                <a:ea typeface="Calibri" pitchFamily="34" charset="0"/>
                <a:cs typeface="Simplified Arabic" pitchFamily="18" charset="-78"/>
              </a:rPr>
              <a:t>لأصل الاقتصادي للدولة</a:t>
            </a:r>
            <a:r>
              <a:rPr kumimoji="0" lang="ar-DZ" sz="3200" b="0" i="0" u="none" strike="noStrike" cap="none" normalizeH="0" baseline="0" dirty="0" smtClean="0">
                <a:ln>
                  <a:noFill/>
                </a:ln>
                <a:solidFill>
                  <a:srgbClr val="C00000"/>
                </a:solidFill>
                <a:effectLst/>
                <a:latin typeface="Simplified Arabic" pitchFamily="18" charset="-78"/>
                <a:ea typeface="Calibri" pitchFamily="34" charset="0"/>
                <a:cs typeface="Simplified Arabic" pitchFamily="18" charset="-78"/>
              </a:rPr>
              <a:t>:</a:t>
            </a:r>
            <a:r>
              <a:rPr kumimoji="0" lang="ar-DZ" sz="32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DZ" sz="3200" b="0"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حيث حلل أفلاطون أن أصل </a:t>
            </a:r>
            <a:r>
              <a:rPr kumimoji="0" lang="ar-DZ" sz="3200" b="0"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الدولة يرجع </a:t>
            </a:r>
            <a:r>
              <a:rPr kumimoji="0" lang="ar-DZ" sz="3200" b="0"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إلى عامل اقتصادي، إذ بيّن أن الدولة تنشأ من عجز الأفراد عن تحقيق الاكتفاء بأنفسهم ومن حاجاتهم الدائمة إلى عون الآخرين، فحاجات الإنسان متعددة ولابد من اجتماع الأفراد في جماعة سياسية حتى يمكن إشباعها.</a:t>
            </a:r>
            <a:endParaRPr kumimoji="0" lang="fr-FR" sz="3200" b="0" i="0" u="none" strike="noStrike" cap="none" normalizeH="0" baseline="0" dirty="0" smtClean="0">
              <a:ln>
                <a:noFill/>
              </a:ln>
              <a:solidFill>
                <a:schemeClr val="bg1"/>
              </a:solidFill>
              <a:effectLst/>
              <a:latin typeface="Simplified Arabic" pitchFamily="18" charset="-78"/>
              <a:cs typeface="Simplified Arabic" pitchFamily="18" charset="-78"/>
            </a:endParaRPr>
          </a:p>
          <a:p>
            <a:pPr marL="0" marR="0" lvl="0" indent="0" algn="r" defTabSz="914400" rtl="1" eaLnBrk="0" fontAlgn="base" latinLnBrk="0" hangingPunct="0">
              <a:lnSpc>
                <a:spcPct val="100000"/>
              </a:lnSpc>
              <a:spcBef>
                <a:spcPct val="0"/>
              </a:spcBef>
              <a:spcAft>
                <a:spcPct val="0"/>
              </a:spcAft>
              <a:buClrTx/>
              <a:buSzTx/>
              <a:tabLst/>
            </a:pPr>
            <a:r>
              <a:rPr lang="ar-DZ" sz="3200" b="1" dirty="0" smtClean="0">
                <a:solidFill>
                  <a:srgbClr val="C00000"/>
                </a:solidFill>
                <a:latin typeface="Simplified Arabic" pitchFamily="18" charset="-78"/>
                <a:ea typeface="Calibri" pitchFamily="34" charset="0"/>
                <a:cs typeface="Simplified Arabic" pitchFamily="18" charset="-78"/>
              </a:rPr>
              <a:t>2- ت</a:t>
            </a:r>
            <a:r>
              <a:rPr kumimoji="0" lang="ar-DZ" sz="3200" b="1" i="0" u="none" strike="noStrike" cap="none" normalizeH="0" baseline="0" dirty="0" smtClean="0">
                <a:ln>
                  <a:noFill/>
                </a:ln>
                <a:solidFill>
                  <a:srgbClr val="C00000"/>
                </a:solidFill>
                <a:effectLst/>
                <a:latin typeface="Simplified Arabic" pitchFamily="18" charset="-78"/>
                <a:ea typeface="Calibri" pitchFamily="34" charset="0"/>
                <a:cs typeface="Simplified Arabic" pitchFamily="18" charset="-78"/>
              </a:rPr>
              <a:t>قسيم العمل بين الأفراد في الدولة:</a:t>
            </a:r>
            <a:r>
              <a:rPr kumimoji="0" lang="ar-DZ" sz="3200" b="0" i="0" u="none" strike="noStrike" cap="none" normalizeH="0" baseline="0" dirty="0" smtClean="0">
                <a:ln>
                  <a:noFill/>
                </a:ln>
                <a:solidFill>
                  <a:srgbClr val="C00000"/>
                </a:solidFill>
                <a:effectLst/>
                <a:latin typeface="Simplified Arabic" pitchFamily="18" charset="-78"/>
                <a:ea typeface="Calibri" pitchFamily="34" charset="0"/>
                <a:cs typeface="Simplified Arabic" pitchFamily="18" charset="-78"/>
              </a:rPr>
              <a:t> </a:t>
            </a:r>
            <a:r>
              <a:rPr kumimoji="0" lang="ar-DZ" sz="3200" b="0"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في كتابه " الجمهورية"بحث في مزايا تقسيم العمل، حيث اتجه نحو تقسيم الأعمال اليدوية والعقلية، فرأى أن تخصص كل شخص في مهنة واحدة واستند على حجتين:</a:t>
            </a:r>
            <a:endParaRPr kumimoji="0" lang="fr-FR" sz="3200" b="0" i="0" u="none" strike="noStrike" cap="none" normalizeH="0" baseline="0" dirty="0" smtClean="0">
              <a:ln>
                <a:noFill/>
              </a:ln>
              <a:solidFill>
                <a:schemeClr val="bg1"/>
              </a:solidFill>
              <a:effectLst/>
              <a:latin typeface="Simplified Arabic" pitchFamily="18" charset="-78"/>
              <a:cs typeface="Simplified Arabic" pitchFamily="18"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DZ" sz="32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الأولى:</a:t>
            </a:r>
            <a:r>
              <a:rPr kumimoji="0" lang="ar-DZ" sz="3200" b="0"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 لكل شخص مواهبه وكفاءته الخاصة.</a:t>
            </a:r>
            <a:endParaRPr kumimoji="0" lang="fr-FR" sz="3200" b="0" i="0" u="none" strike="noStrike" cap="none" normalizeH="0" baseline="0" dirty="0" smtClean="0">
              <a:ln>
                <a:noFill/>
              </a:ln>
              <a:solidFill>
                <a:schemeClr val="bg1"/>
              </a:solidFill>
              <a:effectLst/>
              <a:latin typeface="Simplified Arabic" pitchFamily="18" charset="-78"/>
              <a:cs typeface="Simplified Arabic" pitchFamily="18"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DZ" sz="32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الثانية</a:t>
            </a:r>
            <a:r>
              <a:rPr kumimoji="0" lang="ar-DZ" sz="3200" b="0"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 تخصص كل شخص في مهنة يزيد من كمية الإنتاج </a:t>
            </a:r>
            <a:r>
              <a:rPr kumimoji="0" lang="ar-DZ" sz="3200" b="0"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ويحسن نوعيته</a:t>
            </a:r>
            <a:r>
              <a:rPr kumimoji="0" lang="ar-DZ" sz="3200" b="0"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a:t>
            </a:r>
          </a:p>
          <a:p>
            <a:pPr marL="0" marR="0" lvl="0" indent="0" algn="r" defTabSz="914400" rtl="1" eaLnBrk="0" fontAlgn="base" latinLnBrk="0" hangingPunct="0">
              <a:lnSpc>
                <a:spcPct val="100000"/>
              </a:lnSpc>
              <a:spcBef>
                <a:spcPct val="0"/>
              </a:spcBef>
              <a:spcAft>
                <a:spcPct val="0"/>
              </a:spcAft>
              <a:buClrTx/>
              <a:buSzTx/>
              <a:tabLst/>
            </a:pPr>
            <a:r>
              <a:rPr lang="ar-DZ" sz="3200" dirty="0" smtClean="0">
                <a:solidFill>
                  <a:srgbClr val="C00000"/>
                </a:solidFill>
                <a:latin typeface="Simplified Arabic" pitchFamily="18" charset="-78"/>
                <a:cs typeface="Simplified Arabic" pitchFamily="18" charset="-78"/>
              </a:rPr>
              <a:t>3-</a:t>
            </a:r>
            <a:r>
              <a:rPr lang="ar-DZ" sz="3200" dirty="0" smtClean="0">
                <a:latin typeface="Simplified Arabic" pitchFamily="18" charset="-78"/>
                <a:cs typeface="Simplified Arabic" pitchFamily="18" charset="-78"/>
              </a:rPr>
              <a:t> </a:t>
            </a:r>
            <a:r>
              <a:rPr lang="ar-DZ" sz="3200" b="1" dirty="0" smtClean="0">
                <a:solidFill>
                  <a:srgbClr val="C00000"/>
                </a:solidFill>
                <a:latin typeface="Simplified Arabic" pitchFamily="18" charset="-78"/>
                <a:cs typeface="Simplified Arabic" pitchFamily="18" charset="-78"/>
              </a:rPr>
              <a:t>تقسيم المجتمع إلى طبقات: </a:t>
            </a:r>
            <a:r>
              <a:rPr lang="ar-DZ" sz="3200" dirty="0" smtClean="0">
                <a:solidFill>
                  <a:schemeClr val="bg1"/>
                </a:solidFill>
                <a:latin typeface="Simplified Arabic" pitchFamily="18" charset="-78"/>
                <a:cs typeface="Simplified Arabic" pitchFamily="18" charset="-78"/>
              </a:rPr>
              <a:t>يرى أفلاطون أن الدولة يجب أن تكون مدينة صغيرة ذات عدد سكاني ضئيل وثابت حتى لا تتجاوز إمكانيات الجماعة الاقتصادية، ويجب إخضاع جميع الأنشطة لتنظيم دقيق.</a:t>
            </a:r>
            <a:endParaRPr kumimoji="0" lang="ar-DZ" sz="4000" b="0" i="0" u="none" strike="noStrike" cap="none" normalizeH="0" baseline="0" dirty="0" smtClean="0">
              <a:ln>
                <a:noFill/>
              </a:ln>
              <a:solidFill>
                <a:schemeClr val="bg1"/>
              </a:solidFill>
              <a:effectLst/>
              <a:latin typeface="Simplified Arabic" pitchFamily="18" charset="-78"/>
              <a:cs typeface="Simplified Arabic" pitchFamily="18" charset="-78"/>
            </a:endParaRPr>
          </a:p>
        </p:txBody>
      </p:sp>
    </p:spTree>
  </p:cSld>
  <p:clrMapOvr>
    <a:masterClrMapping/>
  </p:clrMapOvr>
  <p:transition advTm="4976">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0" y="438150"/>
            <a:ext cx="1183005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tabLst/>
            </a:pPr>
            <a:r>
              <a:rPr kumimoji="0" lang="ar-DZ" sz="4000" b="1" i="0" u="none" strike="noStrike" cap="none" normalizeH="0" baseline="0" dirty="0" smtClean="0">
                <a:ln>
                  <a:noFill/>
                </a:ln>
                <a:solidFill>
                  <a:srgbClr val="C00000"/>
                </a:solidFill>
                <a:effectLst/>
                <a:latin typeface="Simplified Arabic" pitchFamily="18" charset="-78"/>
                <a:ea typeface="Calibri" pitchFamily="34" charset="0"/>
                <a:cs typeface="Simplified Arabic" pitchFamily="18" charset="-78"/>
              </a:rPr>
              <a:t>4-</a:t>
            </a:r>
            <a:r>
              <a:rPr kumimoji="0" lang="ar-DZ" sz="4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DZ" sz="4000" b="1" i="0" u="none" strike="noStrike" cap="none" normalizeH="0" baseline="0" dirty="0" smtClean="0">
                <a:ln>
                  <a:noFill/>
                </a:ln>
                <a:solidFill>
                  <a:srgbClr val="C00000"/>
                </a:solidFill>
                <a:effectLst/>
                <a:latin typeface="Simplified Arabic" pitchFamily="18" charset="-78"/>
                <a:ea typeface="Calibri" pitchFamily="34" charset="0"/>
                <a:cs typeface="Simplified Arabic" pitchFamily="18" charset="-78"/>
              </a:rPr>
              <a:t>الملكية الخاصة</a:t>
            </a:r>
            <a:r>
              <a:rPr kumimoji="0" lang="ar-DZ" sz="4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في دولة أفلاطون المثالية يوجد نوعان من التنظيم:</a:t>
            </a:r>
            <a:endParaRPr kumimoji="0" lang="fr-FR" sz="4000" b="0" i="0" u="none" strike="noStrike" cap="none" normalizeH="0" baseline="0" dirty="0" smtClean="0">
              <a:ln>
                <a:noFill/>
              </a:ln>
              <a:solidFill>
                <a:schemeClr val="tx1"/>
              </a:solidFill>
              <a:effectLst/>
              <a:latin typeface="Simplified Arabic" pitchFamily="18" charset="-78"/>
              <a:cs typeface="Simplified Arabic" pitchFamily="18" charset="-78"/>
            </a:endParaRPr>
          </a:p>
          <a:p>
            <a:pPr marL="0" marR="0" lvl="0" indent="0" algn="r" defTabSz="914400" rtl="1" eaLnBrk="0" fontAlgn="base" latinLnBrk="0" hangingPunct="0">
              <a:lnSpc>
                <a:spcPct val="100000"/>
              </a:lnSpc>
              <a:spcBef>
                <a:spcPct val="0"/>
              </a:spcBef>
              <a:spcAft>
                <a:spcPct val="0"/>
              </a:spcAft>
              <a:buClrTx/>
              <a:buSzTx/>
              <a:tabLst/>
            </a:pPr>
            <a:r>
              <a:rPr kumimoji="0" lang="ar-DZ" sz="4000" b="0" i="0" u="sng"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أ- إلغاء الملكية الخاصة</a:t>
            </a:r>
            <a:r>
              <a:rPr kumimoji="0" lang="ar-DZ" sz="4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يشترط أفلاطون أن يعيش الحكام والجنود حالة مشتركة وألا تكون لهم </a:t>
            </a:r>
            <a:r>
              <a:rPr kumimoji="0" lang="ar-DZ" sz="4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ملكية </a:t>
            </a:r>
            <a:r>
              <a:rPr kumimoji="0" lang="ar-DZ" sz="4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فردية ( وهدفه كان إبعاد طبقة الحكام والجنود عن الخضوع لإغراء المال).</a:t>
            </a:r>
            <a:endParaRPr kumimoji="0" lang="fr-FR" sz="4000" b="0" i="0" u="none" strike="noStrike" cap="none" normalizeH="0" baseline="0" dirty="0" smtClean="0">
              <a:ln>
                <a:noFill/>
              </a:ln>
              <a:solidFill>
                <a:schemeClr val="tx1"/>
              </a:solidFill>
              <a:effectLst/>
              <a:latin typeface="Simplified Arabic" pitchFamily="18" charset="-78"/>
              <a:cs typeface="Simplified Arabic" pitchFamily="18" charset="-78"/>
            </a:endParaRPr>
          </a:p>
          <a:p>
            <a:pPr marL="0" marR="0" lvl="0" indent="0" algn="r" defTabSz="914400" rtl="1" eaLnBrk="0" fontAlgn="base" latinLnBrk="0" hangingPunct="0">
              <a:lnSpc>
                <a:spcPct val="100000"/>
              </a:lnSpc>
              <a:spcBef>
                <a:spcPct val="0"/>
              </a:spcBef>
              <a:spcAft>
                <a:spcPct val="0"/>
              </a:spcAft>
              <a:buClrTx/>
              <a:buSzTx/>
              <a:tabLst/>
            </a:pPr>
            <a:r>
              <a:rPr kumimoji="0" lang="ar-DZ" sz="4000" b="0" i="0" u="sng"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ب- حرية الملكية الخاصة</a:t>
            </a:r>
            <a:r>
              <a:rPr kumimoji="0" lang="ar-DZ" sz="4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يتيح أفلاطون لأفراد المنتجين أن يتملكوا الأموال ملكية خاصة، ولكن حرية هذه الملكية لا تكون مطلقة، فعلى الدولة أن تتدخل لمنع الفقر المدقع ولمنع الثراء الفاحش.</a:t>
            </a:r>
            <a:endParaRPr kumimoji="0" lang="fr-FR" sz="4000" b="0" i="0" u="none" strike="noStrike" cap="none" normalizeH="0" baseline="0" dirty="0" smtClean="0">
              <a:ln>
                <a:noFill/>
              </a:ln>
              <a:solidFill>
                <a:schemeClr val="tx1"/>
              </a:solidFill>
              <a:effectLst/>
              <a:latin typeface="Simplified Arabic" pitchFamily="18" charset="-78"/>
              <a:cs typeface="Simplified Arabic" pitchFamily="18" charset="-78"/>
            </a:endParaRPr>
          </a:p>
          <a:p>
            <a:pPr marL="0" marR="0" lvl="0" indent="0" algn="r" defTabSz="914400" rtl="1" eaLnBrk="0" fontAlgn="base" latinLnBrk="0" hangingPunct="0">
              <a:lnSpc>
                <a:spcPct val="100000"/>
              </a:lnSpc>
              <a:spcBef>
                <a:spcPct val="0"/>
              </a:spcBef>
              <a:spcAft>
                <a:spcPct val="0"/>
              </a:spcAft>
              <a:buClrTx/>
              <a:buSzTx/>
              <a:tabLst/>
            </a:pPr>
            <a:r>
              <a:rPr kumimoji="0" lang="ar-DZ" sz="4000" b="1" i="0" u="none" strike="noStrike" cap="none" normalizeH="0" baseline="0" dirty="0" smtClean="0">
                <a:ln>
                  <a:noFill/>
                </a:ln>
                <a:solidFill>
                  <a:srgbClr val="C00000"/>
                </a:solidFill>
                <a:effectLst/>
                <a:latin typeface="Simplified Arabic" pitchFamily="18" charset="-78"/>
                <a:ea typeface="Calibri" pitchFamily="34" charset="0"/>
                <a:cs typeface="Simplified Arabic" pitchFamily="18" charset="-78"/>
              </a:rPr>
              <a:t>5- النقود</a:t>
            </a:r>
            <a:r>
              <a:rPr kumimoji="0" lang="ar-DZ" sz="4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a:t>
            </a:r>
            <a:r>
              <a:rPr kumimoji="0" lang="ar-DZ" sz="4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يرى أفلاطون أن للنقود دورا تقم </a:t>
            </a:r>
            <a:r>
              <a:rPr kumimoji="0" lang="ar-DZ" sz="4000" b="0"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به</a:t>
            </a:r>
            <a:r>
              <a:rPr kumimoji="0" lang="ar-DZ" sz="40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في دولته، فرأى أن النقود أداة للتبادل.</a:t>
            </a:r>
            <a:endParaRPr kumimoji="0" lang="ar-DZ" sz="4800" b="0" i="0" u="none" strike="noStrike" cap="none" normalizeH="0" baseline="0" dirty="0" smtClean="0">
              <a:ln>
                <a:noFill/>
              </a:ln>
              <a:solidFill>
                <a:schemeClr val="tx1"/>
              </a:solidFill>
              <a:effectLst/>
              <a:latin typeface="Simplified Arabic" pitchFamily="18" charset="-78"/>
              <a:cs typeface="Simplified Arabic" pitchFamily="18" charset="-78"/>
            </a:endParaRPr>
          </a:p>
        </p:txBody>
      </p:sp>
    </p:spTree>
  </p:cSld>
  <p:clrMapOvr>
    <a:masterClrMapping/>
  </p:clrMapOvr>
  <p:transition advTm="4976">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0" y="0"/>
            <a:ext cx="12192000" cy="63094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tabLst/>
            </a:pPr>
            <a:r>
              <a:rPr kumimoji="0" lang="ar-DZ" sz="4800" b="1" i="1" u="sng" strike="noStrike" cap="none" normalizeH="0" baseline="0" dirty="0" smtClean="0">
                <a:ln>
                  <a:noFill/>
                </a:ln>
                <a:solidFill>
                  <a:schemeClr val="accent1"/>
                </a:solidFill>
                <a:effectLst/>
                <a:latin typeface="Simplified Arabic" pitchFamily="18" charset="-78"/>
                <a:ea typeface="Calibri" pitchFamily="34" charset="0"/>
                <a:cs typeface="Simplified Arabic" pitchFamily="18" charset="-78"/>
              </a:rPr>
              <a:t> </a:t>
            </a:r>
            <a:r>
              <a:rPr kumimoji="0" lang="ar-DZ" sz="4800" b="1" i="1" u="sng" strike="noStrike" cap="none" normalizeH="0" baseline="0" dirty="0" smtClean="0">
                <a:ln>
                  <a:noFill/>
                </a:ln>
                <a:solidFill>
                  <a:srgbClr val="000055"/>
                </a:solidFill>
                <a:effectLst/>
                <a:latin typeface="Simplified Arabic" pitchFamily="18" charset="-78"/>
                <a:ea typeface="Calibri" pitchFamily="34" charset="0"/>
                <a:cs typeface="Simplified Arabic" pitchFamily="18" charset="-78"/>
              </a:rPr>
              <a:t>أرسطو</a:t>
            </a:r>
            <a:r>
              <a:rPr kumimoji="0" lang="ar-DZ" sz="4800" b="0" i="0" u="none" strike="noStrike" cap="none" normalizeH="0" baseline="0" dirty="0" smtClean="0">
                <a:ln>
                  <a:noFill/>
                </a:ln>
                <a:solidFill>
                  <a:srgbClr val="000055"/>
                </a:solidFill>
                <a:effectLst/>
                <a:latin typeface="Simplified Arabic" pitchFamily="18" charset="-78"/>
                <a:ea typeface="Calibri" pitchFamily="34" charset="0"/>
                <a:cs typeface="Simplified Arabic" pitchFamily="18" charset="-78"/>
              </a:rPr>
              <a:t>:</a:t>
            </a:r>
            <a:r>
              <a:rPr kumimoji="0" lang="ar-DZ" sz="48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p>
          <a:p>
            <a:pPr marL="0" marR="0" lvl="0" indent="0" algn="r" defTabSz="914400" rtl="1" eaLnBrk="1" fontAlgn="base" latinLnBrk="0" hangingPunct="1">
              <a:lnSpc>
                <a:spcPct val="100000"/>
              </a:lnSpc>
              <a:spcBef>
                <a:spcPct val="0"/>
              </a:spcBef>
              <a:spcAft>
                <a:spcPct val="0"/>
              </a:spcAft>
              <a:buClrTx/>
              <a:buSzTx/>
              <a:tabLst/>
            </a:pPr>
            <a:r>
              <a:rPr kumimoji="0" lang="ar-DZ" sz="48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DZ" sz="4400" b="0"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لقد كانت مساهمة أرسطو في الاقتصاد تفوق مساهمة أفلاطون، إذ يعتبر أول من استخدم كلمة "اقتصاد" بمعناها الصحيح، وأول من قام بتحليل بعض الظواهر والعلاقات الاقتصادية الهامة، انفرد بقدرة فائقة على التغلغل في تحليل الظواهر الاقتصادية، فجاء كتابه "</a:t>
            </a:r>
            <a:r>
              <a:rPr kumimoji="0" lang="ar-DZ" sz="44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السياسة"</a:t>
            </a:r>
            <a:r>
              <a:rPr kumimoji="0" lang="ar-DZ" sz="4400" b="0"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 جامعا لأمور اقتصادية عدة.</a:t>
            </a:r>
          </a:p>
          <a:p>
            <a:pPr marL="0" marR="0" lvl="0" indent="0" algn="r" defTabSz="914400" rtl="1" eaLnBrk="1" fontAlgn="base" latinLnBrk="0" hangingPunct="1">
              <a:lnSpc>
                <a:spcPct val="100000"/>
              </a:lnSpc>
              <a:spcBef>
                <a:spcPct val="0"/>
              </a:spcBef>
              <a:spcAft>
                <a:spcPct val="0"/>
              </a:spcAft>
              <a:buClrTx/>
              <a:buSzTx/>
              <a:tabLst/>
            </a:pPr>
            <a:r>
              <a:rPr lang="ar-DZ" sz="4400" dirty="0" smtClean="0">
                <a:solidFill>
                  <a:schemeClr val="accent1"/>
                </a:solidFill>
                <a:latin typeface="Simplified Arabic" pitchFamily="18" charset="-78"/>
                <a:cs typeface="Simplified Arabic" pitchFamily="18" charset="-78"/>
              </a:rPr>
              <a:t>أفكار أرسطو في الاقتصاد</a:t>
            </a:r>
            <a:r>
              <a:rPr lang="ar-DZ" sz="4400" dirty="0" smtClean="0">
                <a:solidFill>
                  <a:schemeClr val="bg1"/>
                </a:solidFill>
                <a:latin typeface="Simplified Arabic" pitchFamily="18" charset="-78"/>
                <a:cs typeface="Simplified Arabic" pitchFamily="18" charset="-78"/>
              </a:rPr>
              <a:t>:</a:t>
            </a:r>
          </a:p>
          <a:p>
            <a:pPr marL="0" marR="0" lvl="0" indent="0" algn="r" defTabSz="914400" rtl="1" eaLnBrk="1" fontAlgn="base" latinLnBrk="0" hangingPunct="1">
              <a:lnSpc>
                <a:spcPct val="100000"/>
              </a:lnSpc>
              <a:spcBef>
                <a:spcPct val="0"/>
              </a:spcBef>
              <a:spcAft>
                <a:spcPct val="0"/>
              </a:spcAft>
              <a:buClrTx/>
              <a:buSzTx/>
              <a:tabLst/>
            </a:pPr>
            <a:r>
              <a:rPr lang="ar-DZ" sz="4400" dirty="0" smtClean="0">
                <a:solidFill>
                  <a:schemeClr val="bg1"/>
                </a:solidFill>
                <a:latin typeface="Simplified Arabic" pitchFamily="18" charset="-78"/>
                <a:cs typeface="Simplified Arabic" pitchFamily="18" charset="-78"/>
              </a:rPr>
              <a:t> </a:t>
            </a:r>
            <a:r>
              <a:rPr lang="ar-DZ" sz="4400" dirty="0" smtClean="0">
                <a:solidFill>
                  <a:schemeClr val="bg1"/>
                </a:solidFill>
                <a:latin typeface="Simplified Arabic" pitchFamily="18" charset="-78"/>
                <a:cs typeface="Simplified Arabic" pitchFamily="18" charset="-78"/>
              </a:rPr>
              <a:t>كان أرسطو أكثر واقعية من أفلاطون وقدم أفكار اقتصادية تعرف في الوقت الحالي، وقد </a:t>
            </a:r>
            <a:r>
              <a:rPr lang="ar-DZ" sz="4400" dirty="0" smtClean="0">
                <a:solidFill>
                  <a:schemeClr val="bg1"/>
                </a:solidFill>
                <a:latin typeface="Simplified Arabic" pitchFamily="18" charset="-78"/>
                <a:cs typeface="Simplified Arabic" pitchFamily="18" charset="-78"/>
              </a:rPr>
              <a:t>تمثلت</a:t>
            </a:r>
            <a:r>
              <a:rPr lang="ar-DZ" sz="4400" dirty="0" smtClean="0">
                <a:solidFill>
                  <a:schemeClr val="bg1"/>
                </a:solidFill>
                <a:latin typeface="Simplified Arabic" pitchFamily="18" charset="-78"/>
                <a:cs typeface="Simplified Arabic" pitchFamily="18" charset="-78"/>
              </a:rPr>
              <a:t> أفكاره الاقتصادية في:</a:t>
            </a:r>
            <a:endParaRPr kumimoji="0" lang="ar-DZ" sz="54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advTm="4976">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0" y="0"/>
            <a:ext cx="121920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tabLst/>
            </a:pPr>
            <a:r>
              <a:rPr lang="ar-DZ" sz="2400" b="1" dirty="0" smtClean="0">
                <a:solidFill>
                  <a:srgbClr val="C00000"/>
                </a:solidFill>
                <a:latin typeface="Simplified Arabic" pitchFamily="18" charset="-78"/>
                <a:ea typeface="Calibri" pitchFamily="34" charset="0"/>
                <a:cs typeface="Simplified Arabic" pitchFamily="18" charset="-78"/>
              </a:rPr>
              <a:t>1</a:t>
            </a:r>
            <a:r>
              <a:rPr lang="ar-DZ" sz="2800" b="1" dirty="0" smtClean="0">
                <a:solidFill>
                  <a:srgbClr val="C00000"/>
                </a:solidFill>
                <a:latin typeface="Simplified Arabic" pitchFamily="18" charset="-78"/>
                <a:ea typeface="Calibri" pitchFamily="34" charset="0"/>
                <a:cs typeface="Simplified Arabic" pitchFamily="18" charset="-78"/>
              </a:rPr>
              <a:t>- </a:t>
            </a:r>
            <a:r>
              <a:rPr lang="ar-DZ" sz="3600" b="1" dirty="0" smtClean="0">
                <a:solidFill>
                  <a:srgbClr val="C00000"/>
                </a:solidFill>
                <a:latin typeface="Simplified Arabic" pitchFamily="18" charset="-78"/>
                <a:ea typeface="Calibri" pitchFamily="34" charset="0"/>
                <a:cs typeface="Simplified Arabic" pitchFamily="18" charset="-78"/>
              </a:rPr>
              <a:t>ا</a:t>
            </a:r>
            <a:r>
              <a:rPr kumimoji="0" lang="ar-DZ" sz="3600" b="1" i="0" u="none" strike="noStrike" cap="none" normalizeH="0" baseline="0" dirty="0" smtClean="0">
                <a:ln>
                  <a:noFill/>
                </a:ln>
                <a:solidFill>
                  <a:srgbClr val="C00000"/>
                </a:solidFill>
                <a:effectLst/>
                <a:latin typeface="Simplified Arabic" pitchFamily="18" charset="-78"/>
                <a:ea typeface="Calibri" pitchFamily="34" charset="0"/>
                <a:cs typeface="Simplified Arabic" pitchFamily="18" charset="-78"/>
              </a:rPr>
              <a:t>لملكية: </a:t>
            </a:r>
            <a:r>
              <a:rPr kumimoji="0" lang="ar-DZ" sz="3600" i="0" u="none" strike="noStrike" cap="none" normalizeH="0" baseline="0" dirty="0" smtClean="0">
                <a:ln>
                  <a:noFill/>
                </a:ln>
                <a:solidFill>
                  <a:schemeClr val="accent1"/>
                </a:solidFill>
                <a:effectLst/>
                <a:latin typeface="Simplified Arabic" pitchFamily="18" charset="-78"/>
                <a:ea typeface="Calibri" pitchFamily="34" charset="0"/>
                <a:cs typeface="Simplified Arabic" pitchFamily="18" charset="-78"/>
              </a:rPr>
              <a:t>تطرق أرسطو إلى موضوع ملكية الأموال، </a:t>
            </a:r>
            <a:r>
              <a:rPr kumimoji="0" lang="ar-DZ" sz="3600" i="0" u="none" strike="noStrike" cap="none" normalizeH="0" baseline="0" dirty="0" smtClean="0">
                <a:ln>
                  <a:noFill/>
                </a:ln>
                <a:solidFill>
                  <a:schemeClr val="accent1"/>
                </a:solidFill>
                <a:effectLst/>
                <a:latin typeface="Simplified Arabic" pitchFamily="18" charset="-78"/>
                <a:ea typeface="Calibri" pitchFamily="34" charset="0"/>
                <a:cs typeface="Simplified Arabic" pitchFamily="18" charset="-78"/>
              </a:rPr>
              <a:t>ونقد </a:t>
            </a:r>
            <a:r>
              <a:rPr kumimoji="0" lang="ar-DZ" sz="3600" i="0" u="none" strike="noStrike" cap="none" normalizeH="0" baseline="0" dirty="0" smtClean="0">
                <a:ln>
                  <a:noFill/>
                </a:ln>
                <a:solidFill>
                  <a:schemeClr val="accent1"/>
                </a:solidFill>
                <a:effectLst/>
                <a:latin typeface="Simplified Arabic" pitchFamily="18" charset="-78"/>
                <a:ea typeface="Calibri" pitchFamily="34" charset="0"/>
                <a:cs typeface="Simplified Arabic" pitchFamily="18" charset="-78"/>
              </a:rPr>
              <a:t>أفلاطون ورأى أن نظام الملكية الجماعية يؤدي إلى منازعات بين الأفراد ، فهو يدافع عن الملكية الفردية بحجة أنها كدافع للعمل، دع</a:t>
            </a:r>
            <a:r>
              <a:rPr lang="ar-DZ" sz="3600" dirty="0" smtClean="0">
                <a:solidFill>
                  <a:schemeClr val="accent1"/>
                </a:solidFill>
                <a:latin typeface="Simplified Arabic" pitchFamily="18" charset="-78"/>
                <a:ea typeface="Calibri" pitchFamily="34" charset="0"/>
                <a:cs typeface="Simplified Arabic" pitchFamily="18" charset="-78"/>
              </a:rPr>
              <a:t>ا</a:t>
            </a:r>
            <a:r>
              <a:rPr kumimoji="0" lang="ar-DZ" sz="3600" i="0" u="none" strike="noStrike" cap="none" normalizeH="0" baseline="0" dirty="0" smtClean="0">
                <a:ln>
                  <a:noFill/>
                </a:ln>
                <a:solidFill>
                  <a:schemeClr val="accent1"/>
                </a:solidFill>
                <a:effectLst/>
                <a:latin typeface="Simplified Arabic" pitchFamily="18" charset="-78"/>
                <a:ea typeface="Calibri" pitchFamily="34" charset="0"/>
                <a:cs typeface="Simplified Arabic" pitchFamily="18" charset="-78"/>
              </a:rPr>
              <a:t> إلى إدخال </a:t>
            </a:r>
            <a:r>
              <a:rPr kumimoji="0" lang="ar-DZ" sz="3600"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اعتبارات الأخلاق كتنمية الشعور بالمسؤولية لدى الملاك.</a:t>
            </a:r>
            <a:endParaRPr kumimoji="0" lang="fr-FR" sz="3600" i="0" u="none" strike="noStrike" cap="none" normalizeH="0" baseline="0" dirty="0" smtClean="0">
              <a:ln>
                <a:noFill/>
              </a:ln>
              <a:solidFill>
                <a:schemeClr val="bg1"/>
              </a:solidFill>
              <a:effectLst/>
              <a:latin typeface="Simplified Arabic" pitchFamily="18" charset="-78"/>
              <a:cs typeface="Simplified Arabic" pitchFamily="18" charset="-78"/>
            </a:endParaRPr>
          </a:p>
          <a:p>
            <a:pPr marL="0" marR="0" lvl="0" indent="0" algn="r" defTabSz="914400" rtl="1" eaLnBrk="0" fontAlgn="base" latinLnBrk="0" hangingPunct="0">
              <a:lnSpc>
                <a:spcPct val="100000"/>
              </a:lnSpc>
              <a:spcBef>
                <a:spcPct val="0"/>
              </a:spcBef>
              <a:spcAft>
                <a:spcPct val="0"/>
              </a:spcAft>
              <a:buClrTx/>
              <a:buSzTx/>
              <a:tabLst/>
            </a:pPr>
            <a:r>
              <a:rPr kumimoji="0" lang="ar-DZ" sz="3600" b="1" i="0" u="none" strike="noStrike" cap="none" normalizeH="0" baseline="0" dirty="0" smtClean="0">
                <a:ln>
                  <a:noFill/>
                </a:ln>
                <a:solidFill>
                  <a:srgbClr val="C00000"/>
                </a:solidFill>
                <a:effectLst/>
                <a:latin typeface="Simplified Arabic" pitchFamily="18" charset="-78"/>
                <a:ea typeface="Calibri" pitchFamily="34" charset="0"/>
                <a:cs typeface="Simplified Arabic" pitchFamily="18" charset="-78"/>
              </a:rPr>
              <a:t>2- نطاق الاقتصاد: </a:t>
            </a:r>
            <a:r>
              <a:rPr kumimoji="0" lang="ar-DZ" sz="3600" i="0" u="none" strike="noStrike" cap="none" normalizeH="0" baseline="0" dirty="0" smtClean="0">
                <a:ln>
                  <a:noFill/>
                </a:ln>
                <a:solidFill>
                  <a:schemeClr val="accent1"/>
                </a:solidFill>
                <a:effectLst/>
                <a:latin typeface="Simplified Arabic" pitchFamily="18" charset="-78"/>
                <a:ea typeface="Calibri" pitchFamily="34" charset="0"/>
                <a:cs typeface="Simplified Arabic" pitchFamily="18" charset="-78"/>
              </a:rPr>
              <a:t>يقسم </a:t>
            </a:r>
            <a:r>
              <a:rPr kumimoji="0" lang="ar-DZ" sz="3600" i="0" u="none" strike="noStrike" cap="none" normalizeH="0" baseline="0" dirty="0" smtClean="0">
                <a:ln>
                  <a:noFill/>
                </a:ln>
                <a:solidFill>
                  <a:schemeClr val="accent1"/>
                </a:solidFill>
                <a:effectLst/>
                <a:latin typeface="Simplified Arabic" pitchFamily="18" charset="-78"/>
                <a:ea typeface="Calibri" pitchFamily="34" charset="0"/>
                <a:cs typeface="Simplified Arabic" pitchFamily="18" charset="-78"/>
              </a:rPr>
              <a:t>أرسطو </a:t>
            </a:r>
            <a:r>
              <a:rPr kumimoji="0" lang="ar-DZ" sz="3600" i="0" u="none" strike="noStrike" cap="none" normalizeH="0" baseline="0" dirty="0" smtClean="0">
                <a:ln>
                  <a:noFill/>
                </a:ln>
                <a:solidFill>
                  <a:schemeClr val="accent1"/>
                </a:solidFill>
                <a:effectLst/>
                <a:latin typeface="Simplified Arabic" pitchFamily="18" charset="-78"/>
                <a:ea typeface="Calibri" pitchFamily="34" charset="0"/>
                <a:cs typeface="Simplified Arabic" pitchFamily="18" charset="-78"/>
              </a:rPr>
              <a:t>الاقتصاد إلى جزأين:</a:t>
            </a:r>
            <a:endParaRPr kumimoji="0" lang="fr-FR" sz="3600" i="0" u="none" strike="noStrike" cap="none" normalizeH="0" baseline="0" dirty="0" smtClean="0">
              <a:ln>
                <a:noFill/>
              </a:ln>
              <a:solidFill>
                <a:schemeClr val="accent1"/>
              </a:solidFill>
              <a:effectLst/>
              <a:latin typeface="Simplified Arabic" pitchFamily="18" charset="-78"/>
              <a:cs typeface="Simplified Arabic" pitchFamily="18" charset="-78"/>
            </a:endParaRPr>
          </a:p>
          <a:p>
            <a:pPr marL="0" marR="0" lvl="0" indent="0" algn="r" defTabSz="914400" rtl="1" eaLnBrk="0" fontAlgn="base" latinLnBrk="0" hangingPunct="0">
              <a:lnSpc>
                <a:spcPct val="100000"/>
              </a:lnSpc>
              <a:spcBef>
                <a:spcPct val="0"/>
              </a:spcBef>
              <a:spcAft>
                <a:spcPct val="0"/>
              </a:spcAft>
              <a:buClrTx/>
              <a:buSzTx/>
              <a:tabLst/>
            </a:pPr>
            <a:r>
              <a:rPr lang="ar-DZ" sz="3600" u="sng" dirty="0" smtClean="0">
                <a:solidFill>
                  <a:schemeClr val="accent1"/>
                </a:solidFill>
                <a:latin typeface="Simplified Arabic" pitchFamily="18" charset="-78"/>
                <a:ea typeface="Calibri" pitchFamily="34" charset="0"/>
                <a:cs typeface="Simplified Arabic" pitchFamily="18" charset="-78"/>
              </a:rPr>
              <a:t>أ- </a:t>
            </a:r>
            <a:r>
              <a:rPr kumimoji="0" lang="ar-DZ" sz="3600" i="0" u="sng" strike="noStrike" cap="none" normalizeH="0" baseline="0" dirty="0" smtClean="0">
                <a:ln>
                  <a:noFill/>
                </a:ln>
                <a:solidFill>
                  <a:schemeClr val="accent1"/>
                </a:solidFill>
                <a:effectLst/>
                <a:latin typeface="Simplified Arabic" pitchFamily="18" charset="-78"/>
                <a:ea typeface="Calibri" pitchFamily="34" charset="0"/>
                <a:cs typeface="Simplified Arabic" pitchFamily="18" charset="-78"/>
              </a:rPr>
              <a:t>الاقتصاد بالمعنى الخاص أو علم إدارة البيت:</a:t>
            </a:r>
            <a:r>
              <a:rPr kumimoji="0" lang="ar-DZ" sz="3600" i="0" u="none" strike="noStrike" cap="none" normalizeH="0" baseline="0" dirty="0" smtClean="0">
                <a:ln>
                  <a:noFill/>
                </a:ln>
                <a:solidFill>
                  <a:schemeClr val="accent1"/>
                </a:solidFill>
                <a:effectLst/>
                <a:latin typeface="Simplified Arabic" pitchFamily="18" charset="-78"/>
                <a:ea typeface="Calibri" pitchFamily="34" charset="0"/>
                <a:cs typeface="Simplified Arabic" pitchFamily="18" charset="-78"/>
              </a:rPr>
              <a:t> يقصد </a:t>
            </a:r>
            <a:r>
              <a:rPr kumimoji="0" lang="ar-DZ" sz="3600" i="0" u="none" strike="noStrike" cap="none" normalizeH="0" baseline="0" dirty="0" err="1" smtClean="0">
                <a:ln>
                  <a:noFill/>
                </a:ln>
                <a:solidFill>
                  <a:schemeClr val="accent1"/>
                </a:solidFill>
                <a:effectLst/>
                <a:latin typeface="Simplified Arabic" pitchFamily="18" charset="-78"/>
                <a:ea typeface="Calibri" pitchFamily="34" charset="0"/>
                <a:cs typeface="Simplified Arabic" pitchFamily="18" charset="-78"/>
              </a:rPr>
              <a:t>به</a:t>
            </a:r>
            <a:r>
              <a:rPr kumimoji="0" lang="ar-DZ" sz="3600" i="0" u="none" strike="noStrike" cap="none" normalizeH="0" baseline="0" dirty="0" smtClean="0">
                <a:ln>
                  <a:noFill/>
                </a:ln>
                <a:solidFill>
                  <a:schemeClr val="accent1"/>
                </a:solidFill>
                <a:effectLst/>
                <a:latin typeface="Simplified Arabic" pitchFamily="18" charset="-78"/>
                <a:ea typeface="Calibri" pitchFamily="34" charset="0"/>
                <a:cs typeface="Simplified Arabic" pitchFamily="18" charset="-78"/>
              </a:rPr>
              <a:t> الاقتصاد المنزلي المغلق الذي يعرف بالتبادل الطبيعي سواء كان بالمقايضة أو النقد وهوا الذي يستهدف مجرّد سد حاجة البيت</a:t>
            </a:r>
            <a:r>
              <a:rPr kumimoji="0" lang="ar-DZ" sz="3600" i="0" u="none" strike="noStrike" cap="none" normalizeH="0" baseline="0" dirty="0" smtClean="0">
                <a:ln>
                  <a:noFill/>
                </a:ln>
                <a:solidFill>
                  <a:schemeClr val="accent1"/>
                </a:solidFill>
                <a:effectLst/>
                <a:latin typeface="Simplified Arabic" pitchFamily="18" charset="-78"/>
                <a:ea typeface="Calibri" pitchFamily="34" charset="0"/>
                <a:cs typeface="Simplified Arabic" pitchFamily="18" charset="-78"/>
              </a:rPr>
              <a:t>. ( </a:t>
            </a:r>
            <a:r>
              <a:rPr lang="ar-DZ" sz="3600" dirty="0" smtClean="0">
                <a:solidFill>
                  <a:schemeClr val="accent1"/>
                </a:solidFill>
                <a:latin typeface="Simplified Arabic" pitchFamily="18" charset="-78"/>
                <a:ea typeface="Calibri" pitchFamily="34" charset="0"/>
                <a:cs typeface="Simplified Arabic" pitchFamily="18" charset="-78"/>
              </a:rPr>
              <a:t>وهو ما يعرف حاليا بمستوى التحليل الاقتصادي الجزئي)</a:t>
            </a:r>
            <a:endParaRPr kumimoji="0" lang="fr-FR" sz="3600" i="0" u="none" strike="noStrike" cap="none" normalizeH="0" baseline="0" dirty="0" smtClean="0">
              <a:ln>
                <a:noFill/>
              </a:ln>
              <a:solidFill>
                <a:schemeClr val="accent1"/>
              </a:solidFill>
              <a:effectLst/>
              <a:latin typeface="Simplified Arabic" pitchFamily="18" charset="-78"/>
              <a:cs typeface="Simplified Arabic" pitchFamily="18" charset="-78"/>
            </a:endParaRPr>
          </a:p>
          <a:p>
            <a:pPr marL="0" marR="0" lvl="0" indent="0" algn="r" defTabSz="914400" rtl="1" eaLnBrk="0" fontAlgn="base" latinLnBrk="0" hangingPunct="0">
              <a:lnSpc>
                <a:spcPct val="100000"/>
              </a:lnSpc>
              <a:spcBef>
                <a:spcPct val="0"/>
              </a:spcBef>
              <a:spcAft>
                <a:spcPct val="0"/>
              </a:spcAft>
              <a:buClrTx/>
              <a:buSzTx/>
              <a:tabLst/>
            </a:pPr>
            <a:r>
              <a:rPr kumimoji="0" lang="ar-DZ" sz="3600" i="0" u="sng" strike="noStrike" cap="none" normalizeH="0" baseline="0" dirty="0" smtClean="0">
                <a:ln>
                  <a:noFill/>
                </a:ln>
                <a:solidFill>
                  <a:schemeClr val="accent1"/>
                </a:solidFill>
                <a:effectLst/>
                <a:latin typeface="Simplified Arabic" pitchFamily="18" charset="-78"/>
                <a:ea typeface="Calibri" pitchFamily="34" charset="0"/>
                <a:cs typeface="Simplified Arabic" pitchFamily="18" charset="-78"/>
              </a:rPr>
              <a:t>ب- علم لعرض أي فن الاكتساب:</a:t>
            </a:r>
            <a:r>
              <a:rPr kumimoji="0" lang="ar-DZ" sz="3600" i="0" u="none" strike="noStrike" cap="none" normalizeH="0" baseline="0" dirty="0" smtClean="0">
                <a:ln>
                  <a:noFill/>
                </a:ln>
                <a:solidFill>
                  <a:schemeClr val="accent1"/>
                </a:solidFill>
                <a:effectLst/>
                <a:latin typeface="Simplified Arabic" pitchFamily="18" charset="-78"/>
                <a:ea typeface="Calibri" pitchFamily="34" charset="0"/>
                <a:cs typeface="Simplified Arabic" pitchFamily="18" charset="-78"/>
              </a:rPr>
              <a:t> يقصد </a:t>
            </a:r>
            <a:r>
              <a:rPr kumimoji="0" lang="ar-DZ" sz="3600" i="0" u="none" strike="noStrike" cap="none" normalizeH="0" baseline="0" dirty="0" err="1" smtClean="0">
                <a:ln>
                  <a:noFill/>
                </a:ln>
                <a:solidFill>
                  <a:schemeClr val="accent1"/>
                </a:solidFill>
                <a:effectLst/>
                <a:latin typeface="Simplified Arabic" pitchFamily="18" charset="-78"/>
                <a:ea typeface="Calibri" pitchFamily="34" charset="0"/>
                <a:cs typeface="Simplified Arabic" pitchFamily="18" charset="-78"/>
              </a:rPr>
              <a:t>به</a:t>
            </a:r>
            <a:r>
              <a:rPr kumimoji="0" lang="ar-DZ" sz="3600" i="0" u="none" strike="noStrike" cap="none" normalizeH="0" baseline="0" dirty="0" smtClean="0">
                <a:ln>
                  <a:noFill/>
                </a:ln>
                <a:solidFill>
                  <a:schemeClr val="accent1"/>
                </a:solidFill>
                <a:effectLst/>
                <a:latin typeface="Simplified Arabic" pitchFamily="18" charset="-78"/>
                <a:ea typeface="Calibri" pitchFamily="34" charset="0"/>
                <a:cs typeface="Simplified Arabic" pitchFamily="18" charset="-78"/>
              </a:rPr>
              <a:t> الاقتصاد التبادلي، القائم على أساس </a:t>
            </a:r>
            <a:r>
              <a:rPr kumimoji="0" lang="ar-DZ" sz="3600" i="0" u="none" strike="noStrike" cap="none" normalizeH="0" baseline="0" dirty="0" smtClean="0">
                <a:ln>
                  <a:noFill/>
                </a:ln>
                <a:solidFill>
                  <a:schemeClr val="accent1"/>
                </a:solidFill>
                <a:effectLst/>
                <a:latin typeface="Simplified Arabic" pitchFamily="18" charset="-78"/>
                <a:ea typeface="Calibri" pitchFamily="34" charset="0"/>
                <a:cs typeface="Simplified Arabic" pitchFamily="18" charset="-78"/>
              </a:rPr>
              <a:t>الإنتاج </a:t>
            </a:r>
            <a:r>
              <a:rPr kumimoji="0" lang="ar-DZ" sz="3600" i="0" u="none" strike="noStrike" cap="none" normalizeH="0" baseline="0" dirty="0" smtClean="0">
                <a:ln>
                  <a:noFill/>
                </a:ln>
                <a:solidFill>
                  <a:schemeClr val="accent1"/>
                </a:solidFill>
                <a:effectLst/>
                <a:latin typeface="Simplified Arabic" pitchFamily="18" charset="-78"/>
                <a:ea typeface="Calibri" pitchFamily="34" charset="0"/>
                <a:cs typeface="Simplified Arabic" pitchFamily="18" charset="-78"/>
              </a:rPr>
              <a:t>من أجل التبادل، وهو التبادل غير الطبيعي يستهدف مجرّد الربح وتراكم الثروة وخاصة في شكلها النقدي – تكديس النقود-</a:t>
            </a:r>
            <a:endParaRPr kumimoji="0" lang="fr-FR" sz="3600" i="0" u="none" strike="noStrike" cap="none" normalizeH="0" baseline="0" dirty="0" smtClean="0">
              <a:ln>
                <a:noFill/>
              </a:ln>
              <a:solidFill>
                <a:schemeClr val="accent1"/>
              </a:solidFill>
              <a:effectLst/>
              <a:latin typeface="Simplified Arabic" pitchFamily="18" charset="-78"/>
              <a:cs typeface="Simplified Arabic" pitchFamily="18" charset="-78"/>
            </a:endParaRPr>
          </a:p>
          <a:p>
            <a:pPr marL="0" marR="0" lvl="0" indent="0" algn="r" defTabSz="914400" rtl="1" eaLnBrk="0" fontAlgn="base" latinLnBrk="0" hangingPunct="0">
              <a:lnSpc>
                <a:spcPct val="100000"/>
              </a:lnSpc>
              <a:spcBef>
                <a:spcPct val="0"/>
              </a:spcBef>
              <a:spcAft>
                <a:spcPct val="0"/>
              </a:spcAft>
              <a:buClrTx/>
              <a:buSzTx/>
              <a:tabLst/>
            </a:pPr>
            <a:r>
              <a:rPr kumimoji="0" lang="ar-DZ" sz="3600" b="1" i="0" u="none" strike="noStrike" cap="none" normalizeH="0" baseline="0" dirty="0" smtClean="0">
                <a:ln>
                  <a:noFill/>
                </a:ln>
                <a:solidFill>
                  <a:srgbClr val="C00000"/>
                </a:solidFill>
                <a:effectLst/>
                <a:latin typeface="Simplified Arabic" pitchFamily="18" charset="-78"/>
                <a:ea typeface="Calibri" pitchFamily="34" charset="0"/>
                <a:cs typeface="Simplified Arabic" pitchFamily="18" charset="-78"/>
              </a:rPr>
              <a:t>3- القيمة: </a:t>
            </a:r>
            <a:r>
              <a:rPr kumimoji="0" lang="ar-DZ" sz="3600" i="0" u="none" strike="noStrike" cap="none" normalizeH="0" baseline="0" dirty="0" smtClean="0">
                <a:ln>
                  <a:noFill/>
                </a:ln>
                <a:solidFill>
                  <a:schemeClr val="accent1"/>
                </a:solidFill>
                <a:effectLst/>
                <a:latin typeface="Simplified Arabic" pitchFamily="18" charset="-78"/>
                <a:ea typeface="Calibri" pitchFamily="34" charset="0"/>
                <a:cs typeface="Simplified Arabic" pitchFamily="18" charset="-78"/>
              </a:rPr>
              <a:t>فرق بين نوعين من القيمة يكونان لكل سلعة من السلع.</a:t>
            </a:r>
            <a:endParaRPr kumimoji="0" lang="fr-FR" sz="3600" i="0" u="none" strike="noStrike" cap="none" normalizeH="0" baseline="0" dirty="0" smtClean="0">
              <a:ln>
                <a:noFill/>
              </a:ln>
              <a:solidFill>
                <a:schemeClr val="accent1"/>
              </a:solidFill>
              <a:effectLst/>
              <a:latin typeface="Simplified Arabic" pitchFamily="18" charset="-78"/>
              <a:cs typeface="Simplified Arabic" pitchFamily="18" charset="-78"/>
            </a:endParaRPr>
          </a:p>
        </p:txBody>
      </p:sp>
    </p:spTree>
  </p:cSld>
  <p:clrMapOvr>
    <a:masterClrMapping/>
  </p:clrMapOvr>
  <p:transition advTm="4976">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12192000" cy="6740307"/>
          </a:xfrm>
          <a:prstGeom prst="rect">
            <a:avLst/>
          </a:prstGeom>
        </p:spPr>
        <p:txBody>
          <a:bodyPr wrap="square">
            <a:spAutoFit/>
          </a:bodyPr>
          <a:lstStyle/>
          <a:p>
            <a:pPr lvl="0" algn="r" rtl="1" eaLnBrk="0" fontAlgn="base" hangingPunct="0">
              <a:spcBef>
                <a:spcPct val="0"/>
              </a:spcBef>
              <a:spcAft>
                <a:spcPct val="0"/>
              </a:spcAft>
            </a:pPr>
            <a:r>
              <a:rPr lang="ar-DZ" u="sng" dirty="0" smtClean="0">
                <a:solidFill>
                  <a:schemeClr val="accent1"/>
                </a:solidFill>
                <a:latin typeface="Simplified Arabic" pitchFamily="18" charset="-78"/>
                <a:ea typeface="Calibri" pitchFamily="34" charset="0"/>
                <a:cs typeface="Simplified Arabic" pitchFamily="18" charset="-78"/>
              </a:rPr>
              <a:t>أ- </a:t>
            </a:r>
            <a:r>
              <a:rPr lang="ar-DZ" sz="3600" u="sng" dirty="0" smtClean="0">
                <a:solidFill>
                  <a:schemeClr val="accent1"/>
                </a:solidFill>
                <a:latin typeface="Simplified Arabic" pitchFamily="18" charset="-78"/>
                <a:ea typeface="Calibri" pitchFamily="34" charset="0"/>
                <a:cs typeface="Simplified Arabic" pitchFamily="18" charset="-78"/>
              </a:rPr>
              <a:t>قيمة الاستعمال</a:t>
            </a:r>
            <a:r>
              <a:rPr lang="ar-DZ" sz="3600" dirty="0" smtClean="0">
                <a:solidFill>
                  <a:schemeClr val="accent1"/>
                </a:solidFill>
                <a:latin typeface="Simplified Arabic" pitchFamily="18" charset="-78"/>
                <a:ea typeface="Calibri" pitchFamily="34" charset="0"/>
                <a:cs typeface="Simplified Arabic" pitchFamily="18" charset="-78"/>
              </a:rPr>
              <a:t>: قيمة الشيء الخاصة أو قيمته عند الاستعمال ( الإشباع).</a:t>
            </a:r>
            <a:endParaRPr lang="fr-FR" sz="3600" dirty="0" smtClean="0">
              <a:solidFill>
                <a:schemeClr val="accent1"/>
              </a:solidFill>
              <a:latin typeface="Simplified Arabic" pitchFamily="18" charset="-78"/>
              <a:cs typeface="Simplified Arabic" pitchFamily="18" charset="-78"/>
            </a:endParaRPr>
          </a:p>
          <a:p>
            <a:pPr lvl="0" algn="r" rtl="1" eaLnBrk="0" fontAlgn="base" hangingPunct="0">
              <a:spcBef>
                <a:spcPct val="0"/>
              </a:spcBef>
              <a:spcAft>
                <a:spcPct val="0"/>
              </a:spcAft>
            </a:pPr>
            <a:r>
              <a:rPr lang="ar-DZ" sz="3600" u="sng" dirty="0" smtClean="0">
                <a:solidFill>
                  <a:schemeClr val="accent1"/>
                </a:solidFill>
                <a:latin typeface="Simplified Arabic" pitchFamily="18" charset="-78"/>
                <a:ea typeface="Calibri" pitchFamily="34" charset="0"/>
                <a:cs typeface="Simplified Arabic" pitchFamily="18" charset="-78"/>
              </a:rPr>
              <a:t>ب- قيمة المبادلة</a:t>
            </a:r>
            <a:r>
              <a:rPr lang="ar-DZ" sz="3600" dirty="0" smtClean="0">
                <a:solidFill>
                  <a:schemeClr val="accent1"/>
                </a:solidFill>
                <a:latin typeface="Simplified Arabic" pitchFamily="18" charset="-78"/>
                <a:ea typeface="Calibri" pitchFamily="34" charset="0"/>
                <a:cs typeface="Simplified Arabic" pitchFamily="18" charset="-78"/>
              </a:rPr>
              <a:t>: قيمة الشيء في التبادل  وهي الشكل الذي تعبر فيه القيمة عن نفسها عند المبادلة.</a:t>
            </a:r>
            <a:endParaRPr lang="fr-FR" sz="3600" dirty="0" smtClean="0">
              <a:solidFill>
                <a:schemeClr val="accent1"/>
              </a:solidFill>
              <a:latin typeface="Simplified Arabic" pitchFamily="18" charset="-78"/>
              <a:cs typeface="Simplified Arabic" pitchFamily="18" charset="-78"/>
            </a:endParaRPr>
          </a:p>
          <a:p>
            <a:pPr lvl="0" algn="r" rtl="1" eaLnBrk="0" fontAlgn="base" hangingPunct="0">
              <a:spcBef>
                <a:spcPct val="0"/>
              </a:spcBef>
              <a:spcAft>
                <a:spcPct val="0"/>
              </a:spcAft>
            </a:pPr>
            <a:r>
              <a:rPr lang="ar-DZ" sz="3600" b="1" dirty="0" smtClean="0">
                <a:solidFill>
                  <a:srgbClr val="C00000"/>
                </a:solidFill>
                <a:latin typeface="Simplified Arabic" pitchFamily="18" charset="-78"/>
                <a:ea typeface="Calibri" pitchFamily="34" charset="0"/>
                <a:cs typeface="Simplified Arabic" pitchFamily="18" charset="-78"/>
              </a:rPr>
              <a:t>4- النقود: </a:t>
            </a:r>
            <a:r>
              <a:rPr lang="ar-DZ" sz="3600" dirty="0" smtClean="0">
                <a:solidFill>
                  <a:schemeClr val="accent1"/>
                </a:solidFill>
                <a:latin typeface="Simplified Arabic" pitchFamily="18" charset="-78"/>
                <a:ea typeface="Calibri" pitchFamily="34" charset="0"/>
                <a:cs typeface="Simplified Arabic" pitchFamily="18" charset="-78"/>
              </a:rPr>
              <a:t>حدد أرسطو نشأة النقود ووظائفها، في ضوء شرحه تطور التبادل من شكله الطبيعي ( سد الحاجة) إلى غير الطبيعي (لمجرد الربح)، أما وظائف النقود حسبه فتتمثل في: </a:t>
            </a:r>
            <a:endParaRPr lang="fr-FR" sz="3600" dirty="0" smtClean="0">
              <a:solidFill>
                <a:schemeClr val="accent1"/>
              </a:solidFill>
              <a:latin typeface="Simplified Arabic" pitchFamily="18" charset="-78"/>
              <a:cs typeface="Simplified Arabic" pitchFamily="18" charset="-78"/>
            </a:endParaRPr>
          </a:p>
          <a:p>
            <a:pPr lvl="0" algn="r" rtl="1" eaLnBrk="0" fontAlgn="base" hangingPunct="0">
              <a:spcBef>
                <a:spcPct val="0"/>
              </a:spcBef>
              <a:spcAft>
                <a:spcPct val="0"/>
              </a:spcAft>
              <a:buFontTx/>
              <a:buChar char="•"/>
            </a:pPr>
            <a:r>
              <a:rPr lang="ar-DZ" sz="3600" u="sng" dirty="0" smtClean="0">
                <a:solidFill>
                  <a:schemeClr val="accent1"/>
                </a:solidFill>
                <a:latin typeface="Simplified Arabic" pitchFamily="18" charset="-78"/>
                <a:ea typeface="Calibri" pitchFamily="34" charset="0"/>
                <a:cs typeface="Simplified Arabic" pitchFamily="18" charset="-78"/>
              </a:rPr>
              <a:t>وسيطا للمبادلة</a:t>
            </a:r>
            <a:r>
              <a:rPr lang="ar-DZ" sz="3600" dirty="0" smtClean="0">
                <a:solidFill>
                  <a:schemeClr val="accent1"/>
                </a:solidFill>
                <a:latin typeface="Simplified Arabic" pitchFamily="18" charset="-78"/>
                <a:ea typeface="Calibri" pitchFamily="34" charset="0"/>
                <a:cs typeface="Simplified Arabic" pitchFamily="18" charset="-78"/>
              </a:rPr>
              <a:t>: أي صلاحيتها للقيام بدور الوسيط بدل المقايضة.</a:t>
            </a:r>
            <a:endParaRPr lang="fr-FR" sz="3600" dirty="0" smtClean="0">
              <a:solidFill>
                <a:schemeClr val="accent1"/>
              </a:solidFill>
              <a:latin typeface="Simplified Arabic" pitchFamily="18" charset="-78"/>
              <a:cs typeface="Simplified Arabic" pitchFamily="18" charset="-78"/>
            </a:endParaRPr>
          </a:p>
          <a:p>
            <a:pPr lvl="0" algn="r" rtl="1" eaLnBrk="0" fontAlgn="base" hangingPunct="0">
              <a:spcBef>
                <a:spcPct val="0"/>
              </a:spcBef>
              <a:spcAft>
                <a:spcPct val="0"/>
              </a:spcAft>
              <a:buFontTx/>
              <a:buChar char="•"/>
            </a:pPr>
            <a:r>
              <a:rPr lang="ar-DZ" sz="3600" u="sng" dirty="0" smtClean="0">
                <a:solidFill>
                  <a:schemeClr val="accent1"/>
                </a:solidFill>
                <a:latin typeface="Simplified Arabic" pitchFamily="18" charset="-78"/>
                <a:ea typeface="Calibri" pitchFamily="34" charset="0"/>
                <a:cs typeface="Simplified Arabic" pitchFamily="18" charset="-78"/>
              </a:rPr>
              <a:t>أداة لقياس قيمة السلعة</a:t>
            </a:r>
            <a:r>
              <a:rPr lang="ar-DZ" sz="3600" dirty="0" smtClean="0">
                <a:solidFill>
                  <a:schemeClr val="accent1"/>
                </a:solidFill>
                <a:latin typeface="Simplified Arabic" pitchFamily="18" charset="-78"/>
                <a:ea typeface="Calibri" pitchFamily="34" charset="0"/>
                <a:cs typeface="Simplified Arabic" pitchFamily="18" charset="-78"/>
              </a:rPr>
              <a:t>:أي تحديد قيمة السلع.</a:t>
            </a:r>
            <a:endParaRPr lang="fr-FR" sz="3600" dirty="0" smtClean="0">
              <a:solidFill>
                <a:schemeClr val="accent1"/>
              </a:solidFill>
              <a:latin typeface="Simplified Arabic" pitchFamily="18" charset="-78"/>
              <a:cs typeface="Simplified Arabic" pitchFamily="18" charset="-78"/>
            </a:endParaRPr>
          </a:p>
          <a:p>
            <a:pPr lvl="0" algn="r" rtl="1" eaLnBrk="0" fontAlgn="base" hangingPunct="0">
              <a:spcBef>
                <a:spcPct val="0"/>
              </a:spcBef>
              <a:spcAft>
                <a:spcPct val="0"/>
              </a:spcAft>
              <a:buFontTx/>
              <a:buChar char="•"/>
            </a:pPr>
            <a:r>
              <a:rPr lang="ar-DZ" sz="3600" dirty="0" smtClean="0">
                <a:solidFill>
                  <a:schemeClr val="accent1"/>
                </a:solidFill>
                <a:effectLst>
                  <a:outerShdw blurRad="38100" dist="38100" dir="2700000" algn="tl">
                    <a:srgbClr val="000000">
                      <a:alpha val="43137"/>
                    </a:srgbClr>
                  </a:outerShdw>
                </a:effectLst>
                <a:latin typeface="Simplified Arabic" pitchFamily="18" charset="-78"/>
                <a:ea typeface="Calibri" pitchFamily="34" charset="0"/>
                <a:cs typeface="Simplified Arabic" pitchFamily="18" charset="-78"/>
              </a:rPr>
              <a:t>مخزنا للقيمة</a:t>
            </a:r>
            <a:r>
              <a:rPr lang="ar-DZ" sz="3600" dirty="0" smtClean="0">
                <a:solidFill>
                  <a:schemeClr val="accent1"/>
                </a:solidFill>
                <a:latin typeface="Simplified Arabic" pitchFamily="18" charset="-78"/>
                <a:ea typeface="Calibri" pitchFamily="34" charset="0"/>
                <a:cs typeface="Simplified Arabic" pitchFamily="18" charset="-78"/>
              </a:rPr>
              <a:t>: أي أداة نحتفظ فيها بمدخراتنا.</a:t>
            </a:r>
            <a:endParaRPr lang="fr-FR" sz="3600" dirty="0" smtClean="0">
              <a:solidFill>
                <a:schemeClr val="accent1"/>
              </a:solidFill>
              <a:latin typeface="Simplified Arabic" pitchFamily="18" charset="-78"/>
              <a:cs typeface="Simplified Arabic" pitchFamily="18" charset="-78"/>
            </a:endParaRPr>
          </a:p>
          <a:p>
            <a:pPr lvl="0" algn="r" rtl="1" eaLnBrk="0" fontAlgn="base" hangingPunct="0">
              <a:spcBef>
                <a:spcPct val="0"/>
              </a:spcBef>
              <a:spcAft>
                <a:spcPct val="0"/>
              </a:spcAft>
            </a:pPr>
            <a:r>
              <a:rPr lang="ar-DZ" sz="3600" b="1" dirty="0" smtClean="0">
                <a:solidFill>
                  <a:srgbClr val="C00000"/>
                </a:solidFill>
                <a:latin typeface="Simplified Arabic" pitchFamily="18" charset="-78"/>
                <a:ea typeface="Calibri" pitchFamily="34" charset="0"/>
                <a:cs typeface="Simplified Arabic" pitchFamily="18" charset="-78"/>
              </a:rPr>
              <a:t>5- الربا: </a:t>
            </a:r>
            <a:r>
              <a:rPr lang="ar-DZ" sz="3600" dirty="0" smtClean="0">
                <a:solidFill>
                  <a:schemeClr val="accent1"/>
                </a:solidFill>
                <a:latin typeface="Simplified Arabic" pitchFamily="18" charset="-78"/>
                <a:ea typeface="Calibri" pitchFamily="34" charset="0"/>
                <a:cs typeface="Simplified Arabic" pitchFamily="18" charset="-78"/>
              </a:rPr>
              <a:t>التبادل غير الطبيعي يستهدف تكديس النقود وعبر عنه أرسطو سوء استعمال النقود هو ربا ( أي استخدام النقود نفسها لتكديس النقود) وهاجم هذا النظام على أساس كون النقود عقيمة.</a:t>
            </a:r>
            <a:endParaRPr lang="ar-DZ" sz="4400" dirty="0" smtClean="0">
              <a:solidFill>
                <a:schemeClr val="accent1"/>
              </a:solidFill>
              <a:latin typeface="Simplified Arabic" pitchFamily="18" charset="-78"/>
              <a:cs typeface="Simplified Arabic" pitchFamily="18" charset="-78"/>
            </a:endParaRPr>
          </a:p>
        </p:txBody>
      </p:sp>
    </p:spTree>
  </p:cSld>
  <p:clrMapOvr>
    <a:masterClrMapping/>
  </p:clrMapOvr>
  <p:transition advTm="4976">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3" name="Rectangle 2"/>
          <p:cNvSpPr/>
          <p:nvPr/>
        </p:nvSpPr>
        <p:spPr>
          <a:xfrm>
            <a:off x="0" y="0"/>
            <a:ext cx="12192000" cy="933450"/>
          </a:xfrm>
          <a:prstGeom prst="rect">
            <a:avLst/>
          </a:prstGeom>
          <a:blipFill>
            <a:blip r:embed="rId4"/>
            <a:tile tx="0" ty="0" sx="100000" sy="100000" flip="none" algn="tl"/>
          </a:blip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ar-DZ" sz="2800" b="1" dirty="0" smtClean="0">
                <a:solidFill>
                  <a:srgbClr val="000055"/>
                </a:solidFill>
                <a:cs typeface="Bold Italic Art" pitchFamily="2" charset="-78"/>
              </a:rPr>
              <a:t>الفكر الاقتصادي  قديما عند الرومان</a:t>
            </a:r>
            <a:endParaRPr lang="fr-FR" sz="2800" b="1" dirty="0">
              <a:solidFill>
                <a:srgbClr val="000055"/>
              </a:solidFill>
              <a:cs typeface="Bold Italic Art" pitchFamily="2" charset="-78"/>
            </a:endParaRPr>
          </a:p>
        </p:txBody>
      </p:sp>
      <p:sp>
        <p:nvSpPr>
          <p:cNvPr id="4097" name="Rectangle 1"/>
          <p:cNvSpPr>
            <a:spLocks noChangeArrowheads="1"/>
          </p:cNvSpPr>
          <p:nvPr/>
        </p:nvSpPr>
        <p:spPr bwMode="auto">
          <a:xfrm>
            <a:off x="0" y="838200"/>
            <a:ext cx="12192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3300" b="1" i="0" u="none" strike="noStrike" cap="none" normalizeH="0" baseline="0" dirty="0" smtClean="0">
                <a:ln>
                  <a:noFill/>
                </a:ln>
                <a:solidFill>
                  <a:schemeClr val="accent1"/>
                </a:solidFill>
                <a:effectLst/>
                <a:latin typeface="Simplified Arabic" pitchFamily="18" charset="-78"/>
                <a:ea typeface="Calibri" pitchFamily="34" charset="0"/>
                <a:cs typeface="Simplified Arabic" pitchFamily="18" charset="-78"/>
              </a:rPr>
              <a:t>بالرغم أن الرومان لم يقدموا فكرا اقتصاديا يرقى إلى الفكر اليوناني، إلا أنهم أثروا في الفكر الاقتصادي اللاحق من خلال التنظيمات القانونية التي أقروها.</a:t>
            </a:r>
            <a:endParaRPr kumimoji="0" lang="fr-FR" sz="3300" b="1" i="0" u="none" strike="noStrike" cap="none" normalizeH="0" baseline="0" dirty="0" smtClean="0">
              <a:ln>
                <a:noFill/>
              </a:ln>
              <a:solidFill>
                <a:schemeClr val="accent1"/>
              </a:solidFill>
              <a:effectLst/>
              <a:latin typeface="Simplified Arabic" pitchFamily="18" charset="-78"/>
              <a:cs typeface="Simplified Arabic" pitchFamily="18"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3300" b="1" i="0" u="none" strike="noStrike" cap="none" normalizeH="0" baseline="0" dirty="0" smtClean="0">
                <a:ln>
                  <a:noFill/>
                </a:ln>
                <a:solidFill>
                  <a:schemeClr val="accent1"/>
                </a:solidFill>
                <a:effectLst/>
                <a:latin typeface="Simplified Arabic" pitchFamily="18" charset="-78"/>
                <a:ea typeface="Calibri" pitchFamily="34" charset="0"/>
                <a:cs typeface="Simplified Arabic" pitchFamily="18" charset="-78"/>
              </a:rPr>
              <a:t>ومن الأفكار الاقتصادية الرومانية ما يعرف </a:t>
            </a:r>
            <a:r>
              <a:rPr kumimoji="0" lang="ar-DZ" sz="3300" b="1" i="0" u="none" strike="noStrike" cap="none" normalizeH="0" baseline="0" dirty="0" err="1" smtClean="0">
                <a:ln>
                  <a:noFill/>
                </a:ln>
                <a:solidFill>
                  <a:schemeClr val="accent1"/>
                </a:solidFill>
                <a:effectLst/>
                <a:latin typeface="Simplified Arabic" pitchFamily="18" charset="-78"/>
                <a:ea typeface="Calibri" pitchFamily="34" charset="0"/>
                <a:cs typeface="Simplified Arabic" pitchFamily="18" charset="-78"/>
              </a:rPr>
              <a:t>ب</a:t>
            </a:r>
            <a:r>
              <a:rPr kumimoji="0" lang="ar-DZ" sz="3300" b="1" i="0" u="none" strike="noStrike" cap="none" normalizeH="0" baseline="0" dirty="0" smtClean="0">
                <a:ln>
                  <a:noFill/>
                </a:ln>
                <a:solidFill>
                  <a:schemeClr val="accent1"/>
                </a:solidFill>
                <a:effectLst/>
                <a:latin typeface="Simplified Arabic" pitchFamily="18" charset="-78"/>
                <a:ea typeface="Calibri" pitchFamily="34" charset="0"/>
                <a:cs typeface="Simplified Arabic" pitchFamily="18" charset="-78"/>
              </a:rPr>
              <a:t> "القانون الطبيعي القائم على الصفة المطلقة للملكية الفردية"،  فالقانون الروماني هو الذي أعطى الملكية الخاصة هويتها، وأعطى لحائزها الحق ليس في التمتّع بما يملكه واستعماله فقط وإنما سوء الاستعمال أيضا، وأصبح منذ ذلك انتهاك حقوق الملكية الخاصة من طرف الأفراد أو الدولة يحاسب عليه القانون.</a:t>
            </a:r>
            <a:endParaRPr kumimoji="0" lang="fr-FR" sz="3300" b="1" i="0" u="none" strike="noStrike" cap="none" normalizeH="0" baseline="0" dirty="0" smtClean="0">
              <a:ln>
                <a:noFill/>
              </a:ln>
              <a:solidFill>
                <a:schemeClr val="accent1"/>
              </a:solidFill>
              <a:effectLst/>
              <a:latin typeface="Simplified Arabic" pitchFamily="18" charset="-78"/>
              <a:cs typeface="Simplified Arabic" pitchFamily="18"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3300" b="1" i="0" u="none" strike="noStrike" cap="none" normalizeH="0" baseline="0" dirty="0" smtClean="0">
                <a:ln>
                  <a:noFill/>
                </a:ln>
                <a:solidFill>
                  <a:schemeClr val="accent1"/>
                </a:solidFill>
                <a:effectLst/>
                <a:latin typeface="Simplified Arabic" pitchFamily="18" charset="-78"/>
                <a:ea typeface="Calibri" pitchFamily="34" charset="0"/>
                <a:cs typeface="Simplified Arabic" pitchFamily="18" charset="-78"/>
              </a:rPr>
              <a:t>فقد تطرق الكتّاب </a:t>
            </a:r>
            <a:r>
              <a:rPr kumimoji="0" lang="ar-DZ" sz="3300" b="1" i="0" u="none" strike="noStrike" cap="none" normalizeH="0" baseline="0" dirty="0" smtClean="0">
                <a:ln>
                  <a:noFill/>
                </a:ln>
                <a:solidFill>
                  <a:schemeClr val="accent1"/>
                </a:solidFill>
                <a:effectLst/>
                <a:latin typeface="Simplified Arabic" pitchFamily="18" charset="-78"/>
                <a:ea typeface="Calibri" pitchFamily="34" charset="0"/>
                <a:cs typeface="Simplified Arabic" pitchFamily="18" charset="-78"/>
              </a:rPr>
              <a:t>الرومانيين </a:t>
            </a:r>
            <a:r>
              <a:rPr kumimoji="0" lang="ar-DZ" sz="3300" b="1" i="0" u="none" strike="noStrike" cap="none" normalizeH="0" baseline="0" dirty="0" smtClean="0">
                <a:ln>
                  <a:noFill/>
                </a:ln>
                <a:solidFill>
                  <a:schemeClr val="accent1"/>
                </a:solidFill>
                <a:effectLst/>
                <a:latin typeface="Simplified Arabic" pitchFamily="18" charset="-78"/>
                <a:ea typeface="Calibri" pitchFamily="34" charset="0"/>
                <a:cs typeface="Simplified Arabic" pitchFamily="18" charset="-78"/>
              </a:rPr>
              <a:t>لعلم الاقتصاد، ومن أمثلة هؤلاء فيما تعرض له " </a:t>
            </a:r>
            <a:r>
              <a:rPr kumimoji="0" lang="ar-DZ" sz="3300" b="1" i="0" u="none" strike="noStrike" cap="none" normalizeH="0" baseline="0" dirty="0" err="1" smtClean="0">
                <a:ln>
                  <a:noFill/>
                </a:ln>
                <a:solidFill>
                  <a:schemeClr val="accent1"/>
                </a:solidFill>
                <a:effectLst/>
                <a:latin typeface="Simplified Arabic" pitchFamily="18" charset="-78"/>
                <a:ea typeface="Calibri" pitchFamily="34" charset="0"/>
                <a:cs typeface="Simplified Arabic" pitchFamily="18" charset="-78"/>
              </a:rPr>
              <a:t>شيشرون</a:t>
            </a:r>
            <a:r>
              <a:rPr kumimoji="0" lang="ar-DZ" sz="3300" b="1" i="0" u="none" strike="noStrike" cap="none" normalizeH="0" baseline="0" dirty="0" smtClean="0">
                <a:ln>
                  <a:noFill/>
                </a:ln>
                <a:solidFill>
                  <a:schemeClr val="accent1"/>
                </a:solidFill>
                <a:effectLst/>
                <a:latin typeface="Simplified Arabic" pitchFamily="18" charset="-78"/>
                <a:ea typeface="Calibri" pitchFamily="34" charset="0"/>
                <a:cs typeface="Simplified Arabic" pitchFamily="18" charset="-78"/>
              </a:rPr>
              <a:t>" تفضيله المهن والحرف، فوضع </a:t>
            </a:r>
            <a:r>
              <a:rPr kumimoji="0" lang="ar-DZ" sz="3300" b="1" i="0" u="none" strike="noStrike" cap="none" normalizeH="0" baseline="0" dirty="0" err="1" smtClean="0">
                <a:ln>
                  <a:noFill/>
                </a:ln>
                <a:solidFill>
                  <a:schemeClr val="accent1"/>
                </a:solidFill>
                <a:effectLst/>
                <a:latin typeface="Simplified Arabic" pitchFamily="18" charset="-78"/>
                <a:ea typeface="Calibri" pitchFamily="34" charset="0"/>
                <a:cs typeface="Simplified Arabic" pitchFamily="18" charset="-78"/>
              </a:rPr>
              <a:t>سينسكا</a:t>
            </a:r>
            <a:r>
              <a:rPr kumimoji="0" lang="ar-DZ" sz="3300" b="1" i="0" u="none" strike="noStrike" cap="none" normalizeH="0" baseline="0" dirty="0" smtClean="0">
                <a:ln>
                  <a:noFill/>
                </a:ln>
                <a:solidFill>
                  <a:schemeClr val="accent1"/>
                </a:solidFill>
                <a:effectLst/>
                <a:latin typeface="Simplified Arabic" pitchFamily="18" charset="-78"/>
                <a:ea typeface="Calibri" pitchFamily="34" charset="0"/>
                <a:cs typeface="Simplified Arabic" pitchFamily="18" charset="-78"/>
              </a:rPr>
              <a:t> </a:t>
            </a:r>
            <a:r>
              <a:rPr kumimoji="0" lang="ar-DZ" sz="3300" b="1" i="0" u="none" strike="noStrike" cap="none" normalizeH="0" baseline="0" dirty="0" err="1" smtClean="0">
                <a:ln>
                  <a:noFill/>
                </a:ln>
                <a:solidFill>
                  <a:schemeClr val="accent1"/>
                </a:solidFill>
                <a:effectLst/>
                <a:latin typeface="Simplified Arabic" pitchFamily="18" charset="-78"/>
                <a:ea typeface="Calibri" pitchFamily="34" charset="0"/>
                <a:cs typeface="Simplified Arabic" pitchFamily="18" charset="-78"/>
              </a:rPr>
              <a:t>وشيشرون</a:t>
            </a:r>
            <a:r>
              <a:rPr kumimoji="0" lang="ar-DZ" sz="3300" b="1" i="0" u="none" strike="noStrike" cap="none" normalizeH="0" baseline="0" dirty="0" smtClean="0">
                <a:ln>
                  <a:noFill/>
                </a:ln>
                <a:solidFill>
                  <a:schemeClr val="accent1"/>
                </a:solidFill>
                <a:effectLst/>
                <a:latin typeface="Simplified Arabic" pitchFamily="18" charset="-78"/>
                <a:ea typeface="Calibri" pitchFamily="34" charset="0"/>
                <a:cs typeface="Simplified Arabic" pitchFamily="18" charset="-78"/>
              </a:rPr>
              <a:t> الزراعة في المقام الأول  وبيّن عيوب المهن الأخرى من صناعة وتجارة، كذلك وجه انتقادات كبيرة للفائدة ووصل الحد الذي شبهها بالقتل، أما "</a:t>
            </a:r>
            <a:r>
              <a:rPr kumimoji="0" lang="ar-DZ" sz="3300" b="1" i="0" u="none" strike="noStrike" cap="none" normalizeH="0" baseline="0" dirty="0" err="1" smtClean="0">
                <a:ln>
                  <a:noFill/>
                </a:ln>
                <a:solidFill>
                  <a:schemeClr val="accent1"/>
                </a:solidFill>
                <a:effectLst/>
                <a:latin typeface="Simplified Arabic" pitchFamily="18" charset="-78"/>
                <a:ea typeface="Calibri" pitchFamily="34" charset="0"/>
                <a:cs typeface="Simplified Arabic" pitchFamily="18" charset="-78"/>
              </a:rPr>
              <a:t>سنيكا</a:t>
            </a:r>
            <a:r>
              <a:rPr kumimoji="0" lang="ar-DZ" sz="3300" b="1" i="0" u="none" strike="noStrike" cap="none" normalizeH="0" baseline="0" dirty="0" smtClean="0">
                <a:ln>
                  <a:noFill/>
                </a:ln>
                <a:solidFill>
                  <a:schemeClr val="accent1"/>
                </a:solidFill>
                <a:effectLst/>
                <a:latin typeface="Simplified Arabic" pitchFamily="18" charset="-78"/>
                <a:ea typeface="Calibri" pitchFamily="34" charset="0"/>
                <a:cs typeface="Simplified Arabic" pitchFamily="18" charset="-78"/>
              </a:rPr>
              <a:t>" فقد بين أن النقود هي أصل غالبية الشرور والآثام من الحقد والحسد والكراهية والتي قد ينبع عنها الظلم.</a:t>
            </a:r>
            <a:endParaRPr kumimoji="0" lang="ar-DZ" sz="3300" b="1" i="0" u="none" strike="noStrike" cap="none" normalizeH="0" baseline="0" dirty="0" smtClean="0">
              <a:ln>
                <a:noFill/>
              </a:ln>
              <a:solidFill>
                <a:schemeClr val="accent1"/>
              </a:solidFill>
              <a:effectLst/>
              <a:latin typeface="Simplified Arabic" pitchFamily="18" charset="-78"/>
              <a:cs typeface="Simplified Arabic" pitchFamily="18" charset="-78"/>
            </a:endParaRPr>
          </a:p>
        </p:txBody>
      </p:sp>
    </p:spTree>
    <p:custDataLst>
      <p:tags r:id="rId1"/>
    </p:custDataLst>
  </p:cSld>
  <p:clrMapOvr>
    <a:masterClrMapping/>
  </p:clrMapOvr>
  <p:transition advTm="4976">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descr="‫الحضارة الرومانية القديمة: إرثها وتأثيرها على العالم الحديث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2772" name="Picture 4" descr="https://www.almrsal.com/wp-content/uploads/2020/10/images-7-2.jpeg?x23329"/>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32773" name="Rectangle 5"/>
          <p:cNvSpPr>
            <a:spLocks noChangeArrowheads="1"/>
          </p:cNvSpPr>
          <p:nvPr/>
        </p:nvSpPr>
        <p:spPr bwMode="auto">
          <a:xfrm>
            <a:off x="0" y="0"/>
            <a:ext cx="12192000" cy="7017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Char char="•"/>
              <a:tabLst/>
            </a:pPr>
            <a:r>
              <a:rPr kumimoji="0" lang="fr-FR" sz="1400" b="1" i="0" u="none" strike="noStrike" cap="none" normalizeH="0" baseline="0" dirty="0" smtClean="0">
                <a:ln>
                  <a:noFill/>
                </a:ln>
                <a:solidFill>
                  <a:srgbClr val="C00000"/>
                </a:solidFill>
                <a:effectLst/>
                <a:latin typeface="Simplified Arabic" pitchFamily="18" charset="-78"/>
                <a:ea typeface="Times New Roman" pitchFamily="18" charset="0"/>
                <a:cs typeface="Simplified Arabic" pitchFamily="18" charset="-78"/>
              </a:rPr>
              <a:t> </a:t>
            </a:r>
            <a:r>
              <a:rPr kumimoji="0" lang="ar-SA" sz="30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الزراعة:</a:t>
            </a:r>
            <a:r>
              <a:rPr kumimoji="0" lang="ar-SA" sz="3000" b="0"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 </a:t>
            </a:r>
            <a:r>
              <a:rPr kumimoji="0" lang="ar-SA" sz="3000" b="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اهتم الرومانيون في البداية بالزراعة وحدها باعتبارها المصدر الأول للثروة، وبقيت الأنشطة عقيمة وغير منتجة ومحل احتقار، وكانت علاقات الإنتاج قائمة على أساس الملكية الفردية لوسائل الإنتاج.</a:t>
            </a:r>
            <a:endParaRPr lang="ar-DZ" sz="3000" dirty="0" smtClean="0">
              <a:solidFill>
                <a:schemeClr val="bg1"/>
              </a:solidFill>
              <a:latin typeface="Simplified Arabic" pitchFamily="18" charset="-78"/>
              <a:ea typeface="Times New Roman" pitchFamily="18" charset="0"/>
              <a:cs typeface="Simplified Arabic" pitchFamily="18" charset="-78"/>
            </a:endParaRPr>
          </a:p>
          <a:p>
            <a:pPr marL="0" marR="0" lvl="0" indent="0" algn="justLow" defTabSz="914400" rtl="1" eaLnBrk="1" fontAlgn="base" latinLnBrk="0" hangingPunct="1">
              <a:lnSpc>
                <a:spcPct val="100000"/>
              </a:lnSpc>
              <a:spcBef>
                <a:spcPct val="0"/>
              </a:spcBef>
              <a:spcAft>
                <a:spcPct val="0"/>
              </a:spcAft>
              <a:buClrTx/>
              <a:buSzTx/>
              <a:buFontTx/>
              <a:buChar char="•"/>
              <a:tabLst/>
            </a:pPr>
            <a:r>
              <a:rPr kumimoji="0" lang="ar-SA" sz="30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التجارة:</a:t>
            </a:r>
            <a:r>
              <a:rPr kumimoji="0" lang="ar-SA" sz="3000" b="0"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 </a:t>
            </a:r>
            <a:r>
              <a:rPr kumimoji="0" lang="ar-SA" sz="3000" b="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لم تكن محل اهتمام في البداية حيث انحصر النشاط التجاري بتبادل المنتجات الزراعية بالمنتجات الحرفية في المدينة، لكن مع توسع الحضارة الرومانية نشطت الحركة التجارية وتكوّنت طبقة التجار وأصحاب رؤوس الأموال الجديدة، وأخذ التحوّل ينتقل تدريجيا من الاقتصاد الزراعي إلى الاقتصاد التجاري.</a:t>
            </a:r>
            <a:endParaRPr kumimoji="0" lang="fr-FR" sz="3000" b="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SA" sz="30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النقود والفائدة</a:t>
            </a:r>
            <a:r>
              <a:rPr kumimoji="0" lang="ar-SA" sz="3000" b="0"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a:t>
            </a:r>
            <a:r>
              <a:rPr kumimoji="0" lang="ar-SA" sz="30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r>
              <a:rPr kumimoji="0" lang="ar-SA" sz="3000" b="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ساد الاعتقاد عند الرومان (لاسيما رجال الكنيسة) بعقم النقود وكرهوا التعامل </a:t>
            </a:r>
            <a:r>
              <a:rPr kumimoji="0" lang="ar-SA" sz="3000" b="0" i="0" u="none" strike="noStrike" cap="none" normalizeH="0" baseline="0" dirty="0" err="1" smtClean="0">
                <a:ln>
                  <a:noFill/>
                </a:ln>
                <a:solidFill>
                  <a:schemeClr val="bg1"/>
                </a:solidFill>
                <a:effectLst/>
                <a:latin typeface="Simplified Arabic" pitchFamily="18" charset="-78"/>
                <a:ea typeface="Times New Roman" pitchFamily="18" charset="0"/>
                <a:cs typeface="Simplified Arabic" pitchFamily="18" charset="-78"/>
              </a:rPr>
              <a:t>بها</a:t>
            </a:r>
            <a:r>
              <a:rPr kumimoji="0" lang="ar-SA" sz="3000" b="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 بالربا، أي استخدام النقود للحصول على الفائدة، ولكن مع نمو التجارة وتطور التداول النقدي أدّى إلى انتشار </a:t>
            </a:r>
            <a:r>
              <a:rPr kumimoji="0" lang="ar-DZ" sz="3000" b="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تقديم </a:t>
            </a:r>
            <a:r>
              <a:rPr kumimoji="0" lang="ar-SA" sz="3000" b="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القروض بفائدة، وبدأت تظهر طبقة اجتماعية متميّزة تمارس التجارة والربا.</a:t>
            </a:r>
            <a:endParaRPr kumimoji="0" lang="fr-FR" sz="3000" b="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SA" sz="30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طبقات المجتمع:</a:t>
            </a:r>
            <a:r>
              <a:rPr kumimoji="0" lang="ar-SA" sz="30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r>
              <a:rPr kumimoji="0" lang="ar-SA" sz="3000" b="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أجاز القانون الروماني </a:t>
            </a:r>
            <a:r>
              <a:rPr kumimoji="0" lang="ar-SA" sz="3000" b="0" i="0" u="none" strike="noStrike" cap="none" normalizeH="0" baseline="0" dirty="0" err="1" smtClean="0">
                <a:ln>
                  <a:noFill/>
                </a:ln>
                <a:solidFill>
                  <a:schemeClr val="bg1"/>
                </a:solidFill>
                <a:effectLst/>
                <a:latin typeface="Simplified Arabic" pitchFamily="18" charset="-78"/>
                <a:ea typeface="Times New Roman" pitchFamily="18" charset="0"/>
                <a:cs typeface="Simplified Arabic" pitchFamily="18" charset="-78"/>
              </a:rPr>
              <a:t>إستلاء</a:t>
            </a:r>
            <a:r>
              <a:rPr kumimoji="0" lang="ar-SA" sz="3000" b="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 المواطنين الأحرار على العبيد الأجانب، وكانت الدولة تبيع أسرى الحروب للمواطنين، وبذلك كان المجتمع الروماني يقسم إلى طبقات.</a:t>
            </a:r>
            <a:endParaRPr kumimoji="0" lang="fr-FR" sz="3000" b="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SA" sz="3000" b="1"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الملكية:</a:t>
            </a:r>
            <a:r>
              <a:rPr kumimoji="0" lang="ar-SA" sz="3000" b="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 أقر الرومان الملكية الخاصة المطلقة، وأقروا حق الفرد بأن يفعل ما يشاء بممتلكاته وأن يمنع الغير منها كما يشاء، كما أكدوا على أن النشاط الاقتصادي يجب أن يترك الأفراد يتعايشون بحرية تامة دون أي تدخل من الدولة.</a:t>
            </a:r>
            <a:endParaRPr kumimoji="0" lang="ar-SA" sz="30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advTm="4976">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3000" b="-43000"/>
          </a:stretch>
        </a:blipFill>
        <a:effectLst/>
      </p:bgPr>
    </p:bg>
    <p:spTree>
      <p:nvGrpSpPr>
        <p:cNvPr id="1" name=""/>
        <p:cNvGrpSpPr/>
        <p:nvPr/>
      </p:nvGrpSpPr>
      <p:grpSpPr>
        <a:xfrm>
          <a:off x="0" y="0"/>
          <a:ext cx="0" cy="0"/>
          <a:chOff x="0" y="0"/>
          <a:chExt cx="0" cy="0"/>
        </a:xfrm>
      </p:grpSpPr>
      <p:sp>
        <p:nvSpPr>
          <p:cNvPr id="7" name="Rectangle 6"/>
          <p:cNvSpPr/>
          <p:nvPr/>
        </p:nvSpPr>
        <p:spPr>
          <a:xfrm>
            <a:off x="0" y="0"/>
            <a:ext cx="12192000" cy="857250"/>
          </a:xfrm>
          <a:prstGeom prst="rect">
            <a:avLst/>
          </a:prstGeom>
          <a:blipFill>
            <a:blip r:embed="rId4"/>
            <a:tile tx="0" ty="0" sx="100000" sy="100000" flip="none" algn="tl"/>
          </a:blipFill>
        </p:spPr>
        <p:style>
          <a:lnRef idx="1">
            <a:schemeClr val="accent2"/>
          </a:lnRef>
          <a:fillRef idx="3">
            <a:schemeClr val="accent2"/>
          </a:fillRef>
          <a:effectRef idx="2">
            <a:schemeClr val="accent2"/>
          </a:effectRef>
          <a:fontRef idx="minor">
            <a:schemeClr val="lt1"/>
          </a:fontRef>
        </p:style>
        <p:txBody>
          <a:bodyPr rtlCol="0" anchor="ctr"/>
          <a:lstStyle/>
          <a:p>
            <a:pPr algn="ctr" rtl="1"/>
            <a:r>
              <a:rPr lang="ar-DZ" sz="4000" b="1" dirty="0" smtClean="0">
                <a:solidFill>
                  <a:srgbClr val="000055"/>
                </a:solidFill>
                <a:latin typeface="Simplified Arabic" pitchFamily="18" charset="-78"/>
                <a:cs typeface="Simplified Arabic" pitchFamily="18" charset="-78"/>
              </a:rPr>
              <a:t>الفكر الاقتصادي عند العرب المسلمين</a:t>
            </a:r>
            <a:endParaRPr lang="fr-FR" sz="2000" b="1" dirty="0">
              <a:solidFill>
                <a:srgbClr val="000055"/>
              </a:solidFill>
              <a:latin typeface="Simplified Arabic" pitchFamily="18" charset="-78"/>
              <a:cs typeface="Simplified Arabic" pitchFamily="18" charset="-78"/>
            </a:endParaRPr>
          </a:p>
        </p:txBody>
      </p:sp>
      <p:sp>
        <p:nvSpPr>
          <p:cNvPr id="4097" name="Rectangle 1"/>
          <p:cNvSpPr>
            <a:spLocks noChangeArrowheads="1"/>
          </p:cNvSpPr>
          <p:nvPr/>
        </p:nvSpPr>
        <p:spPr bwMode="auto">
          <a:xfrm>
            <a:off x="0" y="876300"/>
            <a:ext cx="121920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8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عندما كانت أوروبا تعاني من الظلمات والجهل، وسيطرة الكنيسة على مختلف جوانب الحياة وتعيش في اقتصاد مغلق، كانت الحضارة الإسلامية في بدايتها تنمو وتزدهر مع بعثة الرسول صلى الله عليه وسلم، حيث عرفت بعصر النور وازدهرت العلوم المختلفة في الدولة الإسلامية التي استمدت أسسها ومبادئها من: تعاليم الدين الإسلامي، وتميزت الحياة في هذه المجتمعات عن غيرها في مختلف الأنظمة والأفكار عامة والنظام الاقتصادي بصفة خاصة، حيث تميّز الفكر الاقتصادي الإسلامي بمجموعة من المبادئ تمثلت في:</a:t>
            </a:r>
            <a:endParaRPr kumimoji="0" lang="fr-FR" sz="24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endParaRPr>
          </a:p>
          <a:p>
            <a:pPr marL="0" marR="0" lvl="0" indent="0" algn="justLow" defTabSz="914400" rtl="1" eaLnBrk="0" fontAlgn="base" latinLnBrk="0" hangingPunct="0">
              <a:lnSpc>
                <a:spcPct val="100000"/>
              </a:lnSpc>
              <a:spcBef>
                <a:spcPct val="0"/>
              </a:spcBef>
              <a:spcAft>
                <a:spcPct val="0"/>
              </a:spcAft>
              <a:buClrTx/>
              <a:buSzTx/>
              <a:tabLst/>
            </a:pPr>
            <a:r>
              <a:rPr kumimoji="0" lang="ar-DZ" sz="28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1-</a:t>
            </a:r>
            <a:r>
              <a:rPr kumimoji="0" lang="ar-SA" sz="28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الجمع بين الروح والمادة: فالدين الإسلامي قام على التوفيق بين الجوانب المادية والجوانب الروحية في مختلف أركانه، وكذا في مختلف مجالات والنشاطات والمعاملات الاقتصادية، بإقامة نظام عادل ورحيم، فإلى جانب ضرورة الإيمان بوحدانية الله تعالى نجد الزكاة ركن من أركان الإسلام من جانب مادي كضريبة على الثروة تعطى لفقراء من أموال الأغنياء، ومثلت أداة للنمو الاقتصادي والتكافل الاجتماعي، ومن جانب روحي هي تزكية النفس من البخل.</a:t>
            </a:r>
            <a:endParaRPr kumimoji="0" lang="fr-FR" sz="24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endParaRPr>
          </a:p>
          <a:p>
            <a:pPr marL="0" marR="0" lvl="0" indent="0" algn="justLow" defTabSz="914400" rtl="1" eaLnBrk="0" fontAlgn="base" latinLnBrk="0" hangingPunct="0">
              <a:lnSpc>
                <a:spcPct val="100000"/>
              </a:lnSpc>
              <a:spcBef>
                <a:spcPct val="0"/>
              </a:spcBef>
              <a:spcAft>
                <a:spcPct val="0"/>
              </a:spcAft>
              <a:buClrTx/>
              <a:buSzTx/>
              <a:tabLst/>
            </a:pPr>
            <a:r>
              <a:rPr lang="ar-DZ" sz="2800" dirty="0" smtClean="0">
                <a:solidFill>
                  <a:schemeClr val="bg1"/>
                </a:solidFill>
                <a:latin typeface="Simplified Arabic" pitchFamily="18" charset="-78"/>
                <a:ea typeface="Times New Roman" pitchFamily="18" charset="0"/>
                <a:cs typeface="Simplified Arabic" pitchFamily="18" charset="-78"/>
              </a:rPr>
              <a:t>2- </a:t>
            </a:r>
            <a:r>
              <a:rPr lang="ar-DZ" sz="2800" dirty="0" err="1" smtClean="0">
                <a:solidFill>
                  <a:schemeClr val="bg1"/>
                </a:solidFill>
                <a:latin typeface="Simplified Arabic" pitchFamily="18" charset="-78"/>
                <a:ea typeface="Times New Roman" pitchFamily="18" charset="0"/>
                <a:cs typeface="Simplified Arabic" pitchFamily="18" charset="-78"/>
              </a:rPr>
              <a:t>ا</a:t>
            </a:r>
            <a:r>
              <a:rPr kumimoji="0" lang="ar-SA" sz="28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لحرية الاقتصادية المقيّدة: إذ جعل الإسلام حق للمسلم في الحرية المطلقة في التملّك والتصرّف في ممتلكاته وممارسة الأنشطة الاقتصادية، كما شجع على العمل والإنتاج وترشيد </a:t>
            </a:r>
            <a:r>
              <a:rPr kumimoji="0" lang="ar-SA" sz="2800" i="0" u="none" strike="noStrike" cap="none" normalizeH="0" baseline="0" dirty="0" err="1" smtClean="0">
                <a:ln>
                  <a:noFill/>
                </a:ln>
                <a:solidFill>
                  <a:schemeClr val="bg1"/>
                </a:solidFill>
                <a:effectLst/>
                <a:latin typeface="Simplified Arabic" pitchFamily="18" charset="-78"/>
                <a:ea typeface="Times New Roman" pitchFamily="18" charset="0"/>
                <a:cs typeface="Simplified Arabic" pitchFamily="18" charset="-78"/>
              </a:rPr>
              <a:t>الإستهلاك</a:t>
            </a:r>
            <a:r>
              <a:rPr kumimoji="0" lang="ar-SA" sz="28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 وهذه الحرية مقيّدة بضوابط الشريعة الإسلامية فلا يجوز الغش أو </a:t>
            </a:r>
            <a:r>
              <a:rPr kumimoji="0" lang="ar-SA" sz="2800" i="0" u="none" strike="noStrike" cap="none" normalizeH="0" baseline="0" dirty="0" err="1" smtClean="0">
                <a:ln>
                  <a:noFill/>
                </a:ln>
                <a:solidFill>
                  <a:schemeClr val="bg1"/>
                </a:solidFill>
                <a:effectLst/>
                <a:latin typeface="Simplified Arabic" pitchFamily="18" charset="-78"/>
                <a:ea typeface="Times New Roman" pitchFamily="18" charset="0"/>
                <a:cs typeface="Simplified Arabic" pitchFamily="18" charset="-78"/>
              </a:rPr>
              <a:t>الإحتكار</a:t>
            </a:r>
            <a:r>
              <a:rPr kumimoji="0" lang="ar-SA" sz="28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 وتدخل الدولة في النشاط الاقتصادي استثنائي ومحدود من أجل المصلحة العامة وتحقيق العدالة الاجتماعية.</a:t>
            </a:r>
            <a:endParaRPr kumimoji="0" lang="ar-SA" sz="3600" i="0" u="none" strike="noStrike" cap="none" normalizeH="0" baseline="0" dirty="0" smtClean="0">
              <a:ln>
                <a:noFill/>
              </a:ln>
              <a:solidFill>
                <a:schemeClr val="bg1"/>
              </a:solidFill>
              <a:effectLst/>
              <a:latin typeface="Simplified Arabic" pitchFamily="18" charset="-78"/>
              <a:cs typeface="Simplified Arabic" pitchFamily="18" charset="-78"/>
            </a:endParaRPr>
          </a:p>
        </p:txBody>
      </p:sp>
    </p:spTree>
    <p:custDataLst>
      <p:tags r:id="rId1"/>
    </p:custDataLst>
  </p:cSld>
  <p:clrMapOvr>
    <a:masterClrMapping/>
  </p:clrMapOvr>
  <p:transition advTm="4976">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647700"/>
            <a:ext cx="11944350" cy="70480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Char char="•"/>
              <a:tabLst/>
            </a:pPr>
            <a:r>
              <a:rPr kumimoji="0" lang="ar-SA" sz="32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الملكية المزدوجة: فالملكية في النظام الاقتصادي الإسلامي هي ملكية مزدوجة، أي يمكن أن تكون ملكية خاصة أو ملكية فردية، حيث يقر الإسلام الملكية الفردية ويعتبرها من طبيعة البشر في حب المال والتملّك، إلا أنه قيّدها ببعض القيود الشرعية ( التصرف </a:t>
            </a:r>
            <a:r>
              <a:rPr kumimoji="0" lang="ar-SA" sz="3200" i="0" u="none" strike="noStrike" cap="none" normalizeH="0" baseline="0" dirty="0" err="1" smtClean="0">
                <a:ln>
                  <a:noFill/>
                </a:ln>
                <a:solidFill>
                  <a:schemeClr val="bg1"/>
                </a:solidFill>
                <a:effectLst/>
                <a:latin typeface="Simplified Arabic" pitchFamily="18" charset="-78"/>
                <a:ea typeface="Times New Roman" pitchFamily="18" charset="0"/>
                <a:cs typeface="Simplified Arabic" pitchFamily="18" charset="-78"/>
              </a:rPr>
              <a:t>بها</a:t>
            </a:r>
            <a:r>
              <a:rPr kumimoji="0" lang="ar-SA" sz="32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 وتملّكها بالطرق الشرعية)، أما الملكية العامة فقد أقرها على أساس المصلحة العامة سواء كان ذلك في شكل ملكية الدولة أو ملكية الجماعات ما دامت تراعي الإطار الشرعي.</a:t>
            </a:r>
            <a:endParaRPr kumimoji="0" lang="fr-FR" sz="28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32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العدالة الاجتماعية: ترتبط العدالة الاجتماعية في النظام الاقتصادي الإسلامي بالتوزيع العادل للثروة وعوائد الإنتاج على كافة عوامل الإنتاج التي ساهمت في العملية الإنتاجية دون إجحاف أو تقصير.</a:t>
            </a:r>
            <a:endParaRPr kumimoji="0" lang="fr-FR" sz="28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32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 التوازن بين مصلحة الفرد ومصلحة الجماعة: فقد أقر الإسلام بمصلحة كل </a:t>
            </a:r>
            <a:r>
              <a:rPr kumimoji="0" lang="ar-SA" sz="3200" i="0" u="none" strike="noStrike" cap="none" normalizeH="0" baseline="0" dirty="0" err="1" smtClean="0">
                <a:ln>
                  <a:noFill/>
                </a:ln>
                <a:solidFill>
                  <a:schemeClr val="bg1"/>
                </a:solidFill>
                <a:effectLst/>
                <a:latin typeface="Simplified Arabic" pitchFamily="18" charset="-78"/>
                <a:ea typeface="Times New Roman" pitchFamily="18" charset="0"/>
                <a:cs typeface="Simplified Arabic" pitchFamily="18" charset="-78"/>
              </a:rPr>
              <a:t>منالفرد</a:t>
            </a:r>
            <a:r>
              <a:rPr kumimoji="0" lang="ar-SA" sz="32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 والمجتمع، فلا تهدر مصلحة الفرد باسم مصلحة المجتمع، والعكس صحيح أي لا تهدر مصلحة المجتمع باسم مصلحة الفرد، وإذا تعذر التوفيق بينهما فإن الإسلام يقر قاعدة عامة بمبدأ "تحمّل الضرر الخاص لدفع الضرر العام" أي تقديم المصلحة الجماعية على المصلحة الفردية.</a:t>
            </a:r>
            <a:endParaRPr kumimoji="0" lang="fr-FR" sz="28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fr-FR" sz="3600" b="1" i="0" u="none" strike="noStrike" cap="none" normalizeH="0" baseline="0" dirty="0" smtClean="0">
              <a:ln>
                <a:noFill/>
              </a:ln>
              <a:solidFill>
                <a:schemeClr val="bg1"/>
              </a:solidFill>
              <a:effectLst/>
              <a:latin typeface="Simplified Arabic" pitchFamily="18" charset="-78"/>
              <a:cs typeface="Simplified Arabic" pitchFamily="18" charset="-78"/>
            </a:endParaRPr>
          </a:p>
        </p:txBody>
      </p:sp>
    </p:spTree>
  </p:cSld>
  <p:clrMapOvr>
    <a:masterClrMapping/>
  </p:clrMapOvr>
  <p:transition advTm="4976">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6" name="Rectangle 5"/>
          <p:cNvSpPr/>
          <p:nvPr/>
        </p:nvSpPr>
        <p:spPr>
          <a:xfrm>
            <a:off x="4743450" y="0"/>
            <a:ext cx="2971800" cy="8763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600" b="1" dirty="0" smtClean="0">
                <a:solidFill>
                  <a:srgbClr val="000055"/>
                </a:solidFill>
                <a:cs typeface="Bold Italic Art" pitchFamily="2" charset="-78"/>
              </a:rPr>
              <a:t>خلاصة</a:t>
            </a:r>
            <a:endParaRPr lang="fr-FR" sz="3600" b="1" dirty="0">
              <a:solidFill>
                <a:srgbClr val="000055"/>
              </a:solidFill>
              <a:cs typeface="Bold Italic Art" pitchFamily="2" charset="-78"/>
            </a:endParaRPr>
          </a:p>
        </p:txBody>
      </p:sp>
      <p:sp>
        <p:nvSpPr>
          <p:cNvPr id="2049" name="Rectangle 1"/>
          <p:cNvSpPr>
            <a:spLocks noChangeArrowheads="1"/>
          </p:cNvSpPr>
          <p:nvPr/>
        </p:nvSpPr>
        <p:spPr bwMode="auto">
          <a:xfrm>
            <a:off x="323850" y="1085850"/>
            <a:ext cx="1186815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4000" b="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في الأخير يمكن القول أن الاقتصاد كمفهوم وممارسة مرتبط بالإنسان منذ القدم، أين عرفت كل حضارة تنظيم اقتصادي مختلف حسب طبيعة الأراضي التي وجدت فيها من جهة وبناء المجتمع من جهة أخرى، فالفكر الاقتصادي تميّز في البداية بالبساطة بعيدا عن المنهج العلمي والدراسة الدقيقة التي ارتبط بعلم الاقتصاد، لكن أهمية الفكر الاقتصادي قديما لا يمكن إغفالها إذ تعتبر تلك الأفكار امتداد </a:t>
            </a:r>
            <a:r>
              <a:rPr kumimoji="0" lang="ar-SA" sz="4000" b="0" i="0" u="none" strike="noStrike" cap="none" normalizeH="0" baseline="0" dirty="0" err="1" smtClean="0">
                <a:ln>
                  <a:noFill/>
                </a:ln>
                <a:solidFill>
                  <a:schemeClr val="bg1"/>
                </a:solidFill>
                <a:effectLst/>
                <a:latin typeface="Simplified Arabic" pitchFamily="18" charset="-78"/>
                <a:ea typeface="Times New Roman" pitchFamily="18" charset="0"/>
                <a:cs typeface="Simplified Arabic" pitchFamily="18" charset="-78"/>
              </a:rPr>
              <a:t>كرونولوجي</a:t>
            </a:r>
            <a:r>
              <a:rPr kumimoji="0" lang="ar-SA" sz="4000" b="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 لنشأة علم الاقتصاد الذي يتمحوّر حول سعي الإنسان نحو تحقيق اكتفاء حسب موارده.</a:t>
            </a:r>
            <a:endParaRPr kumimoji="0" lang="ar-SA" sz="48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advTm="4976">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3" name="Rectangle 2"/>
          <p:cNvSpPr/>
          <p:nvPr/>
        </p:nvSpPr>
        <p:spPr>
          <a:xfrm>
            <a:off x="0" y="1485901"/>
            <a:ext cx="11632509" cy="2462213"/>
          </a:xfrm>
          <a:prstGeom prst="rect">
            <a:avLst/>
          </a:prstGeom>
        </p:spPr>
        <p:txBody>
          <a:bodyPr wrap="square" anchor="ctr">
            <a:spAutoFit/>
          </a:bodyPr>
          <a:lstStyle/>
          <a:p>
            <a:pPr lvl="0" algn="ctr" rtl="1" fontAlgn="base">
              <a:spcBef>
                <a:spcPct val="0"/>
              </a:spcBef>
              <a:spcAft>
                <a:spcPct val="0"/>
              </a:spcAft>
            </a:pPr>
            <a:r>
              <a:rPr lang="ar-DZ" sz="6600" b="1" dirty="0" smtClean="0">
                <a:solidFill>
                  <a:srgbClr val="FFFF00"/>
                </a:solidFill>
                <a:effectLst>
                  <a:outerShdw blurRad="38100" dist="38100" dir="2700000" algn="tl">
                    <a:srgbClr val="000000">
                      <a:alpha val="43137"/>
                    </a:srgbClr>
                  </a:outerShdw>
                </a:effectLst>
                <a:latin typeface="Andalus" pitchFamily="18" charset="-78"/>
                <a:ea typeface="Calibri" pitchFamily="34" charset="0"/>
                <a:cs typeface="Bold Italic Art" pitchFamily="2" charset="-78"/>
              </a:rPr>
              <a:t>الوحدة الثالثة</a:t>
            </a:r>
            <a:r>
              <a:rPr lang="ar-DZ" sz="6600" b="1" dirty="0" smtClean="0">
                <a:solidFill>
                  <a:srgbClr val="FFFF00"/>
                </a:solidFill>
                <a:latin typeface="Andalus" pitchFamily="18" charset="-78"/>
                <a:ea typeface="Calibri" pitchFamily="34" charset="0"/>
                <a:cs typeface="Bold Italic Art" pitchFamily="2" charset="-78"/>
              </a:rPr>
              <a:t>: </a:t>
            </a:r>
          </a:p>
          <a:p>
            <a:pPr lvl="0" algn="ctr" rtl="1" fontAlgn="base">
              <a:spcBef>
                <a:spcPct val="0"/>
              </a:spcBef>
              <a:spcAft>
                <a:spcPct val="0"/>
              </a:spcAft>
            </a:pPr>
            <a:r>
              <a:rPr lang="ar-DZ" sz="6600" b="1" dirty="0" smtClean="0">
                <a:solidFill>
                  <a:srgbClr val="FFFF00"/>
                </a:solidFill>
                <a:latin typeface="Andalus" pitchFamily="18" charset="-78"/>
                <a:ea typeface="Calibri" pitchFamily="34" charset="0"/>
                <a:cs typeface="Bold Italic Art" pitchFamily="2" charset="-78"/>
              </a:rPr>
              <a:t>الفكر الاقتصادي في القديم</a:t>
            </a:r>
            <a:r>
              <a:rPr lang="ar-DZ" sz="8800" b="1" dirty="0" smtClean="0">
                <a:solidFill>
                  <a:srgbClr val="FFFF00"/>
                </a:solidFill>
                <a:latin typeface="Simplified Arabic" pitchFamily="18" charset="-78"/>
                <a:ea typeface="Calibri" pitchFamily="34" charset="0"/>
                <a:cs typeface="Simplified Arabic" pitchFamily="18" charset="-78"/>
              </a:rPr>
              <a:t>.</a:t>
            </a:r>
          </a:p>
        </p:txBody>
      </p:sp>
    </p:spTree>
  </p:cSld>
  <p:clrMapOvr>
    <a:masterClrMapping/>
  </p:clrMapOvr>
  <p:transition advTm="4976">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7000" r="-27000"/>
          </a:stretch>
        </a:blipFill>
        <a:effectLst/>
      </p:bgPr>
    </p:bg>
    <p:spTree>
      <p:nvGrpSpPr>
        <p:cNvPr id="1" name=""/>
        <p:cNvGrpSpPr/>
        <p:nvPr/>
      </p:nvGrpSpPr>
      <p:grpSpPr>
        <a:xfrm>
          <a:off x="0" y="0"/>
          <a:ext cx="0" cy="0"/>
          <a:chOff x="0" y="0"/>
          <a:chExt cx="0" cy="0"/>
        </a:xfrm>
      </p:grpSpPr>
      <p:pic>
        <p:nvPicPr>
          <p:cNvPr id="4" name="1068541757-preview">
            <a:hlinkClick r:id="" action="ppaction://media"/>
            <a:extLst>
              <a:ext uri="{FF2B5EF4-FFF2-40B4-BE49-F238E27FC236}">
                <a16:creationId xmlns="" xmlns:a16="http://schemas.microsoft.com/office/drawing/2014/main" id="{33E38A96-0E45-4605-BA78-F174C58D165A}"/>
              </a:ext>
            </a:extLst>
          </p:cNvPr>
          <p:cNvPicPr>
            <a:picLocks noChangeAspect="1"/>
          </p:cNvPicPr>
          <p:nvPr>
            <a:videoFile r:link="rId1"/>
            <p:extLst>
              <p:ext uri="{DAA4B4D4-6D71-4841-9C94-3DE7FCFB9230}">
                <p14:media xmlns="" xmlns:p14="http://schemas.microsoft.com/office/powerpoint/2010/main" r:embed="rId6"/>
              </p:ext>
            </p:extLst>
          </p:nvPr>
        </p:nvPicPr>
        <p:blipFill>
          <a:blip r:embed="rId7"/>
          <a:stretch>
            <a:fillRect/>
          </a:stretch>
        </p:blipFill>
        <p:spPr>
          <a:xfrm>
            <a:off x="3638551" y="-15342"/>
            <a:ext cx="5505450" cy="6873342"/>
          </a:xfrm>
          <a:prstGeom prst="rect">
            <a:avLst/>
          </a:prstGeom>
        </p:spPr>
      </p:pic>
      <p:sp>
        <p:nvSpPr>
          <p:cNvPr id="5" name="Freeform: Shape 4">
            <a:extLst>
              <a:ext uri="{FF2B5EF4-FFF2-40B4-BE49-F238E27FC236}">
                <a16:creationId xmlns="" xmlns:a16="http://schemas.microsoft.com/office/drawing/2014/main" id="{DB07CE9D-31BD-4F00-B932-B1F141A3774A}"/>
              </a:ext>
            </a:extLst>
          </p:cNvPr>
          <p:cNvSpPr/>
          <p:nvPr/>
        </p:nvSpPr>
        <p:spPr>
          <a:xfrm>
            <a:off x="5174615" y="7779314"/>
            <a:ext cx="45719" cy="106116"/>
          </a:xfrm>
          <a:custGeom>
            <a:avLst/>
            <a:gdLst/>
            <a:ahLst/>
            <a:cxnLst/>
            <a:rect l="l" t="t" r="r" b="b"/>
            <a:pathLst>
              <a:path w="739140" h="9525" extrusionOk="0">
                <a:moveTo>
                  <a:pt x="0" y="0"/>
                </a:moveTo>
                <a:lnTo>
                  <a:pt x="739140" y="9525"/>
                </a:lnTo>
              </a:path>
            </a:pathLst>
          </a:custGeom>
          <a:solidFill>
            <a:srgbClr val="FFFFFF"/>
          </a:solidFill>
          <a:ln w="12700" cap="flat" cmpd="sng">
            <a:solidFill>
              <a:srgbClr val="000000"/>
            </a:solidFill>
            <a:prstDash val="solid"/>
            <a:round/>
            <a:headEnd type="none" w="sm" len="sm"/>
            <a:tailEnd type="triangle" w="med" len="med"/>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Flowchart: Terminator 1">
            <a:extLst>
              <a:ext uri="{FF2B5EF4-FFF2-40B4-BE49-F238E27FC236}">
                <a16:creationId xmlns="" xmlns:a16="http://schemas.microsoft.com/office/drawing/2014/main" id="{AF0B17B6-BB84-48E4-8FDE-CA43F3ECC1F6}"/>
              </a:ext>
            </a:extLst>
          </p:cNvPr>
          <p:cNvSpPr/>
          <p:nvPr/>
        </p:nvSpPr>
        <p:spPr>
          <a:xfrm>
            <a:off x="4629150" y="983529"/>
            <a:ext cx="3238500" cy="971550"/>
          </a:xfrm>
          <a:prstGeom prst="flowChartTerminator">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DZ" sz="3600" b="1" i="1" u="none" strike="noStrike" kern="1200" cap="none" spc="0" normalizeH="0" baseline="0" noProof="0" dirty="0" smtClean="0">
                <a:ln>
                  <a:noFill/>
                </a:ln>
                <a:solidFill>
                  <a:schemeClr val="accent1"/>
                </a:solidFill>
                <a:effectLst/>
                <a:uLnTx/>
                <a:uFillTx/>
                <a:latin typeface="Simplified Arabic" pitchFamily="18" charset="-78"/>
                <a:cs typeface="Simplified Arabic" pitchFamily="18" charset="-78"/>
              </a:rPr>
              <a:t>تمهيد</a:t>
            </a:r>
            <a:endParaRPr kumimoji="0" lang="en-US" sz="3600" b="1" i="1" u="none" strike="noStrike" kern="1200" cap="none" spc="0" normalizeH="0" baseline="0" noProof="0" dirty="0">
              <a:ln>
                <a:noFill/>
              </a:ln>
              <a:solidFill>
                <a:schemeClr val="accent1"/>
              </a:solidFill>
              <a:effectLst/>
              <a:uLnTx/>
              <a:uFillTx/>
              <a:latin typeface="Simplified Arabic" pitchFamily="18" charset="-78"/>
              <a:cs typeface="Simplified Arabic" pitchFamily="18" charset="-78"/>
            </a:endParaRPr>
          </a:p>
        </p:txBody>
      </p:sp>
      <p:sp>
        <p:nvSpPr>
          <p:cNvPr id="3" name="Oval 2">
            <a:extLst>
              <a:ext uri="{FF2B5EF4-FFF2-40B4-BE49-F238E27FC236}">
                <a16:creationId xmlns="" xmlns:a16="http://schemas.microsoft.com/office/drawing/2014/main" id="{606C79A1-6CCE-4E64-B9E0-44106B798A15}"/>
              </a:ext>
            </a:extLst>
          </p:cNvPr>
          <p:cNvSpPr/>
          <p:nvPr/>
        </p:nvSpPr>
        <p:spPr>
          <a:xfrm>
            <a:off x="3790950" y="1885950"/>
            <a:ext cx="5981700" cy="4648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pic>
        <p:nvPicPr>
          <p:cNvPr id="7" name="Graphic 6" descr="Checklist">
            <a:extLst>
              <a:ext uri="{FF2B5EF4-FFF2-40B4-BE49-F238E27FC236}">
                <a16:creationId xmlns="" xmlns:a16="http://schemas.microsoft.com/office/drawing/2014/main" id="{39735DCC-82DF-434C-BBB1-243A470FC3F8}"/>
              </a:ext>
            </a:extLst>
          </p:cNvPr>
          <p:cNvPicPr>
            <a:picLocks noChangeAspect="1"/>
          </p:cNvPicPr>
          <p:nvPr/>
        </p:nvPicPr>
        <p:blipFill>
          <a:blip r:embed="rId8">
            <a:extLst>
              <a:ext uri="{28A0092B-C50C-407E-A947-70E740481C1C}">
                <a14:useLocalDpi xmlns="" xmlns:a14="http://schemas.microsoft.com/office/drawing/2010/main" val="0"/>
              </a:ext>
              <a:ext uri="{96DAC541-7B7A-43D3-8B79-37D633B846F1}">
                <asvg:svgBlip xmlns="" xmlns:asvg="http://schemas.microsoft.com/office/drawing/2016/SVG/main" r:embed="rId9"/>
              </a:ext>
            </a:extLst>
          </a:blip>
          <a:stretch>
            <a:fillRect/>
          </a:stretch>
        </p:blipFill>
        <p:spPr>
          <a:xfrm>
            <a:off x="5174615" y="1995488"/>
            <a:ext cx="1804988" cy="1804988"/>
          </a:xfrm>
          <a:prstGeom prst="rect">
            <a:avLst/>
          </a:prstGeom>
        </p:spPr>
      </p:pic>
      <p:sp>
        <p:nvSpPr>
          <p:cNvPr id="8" name="Flowchart: Terminator 7">
            <a:extLst>
              <a:ext uri="{FF2B5EF4-FFF2-40B4-BE49-F238E27FC236}">
                <a16:creationId xmlns="" xmlns:a16="http://schemas.microsoft.com/office/drawing/2014/main" id="{36B04F2D-A638-4F19-B61C-F0A169447208}"/>
              </a:ext>
            </a:extLst>
          </p:cNvPr>
          <p:cNvSpPr/>
          <p:nvPr/>
        </p:nvSpPr>
        <p:spPr>
          <a:xfrm>
            <a:off x="9010650" y="2708936"/>
            <a:ext cx="3181350" cy="971550"/>
          </a:xfrm>
          <a:prstGeom prst="flowChartTerminator">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DZ" sz="3600" b="1" i="1" u="none" strike="noStrike" kern="1200" cap="none" spc="0" normalizeH="0" baseline="0" noProof="0" dirty="0" smtClean="0">
                <a:ln>
                  <a:noFill/>
                </a:ln>
                <a:solidFill>
                  <a:schemeClr val="accent1"/>
                </a:solidFill>
                <a:effectLst/>
                <a:uLnTx/>
                <a:uFillTx/>
                <a:latin typeface="Simplified Arabic" pitchFamily="18" charset="-78"/>
                <a:cs typeface="Simplified Arabic" pitchFamily="18" charset="-78"/>
              </a:rPr>
              <a:t>الفكر الاقتصادي عند المصريين</a:t>
            </a:r>
            <a:endParaRPr kumimoji="0" lang="en-US" sz="3600" b="1" i="1" u="none" strike="noStrike" kern="1200" cap="none" spc="0" normalizeH="0" baseline="0" noProof="0" dirty="0">
              <a:ln>
                <a:noFill/>
              </a:ln>
              <a:solidFill>
                <a:schemeClr val="accent1"/>
              </a:solidFill>
              <a:effectLst/>
              <a:uLnTx/>
              <a:uFillTx/>
              <a:latin typeface="Simplified Arabic" pitchFamily="18" charset="-78"/>
              <a:cs typeface="Simplified Arabic" pitchFamily="18" charset="-78"/>
            </a:endParaRPr>
          </a:p>
        </p:txBody>
      </p:sp>
      <p:sp>
        <p:nvSpPr>
          <p:cNvPr id="11" name="TextBox 10">
            <a:extLst>
              <a:ext uri="{FF2B5EF4-FFF2-40B4-BE49-F238E27FC236}">
                <a16:creationId xmlns="" xmlns:a16="http://schemas.microsoft.com/office/drawing/2014/main" id="{3835C120-FAE5-4EBF-B869-5E6BEEB6903B}"/>
              </a:ext>
            </a:extLst>
          </p:cNvPr>
          <p:cNvSpPr txBox="1"/>
          <p:nvPr/>
        </p:nvSpPr>
        <p:spPr>
          <a:xfrm>
            <a:off x="5105399" y="3644265"/>
            <a:ext cx="2771775"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3600" b="1" dirty="0" smtClean="0">
                <a:ln>
                  <a:solidFill>
                    <a:prstClr val="white"/>
                  </a:solidFill>
                </a:ln>
                <a:latin typeface="Calibri" panose="020F0502020204030204"/>
                <a:cs typeface="Bold Italic Art" pitchFamily="2" charset="-78"/>
              </a:rPr>
              <a:t>محتوى الوحدة</a:t>
            </a:r>
            <a:endParaRPr kumimoji="0" lang="en-US" sz="3600" b="1" i="0" u="none" strike="noStrike" kern="1200" cap="none" spc="0" normalizeH="0" baseline="0" noProof="0" dirty="0">
              <a:ln>
                <a:solidFill>
                  <a:prstClr val="white"/>
                </a:solidFill>
              </a:ln>
              <a:effectLst/>
              <a:uLnTx/>
              <a:uFillTx/>
              <a:latin typeface="Calibri" panose="020F0502020204030204"/>
              <a:cs typeface="Bold Italic Art" pitchFamily="2"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Flowchart: Terminator 14">
            <a:extLst>
              <a:ext uri="{FF2B5EF4-FFF2-40B4-BE49-F238E27FC236}">
                <a16:creationId xmlns="" xmlns:a16="http://schemas.microsoft.com/office/drawing/2014/main" id="{F013D742-2416-47C3-AE8D-899DC7C0D296}"/>
              </a:ext>
            </a:extLst>
          </p:cNvPr>
          <p:cNvSpPr/>
          <p:nvPr/>
        </p:nvSpPr>
        <p:spPr>
          <a:xfrm>
            <a:off x="0" y="2938271"/>
            <a:ext cx="3581400" cy="971550"/>
          </a:xfrm>
          <a:prstGeom prst="flowChartTerminator">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DZ" sz="3200" b="1" i="0" u="none" strike="noStrike" kern="1200" cap="none" spc="0" normalizeH="0" baseline="0" noProof="0" dirty="0" smtClean="0">
                <a:ln>
                  <a:noFill/>
                </a:ln>
                <a:solidFill>
                  <a:schemeClr val="accent1"/>
                </a:solidFill>
                <a:effectLst/>
                <a:uLnTx/>
                <a:uFillTx/>
                <a:latin typeface="Simplified Arabic" pitchFamily="18" charset="-78"/>
                <a:cs typeface="Simplified Arabic" pitchFamily="18" charset="-78"/>
              </a:rPr>
              <a:t>الفكر</a:t>
            </a:r>
            <a:r>
              <a:rPr kumimoji="0" lang="ar-DZ" sz="3200" b="1" i="0" u="none" strike="noStrike" kern="1200" cap="none" spc="0" normalizeH="0" noProof="0" dirty="0" smtClean="0">
                <a:ln>
                  <a:noFill/>
                </a:ln>
                <a:solidFill>
                  <a:schemeClr val="accent1"/>
                </a:solidFill>
                <a:effectLst/>
                <a:uLnTx/>
                <a:uFillTx/>
                <a:latin typeface="Simplified Arabic" pitchFamily="18" charset="-78"/>
                <a:cs typeface="Simplified Arabic" pitchFamily="18" charset="-78"/>
              </a:rPr>
              <a:t> الاقتصادي عند الرومان</a:t>
            </a:r>
            <a:endParaRPr kumimoji="0" lang="en-US" sz="3200" b="1" i="0" u="none" strike="noStrike" kern="1200" cap="none" spc="0" normalizeH="0" baseline="0" noProof="0" dirty="0">
              <a:ln>
                <a:noFill/>
              </a:ln>
              <a:solidFill>
                <a:schemeClr val="accent1"/>
              </a:solidFill>
              <a:effectLst/>
              <a:uLnTx/>
              <a:uFillTx/>
              <a:latin typeface="Simplified Arabic" pitchFamily="18" charset="-78"/>
              <a:cs typeface="Simplified Arabic" pitchFamily="18" charset="-78"/>
            </a:endParaRPr>
          </a:p>
        </p:txBody>
      </p:sp>
      <p:sp>
        <p:nvSpPr>
          <p:cNvPr id="17" name="Flowchart: Terminator 16">
            <a:extLst>
              <a:ext uri="{FF2B5EF4-FFF2-40B4-BE49-F238E27FC236}">
                <a16:creationId xmlns="" xmlns:a16="http://schemas.microsoft.com/office/drawing/2014/main" id="{D80942EC-294F-4641-9760-77A4A47B86EA}"/>
              </a:ext>
            </a:extLst>
          </p:cNvPr>
          <p:cNvSpPr/>
          <p:nvPr/>
        </p:nvSpPr>
        <p:spPr>
          <a:xfrm>
            <a:off x="8553450" y="5244382"/>
            <a:ext cx="3638550" cy="971550"/>
          </a:xfrm>
          <a:prstGeom prst="flowChartTerminator">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tab pos="1800225" algn="l"/>
              </a:tabLst>
              <a:defRPr/>
            </a:pPr>
            <a:r>
              <a:rPr kumimoji="0" lang="ar-DZ" altLang="en-US" sz="3600" b="1" i="1" u="none" strike="noStrike" kern="1200" cap="none" spc="0" normalizeH="0" baseline="0" noProof="0" dirty="0" smtClean="0">
                <a:ln>
                  <a:noFill/>
                </a:ln>
                <a:solidFill>
                  <a:schemeClr val="accent1"/>
                </a:solidFill>
                <a:effectLst/>
                <a:uLnTx/>
                <a:uFillTx/>
                <a:latin typeface="Simplified Arabic" pitchFamily="18" charset="-78"/>
                <a:ea typeface="Calibri" panose="020F0502020204030204" pitchFamily="34" charset="0"/>
                <a:cs typeface="Simplified Arabic" pitchFamily="18" charset="-78"/>
              </a:rPr>
              <a:t>الفكر الاقتصادي عند اليونان</a:t>
            </a:r>
            <a:r>
              <a:rPr kumimoji="0" lang="ar-DZ" altLang="en-US" sz="3600" b="1" i="1" u="none" strike="noStrike" kern="1200" cap="none" spc="0" normalizeH="0" baseline="0" noProof="0" dirty="0" smtClean="0">
                <a:ln>
                  <a:noFill/>
                </a:ln>
                <a:solidFill>
                  <a:prstClr val="white"/>
                </a:solidFill>
                <a:effectLst/>
                <a:uLnTx/>
                <a:uFillTx/>
                <a:latin typeface="Simplified Arabic" pitchFamily="18" charset="-78"/>
                <a:ea typeface="Calibri" panose="020F0502020204030204" pitchFamily="34" charset="0"/>
                <a:cs typeface="Simplified Arabic" pitchFamily="18" charset="-78"/>
              </a:rPr>
              <a:t> </a:t>
            </a:r>
            <a:endParaRPr kumimoji="0" lang="en-US" altLang="en-US" sz="1400" b="1" i="1" u="none" strike="noStrike" kern="1200" cap="none" spc="0" normalizeH="0" baseline="0" noProof="0" dirty="0">
              <a:ln>
                <a:noFill/>
              </a:ln>
              <a:solidFill>
                <a:prstClr val="white"/>
              </a:solidFill>
              <a:effectLst/>
              <a:uLnTx/>
              <a:uFillTx/>
              <a:latin typeface="Simplified Arabic" pitchFamily="18" charset="-78"/>
              <a:cs typeface="Simplified Arabic" pitchFamily="18" charset="-78"/>
            </a:endParaRPr>
          </a:p>
        </p:txBody>
      </p:sp>
      <p:sp>
        <p:nvSpPr>
          <p:cNvPr id="27" name="Pentagone 26"/>
          <p:cNvSpPr/>
          <p:nvPr/>
        </p:nvSpPr>
        <p:spPr>
          <a:xfrm>
            <a:off x="2647950" y="0"/>
            <a:ext cx="6934200" cy="895350"/>
          </a:xfrm>
          <a:prstGeom prst="homePlate">
            <a:avLst/>
          </a:prstGeom>
          <a:blipFill>
            <a:blip r:embed="rId10"/>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ar-DZ" sz="6000" b="1" dirty="0" smtClean="0">
                <a:solidFill>
                  <a:schemeClr val="accent1"/>
                </a:solidFill>
                <a:latin typeface="AngsanaUPC" pitchFamily="18" charset="-34"/>
                <a:cs typeface="AngsanaUPC" pitchFamily="18" charset="-34"/>
              </a:rPr>
              <a:t>الفكر الاقتصادي قديما</a:t>
            </a:r>
            <a:endParaRPr lang="en-US" sz="6000" b="1" dirty="0">
              <a:solidFill>
                <a:schemeClr val="accent1"/>
              </a:solidFill>
              <a:latin typeface="AngsanaUPC" pitchFamily="18" charset="-34"/>
              <a:cs typeface="AngsanaUPC" pitchFamily="18" charset="-34"/>
            </a:endParaRPr>
          </a:p>
        </p:txBody>
      </p:sp>
      <p:sp>
        <p:nvSpPr>
          <p:cNvPr id="16" name="Flowchart: Terminator 17">
            <a:extLst>
              <a:ext uri="{FF2B5EF4-FFF2-40B4-BE49-F238E27FC236}">
                <a16:creationId xmlns="" xmlns:a16="http://schemas.microsoft.com/office/drawing/2014/main" id="{0AA12BD5-795C-49A0-BDFC-DD7DA065B9E6}"/>
              </a:ext>
            </a:extLst>
          </p:cNvPr>
          <p:cNvSpPr/>
          <p:nvPr/>
        </p:nvSpPr>
        <p:spPr>
          <a:xfrm>
            <a:off x="228600" y="5124450"/>
            <a:ext cx="3295650" cy="971550"/>
          </a:xfrm>
          <a:prstGeom prst="flowChartTerminator">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tab pos="1800225" algn="l"/>
              </a:tabLst>
              <a:defRPr/>
            </a:pPr>
            <a:r>
              <a:rPr kumimoji="0" lang="ar-DZ" altLang="en-US" sz="3200" b="1" i="1" u="none" strike="noStrike" kern="1200" cap="none" spc="0" normalizeH="0" baseline="0" noProof="0" dirty="0" smtClean="0">
                <a:ln>
                  <a:noFill/>
                </a:ln>
                <a:solidFill>
                  <a:schemeClr val="accent1"/>
                </a:solidFill>
                <a:effectLst/>
                <a:uLnTx/>
                <a:uFillTx/>
                <a:latin typeface="Simplified Arabic" pitchFamily="18" charset="-78"/>
                <a:cs typeface="Simplified Arabic" pitchFamily="18" charset="-78"/>
              </a:rPr>
              <a:t>الفكر</a:t>
            </a:r>
            <a:r>
              <a:rPr kumimoji="0" lang="ar-DZ" altLang="en-US" sz="3200" b="1" i="1" u="none" strike="noStrike" kern="1200" cap="none" spc="0" normalizeH="0" noProof="0" dirty="0" smtClean="0">
                <a:ln>
                  <a:noFill/>
                </a:ln>
                <a:solidFill>
                  <a:schemeClr val="accent1"/>
                </a:solidFill>
                <a:effectLst/>
                <a:uLnTx/>
                <a:uFillTx/>
                <a:latin typeface="Simplified Arabic" pitchFamily="18" charset="-78"/>
                <a:cs typeface="Simplified Arabic" pitchFamily="18" charset="-78"/>
              </a:rPr>
              <a:t> الاقتصادي عند العرب المسلمين</a:t>
            </a:r>
            <a:endParaRPr kumimoji="0" lang="en-US" altLang="en-US" sz="1200" b="1" i="1" u="none" strike="noStrike" kern="1200" cap="none" spc="0" normalizeH="0" baseline="0" noProof="0" dirty="0">
              <a:ln>
                <a:noFill/>
              </a:ln>
              <a:solidFill>
                <a:schemeClr val="accent1"/>
              </a:solidFill>
              <a:effectLst/>
              <a:uLnTx/>
              <a:uFillTx/>
              <a:latin typeface="Simplified Arabic" pitchFamily="18" charset="-78"/>
              <a:cs typeface="Simplified Arabic" pitchFamily="18" charset="-78"/>
            </a:endParaRPr>
          </a:p>
        </p:txBody>
      </p:sp>
      <p:sp>
        <p:nvSpPr>
          <p:cNvPr id="13" name="Flowchart: Terminator 17">
            <a:extLst>
              <a:ext uri="{FF2B5EF4-FFF2-40B4-BE49-F238E27FC236}">
                <a16:creationId xmlns="" xmlns:a16="http://schemas.microsoft.com/office/drawing/2014/main" id="{0AA12BD5-795C-49A0-BDFC-DD7DA065B9E6}"/>
              </a:ext>
            </a:extLst>
          </p:cNvPr>
          <p:cNvSpPr/>
          <p:nvPr/>
        </p:nvSpPr>
        <p:spPr>
          <a:xfrm>
            <a:off x="4991100" y="5886450"/>
            <a:ext cx="3295650" cy="971550"/>
          </a:xfrm>
          <a:prstGeom prst="flowChartTerminator">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tab pos="1800225" algn="l"/>
              </a:tabLst>
              <a:defRPr/>
            </a:pPr>
            <a:r>
              <a:rPr lang="ar-DZ" altLang="en-US" sz="3600" b="1" i="1" dirty="0" smtClean="0">
                <a:solidFill>
                  <a:schemeClr val="accent1"/>
                </a:solidFill>
                <a:latin typeface="Simplified Arabic" pitchFamily="18" charset="-78"/>
                <a:ea typeface="Calibri" panose="020F0502020204030204" pitchFamily="34" charset="0"/>
                <a:cs typeface="Simplified Arabic" pitchFamily="18" charset="-78"/>
              </a:rPr>
              <a:t>خلاصة</a:t>
            </a:r>
            <a:endParaRPr kumimoji="0" lang="en-US" altLang="en-US" sz="1400" b="1" i="1" u="none" strike="noStrike" kern="1200" cap="none" spc="0" normalizeH="0" baseline="0" noProof="0" dirty="0">
              <a:ln>
                <a:noFill/>
              </a:ln>
              <a:solidFill>
                <a:schemeClr val="accent1"/>
              </a:solidFill>
              <a:effectLst/>
              <a:uLnTx/>
              <a:uFillTx/>
              <a:latin typeface="Simplified Arabic" pitchFamily="18" charset="-78"/>
              <a:cs typeface="Simplified Arabic" pitchFamily="18" charset="-78"/>
            </a:endParaRPr>
          </a:p>
        </p:txBody>
      </p:sp>
    </p:spTree>
    <p:extLst>
      <p:ext uri="{BB962C8B-B14F-4D97-AF65-F5344CB8AC3E}">
        <p14:creationId xmlns="" xmlns:p14="http://schemas.microsoft.com/office/powerpoint/2010/main" val="780609029"/>
      </p:ext>
    </p:extLst>
  </p:cSld>
  <p:clrMapOvr>
    <a:masterClrMapping/>
  </p:clrMapOvr>
  <p:transition advTm="4976">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8000" r="-28000"/>
          </a:stretch>
        </a:blip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 xmlns:a16="http://schemas.microsoft.com/office/drawing/2014/main" id="{DB07CE9D-31BD-4F00-B932-B1F141A3774A}"/>
              </a:ext>
            </a:extLst>
          </p:cNvPr>
          <p:cNvSpPr/>
          <p:nvPr/>
        </p:nvSpPr>
        <p:spPr>
          <a:xfrm>
            <a:off x="5174615" y="7779314"/>
            <a:ext cx="45719" cy="106116"/>
          </a:xfrm>
          <a:custGeom>
            <a:avLst/>
            <a:gdLst/>
            <a:ahLst/>
            <a:cxnLst/>
            <a:rect l="l" t="t" r="r" b="b"/>
            <a:pathLst>
              <a:path w="739140" h="9525" extrusionOk="0">
                <a:moveTo>
                  <a:pt x="0" y="0"/>
                </a:moveTo>
                <a:lnTo>
                  <a:pt x="739140" y="9525"/>
                </a:lnTo>
              </a:path>
            </a:pathLst>
          </a:custGeom>
          <a:solidFill>
            <a:srgbClr val="FFFFFF"/>
          </a:solidFill>
          <a:ln w="12700" cap="flat" cmpd="sng">
            <a:solidFill>
              <a:srgbClr val="000000"/>
            </a:solidFill>
            <a:prstDash val="solid"/>
            <a:round/>
            <a:headEnd type="none" w="sm" len="sm"/>
            <a:tailEnd type="triangle" w="med" len="med"/>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Flowchart: Terminator 1">
            <a:extLst>
              <a:ext uri="{FF2B5EF4-FFF2-40B4-BE49-F238E27FC236}">
                <a16:creationId xmlns="" xmlns:a16="http://schemas.microsoft.com/office/drawing/2014/main" id="{AF0B17B6-BB84-48E4-8FDE-CA43F3ECC1F6}"/>
              </a:ext>
            </a:extLst>
          </p:cNvPr>
          <p:cNvSpPr/>
          <p:nvPr/>
        </p:nvSpPr>
        <p:spPr>
          <a:xfrm>
            <a:off x="4743450" y="0"/>
            <a:ext cx="3001275" cy="717481"/>
          </a:xfrm>
          <a:prstGeom prst="flowChartTerminator">
            <a:avLst/>
          </a:prstGeom>
          <a:blipFill>
            <a:blip r:embed="rId4"/>
            <a:tile tx="0" ty="0" sx="100000" sy="100000" flip="none" algn="tl"/>
          </a:blip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3200" b="1" dirty="0" smtClean="0">
                <a:solidFill>
                  <a:schemeClr val="accent1"/>
                </a:solidFill>
                <a:latin typeface="Simplified Arabic" pitchFamily="18" charset="-78"/>
                <a:cs typeface="Simplified Arabic" pitchFamily="18" charset="-78"/>
              </a:rPr>
              <a:t>تمهيد:</a:t>
            </a:r>
            <a:endParaRPr kumimoji="0" lang="en-US" sz="3200" b="1" i="0" u="none" strike="noStrike" kern="1200" cap="none" spc="0" normalizeH="0" baseline="0" noProof="0" dirty="0">
              <a:ln>
                <a:noFill/>
              </a:ln>
              <a:solidFill>
                <a:schemeClr val="accent1"/>
              </a:solidFill>
              <a:effectLst/>
              <a:uLnTx/>
              <a:uFillTx/>
              <a:latin typeface="Simplified Arabic" pitchFamily="18" charset="-78"/>
              <a:cs typeface="Simplified Arabic" pitchFamily="18" charset="-78"/>
            </a:endParaRPr>
          </a:p>
        </p:txBody>
      </p:sp>
      <p:sp>
        <p:nvSpPr>
          <p:cNvPr id="17409" name="Rectangle 1"/>
          <p:cNvSpPr>
            <a:spLocks noChangeArrowheads="1"/>
          </p:cNvSpPr>
          <p:nvPr/>
        </p:nvSpPr>
        <p:spPr bwMode="auto">
          <a:xfrm>
            <a:off x="0" y="819150"/>
            <a:ext cx="12192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40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تعبر كلمة الاقتصاد عن حسن التصرّف في الموارد المتاحة على المستوى العام – المجتمع- وعلى المستوى الجزئي – الفرد-، وهي ممارسة مرتبطة بالحياة الاجتماعية للإنسان ومرتبطة </a:t>
            </a:r>
            <a:r>
              <a:rPr kumimoji="0" lang="ar-SA" sz="4000" i="0" u="none" strike="noStrike" cap="none" normalizeH="0" baseline="0" dirty="0" err="1" smtClean="0">
                <a:ln>
                  <a:noFill/>
                </a:ln>
                <a:solidFill>
                  <a:schemeClr val="bg1"/>
                </a:solidFill>
                <a:effectLst/>
                <a:latin typeface="Simplified Arabic" pitchFamily="18" charset="-78"/>
                <a:ea typeface="Times New Roman" pitchFamily="18" charset="0"/>
                <a:cs typeface="Simplified Arabic" pitchFamily="18" charset="-78"/>
              </a:rPr>
              <a:t>به</a:t>
            </a:r>
            <a:r>
              <a:rPr kumimoji="0" lang="ar-SA" sz="40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 منذ نشأته أولى، إذا ارتبطت بسلوكه </a:t>
            </a:r>
            <a:r>
              <a:rPr kumimoji="0" lang="ar-SA" sz="4000" i="0" u="none" strike="noStrike" cap="none" normalizeH="0" baseline="0" dirty="0" err="1" smtClean="0">
                <a:ln>
                  <a:noFill/>
                </a:ln>
                <a:solidFill>
                  <a:schemeClr val="bg1"/>
                </a:solidFill>
                <a:effectLst/>
                <a:latin typeface="Simplified Arabic" pitchFamily="18" charset="-78"/>
                <a:ea typeface="Times New Roman" pitchFamily="18" charset="0"/>
                <a:cs typeface="Simplified Arabic" pitchFamily="18" charset="-78"/>
              </a:rPr>
              <a:t>الإقتصادي</a:t>
            </a:r>
            <a:r>
              <a:rPr kumimoji="0" lang="ar-SA" sz="40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 الساعي إلى تحقيق اكتفاء </a:t>
            </a:r>
            <a:r>
              <a:rPr kumimoji="0" lang="ar-SA" sz="4000" i="0" u="none" strike="noStrike" cap="none" normalizeH="0" baseline="0" dirty="0" err="1" smtClean="0">
                <a:ln>
                  <a:noFill/>
                </a:ln>
                <a:solidFill>
                  <a:schemeClr val="bg1"/>
                </a:solidFill>
                <a:effectLst/>
                <a:latin typeface="Simplified Arabic" pitchFamily="18" charset="-78"/>
                <a:ea typeface="Times New Roman" pitchFamily="18" charset="0"/>
                <a:cs typeface="Simplified Arabic" pitchFamily="18" charset="-78"/>
              </a:rPr>
              <a:t>واشباع</a:t>
            </a:r>
            <a:r>
              <a:rPr kumimoji="0" lang="ar-SA" sz="40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 حاجاته، هذه الممارسات كانت لتنظيم الحياة ولم يكن هناك علم بمنهجية واضحة ودقيقة لدراسة هذه </a:t>
            </a:r>
            <a:r>
              <a:rPr kumimoji="0" lang="ar-SA" sz="4000" i="0" u="none" strike="noStrike" cap="none" normalizeH="0" baseline="0" dirty="0" err="1" smtClean="0">
                <a:ln>
                  <a:noFill/>
                </a:ln>
                <a:solidFill>
                  <a:schemeClr val="bg1"/>
                </a:solidFill>
                <a:effectLst/>
                <a:latin typeface="Simplified Arabic" pitchFamily="18" charset="-78"/>
                <a:ea typeface="Times New Roman" pitchFamily="18" charset="0"/>
                <a:cs typeface="Simplified Arabic" pitchFamily="18" charset="-78"/>
              </a:rPr>
              <a:t>السلوكات</a:t>
            </a:r>
            <a:r>
              <a:rPr kumimoji="0" lang="ar-SA" sz="40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 والممارسات، ولمعرفة تاريخ لعلم الاقتصاد يجب أن يحيط الطالب </a:t>
            </a:r>
            <a:r>
              <a:rPr lang="ar-DZ" sz="4000" dirty="0" smtClean="0">
                <a:solidFill>
                  <a:schemeClr val="bg1"/>
                </a:solidFill>
                <a:latin typeface="Simplified Arabic" pitchFamily="18" charset="-78"/>
                <a:ea typeface="Times New Roman" pitchFamily="18" charset="0"/>
                <a:cs typeface="Simplified Arabic" pitchFamily="18" charset="-78"/>
              </a:rPr>
              <a:t>ب</a:t>
            </a:r>
            <a:r>
              <a:rPr kumimoji="0" lang="ar-SA" sz="40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الممارسات </a:t>
            </a:r>
            <a:r>
              <a:rPr kumimoji="0" lang="ar-SA" sz="40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والأفكار الاقتصادية السائدة </a:t>
            </a:r>
            <a:r>
              <a:rPr kumimoji="0" lang="ar-SA" sz="40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قديما</a:t>
            </a:r>
            <a:r>
              <a:rPr kumimoji="0" lang="ar-DZ" sz="4000" i="0" u="none" strike="noStrike" cap="none" normalizeH="0" dirty="0" smtClean="0">
                <a:ln>
                  <a:noFill/>
                </a:ln>
                <a:solidFill>
                  <a:schemeClr val="bg1"/>
                </a:solidFill>
                <a:effectLst/>
                <a:latin typeface="Simplified Arabic" pitchFamily="18" charset="-78"/>
                <a:ea typeface="Times New Roman" pitchFamily="18" charset="0"/>
                <a:cs typeface="Simplified Arabic" pitchFamily="18" charset="-78"/>
              </a:rPr>
              <a:t> كامتداد لعلم الاقتصاد.</a:t>
            </a:r>
            <a:endParaRPr kumimoji="0" lang="en-US" sz="4000"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4000"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 وعليه </a:t>
            </a:r>
            <a:r>
              <a:rPr kumimoji="0" lang="ar-SA" sz="4000"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سنحاول </a:t>
            </a:r>
            <a:r>
              <a:rPr kumimoji="0" lang="ar-SA" sz="4000"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من خلال هذه المحاضرة التطرق للفكر الاقتصادي قديما من خلال </a:t>
            </a:r>
            <a:r>
              <a:rPr kumimoji="0" lang="ar-DZ" sz="4000"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دراسة </a:t>
            </a:r>
            <a:r>
              <a:rPr kumimoji="0" lang="ar-SA" sz="4000"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أربعة </a:t>
            </a:r>
            <a:r>
              <a:rPr kumimoji="0" lang="ar-SA" sz="4000"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نماذج: الفكر الاقتصادي عند الفراعنة، عند اليونانيين، وفي الحضارة الرومانية، وأخيرا الفكر الاقتصادي</a:t>
            </a:r>
            <a:r>
              <a:rPr kumimoji="0" lang="fr-FR"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  </a:t>
            </a:r>
            <a:r>
              <a:rPr kumimoji="0" lang="ar-SA" sz="4000"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عند العرب المسلمين</a:t>
            </a:r>
            <a:r>
              <a:rPr kumimoji="0" lang="fr-FR" sz="4000" i="0" u="none" strike="noStrike" cap="none" normalizeH="0" baseline="0" dirty="0" smtClean="0">
                <a:ln>
                  <a:noFill/>
                </a:ln>
                <a:solidFill>
                  <a:schemeClr val="bg1"/>
                </a:solidFill>
                <a:effectLst/>
                <a:latin typeface="Arial" pitchFamily="34" charset="0"/>
                <a:cs typeface="Arial" pitchFamily="34" charset="0"/>
              </a:rPr>
              <a:t> </a:t>
            </a:r>
          </a:p>
        </p:txBody>
      </p:sp>
    </p:spTree>
    <p:custDataLst>
      <p:tags r:id="rId1"/>
    </p:custDataLst>
    <p:extLst>
      <p:ext uri="{BB962C8B-B14F-4D97-AF65-F5344CB8AC3E}">
        <p14:creationId xmlns="" xmlns:p14="http://schemas.microsoft.com/office/powerpoint/2010/main" val="3748040549"/>
      </p:ext>
    </p:extLst>
  </p:cSld>
  <p:clrMapOvr>
    <a:masterClrMapping/>
  </p:clrMapOvr>
  <p:transition advTm="4976">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6000" r="-16000"/>
          </a:stretch>
        </a:blipFill>
        <a:effectLst/>
      </p:bgPr>
    </p:bg>
    <p:spTree>
      <p:nvGrpSpPr>
        <p:cNvPr id="1" name=""/>
        <p:cNvGrpSpPr/>
        <p:nvPr/>
      </p:nvGrpSpPr>
      <p:grpSpPr>
        <a:xfrm>
          <a:off x="0" y="0"/>
          <a:ext cx="0" cy="0"/>
          <a:chOff x="0" y="0"/>
          <a:chExt cx="0" cy="0"/>
        </a:xfrm>
      </p:grpSpPr>
      <p:sp>
        <p:nvSpPr>
          <p:cNvPr id="4" name="Rectangle à coins arrondis 3"/>
          <p:cNvSpPr/>
          <p:nvPr/>
        </p:nvSpPr>
        <p:spPr>
          <a:xfrm>
            <a:off x="266700" y="0"/>
            <a:ext cx="11925300" cy="762000"/>
          </a:xfrm>
          <a:prstGeom prst="roundRect">
            <a:avLst/>
          </a:prstGeom>
          <a:blipFill>
            <a:blip r:embed="rId5"/>
            <a:tile tx="0" ty="0" sx="100000" sy="100000" flip="none" algn="tl"/>
          </a:blip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ar-DZ" sz="4400" b="1" dirty="0" smtClean="0">
                <a:solidFill>
                  <a:srgbClr val="000055"/>
                </a:solidFill>
                <a:latin typeface="Simplified Arabic" pitchFamily="18" charset="-78"/>
                <a:cs typeface="Simplified Arabic" pitchFamily="18" charset="-78"/>
              </a:rPr>
              <a:t>الفكر الاقتصادي عند المصريين القدامى</a:t>
            </a:r>
            <a:endParaRPr lang="fr-FR" sz="4400" b="1" dirty="0">
              <a:solidFill>
                <a:srgbClr val="000055"/>
              </a:solidFill>
              <a:latin typeface="Simplified Arabic" pitchFamily="18" charset="-78"/>
              <a:cs typeface="Simplified Arabic" pitchFamily="18" charset="-78"/>
            </a:endParaRPr>
          </a:p>
        </p:txBody>
      </p:sp>
      <p:sp>
        <p:nvSpPr>
          <p:cNvPr id="13313" name="Rectangle 1"/>
          <p:cNvSpPr>
            <a:spLocks noChangeArrowheads="1"/>
          </p:cNvSpPr>
          <p:nvPr/>
        </p:nvSpPr>
        <p:spPr bwMode="auto">
          <a:xfrm>
            <a:off x="0" y="838200"/>
            <a:ext cx="12192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30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لقد عرف تنظيم دولة الفراعنة شكلا متميّزا في الحياة الاجتماعية والسياسية وحتى الاقتصادية، أين تعتبر أعظم الحضارات قديما من حيث التنظيم الذي كان سائد، </a:t>
            </a:r>
            <a:r>
              <a:rPr kumimoji="0" lang="ar-SA" sz="30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وه</a:t>
            </a:r>
            <a:r>
              <a:rPr kumimoji="0" lang="ar-DZ" sz="30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ذ</a:t>
            </a:r>
            <a:r>
              <a:rPr kumimoji="0" lang="ar-SA" sz="30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ا </a:t>
            </a:r>
            <a:r>
              <a:rPr kumimoji="0" lang="ar-SA" sz="30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بالرجوع إلى التراث التاريخي حول الحضارة، حيث أثبتت مختلف الأبحاث والدراسات وجود نظام اجتماعي واقتصادي متميز لدى الفراعنة، وبالحديث عن الفكر الاقتصادي في هذه الحضارة نذكر خصائص </a:t>
            </a:r>
            <a:r>
              <a:rPr kumimoji="0" lang="ar-SA" sz="30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تميّزه</a:t>
            </a:r>
            <a:r>
              <a:rPr kumimoji="0" lang="ar-DZ" sz="3000" i="0" u="none" strike="noStrike" cap="none" normalizeH="0" dirty="0" smtClean="0">
                <a:ln>
                  <a:noFill/>
                </a:ln>
                <a:solidFill>
                  <a:schemeClr val="bg1"/>
                </a:solidFill>
                <a:effectLst/>
                <a:latin typeface="Simplified Arabic" pitchFamily="18" charset="-78"/>
                <a:ea typeface="Times New Roman" pitchFamily="18" charset="0"/>
                <a:cs typeface="Simplified Arabic" pitchFamily="18" charset="-78"/>
              </a:rPr>
              <a:t> </a:t>
            </a:r>
            <a:r>
              <a:rPr kumimoji="0" lang="ar-DZ" sz="3000" i="0" u="none" strike="noStrike" cap="none" normalizeH="0" dirty="0" err="1" smtClean="0">
                <a:ln>
                  <a:noFill/>
                </a:ln>
                <a:solidFill>
                  <a:schemeClr val="bg1"/>
                </a:solidFill>
                <a:effectLst/>
                <a:latin typeface="Simplified Arabic" pitchFamily="18" charset="-78"/>
                <a:ea typeface="Times New Roman" pitchFamily="18" charset="0"/>
                <a:cs typeface="Simplified Arabic" pitchFamily="18" charset="-78"/>
              </a:rPr>
              <a:t>بها</a:t>
            </a:r>
            <a:r>
              <a:rPr lang="ar-DZ" sz="3000" dirty="0" smtClean="0">
                <a:solidFill>
                  <a:schemeClr val="bg1"/>
                </a:solidFill>
                <a:latin typeface="Simplified Arabic" pitchFamily="18" charset="-78"/>
                <a:ea typeface="Times New Roman" pitchFamily="18" charset="0"/>
                <a:cs typeface="Simplified Arabic" pitchFamily="18" charset="-78"/>
              </a:rPr>
              <a:t>، وهي:</a:t>
            </a:r>
            <a:endParaRPr kumimoji="0" lang="fr-FR" sz="30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endParaRPr>
          </a:p>
          <a:p>
            <a:pPr marL="0" marR="0" lvl="0" indent="0" algn="justLow" defTabSz="914400" rtl="1" eaLnBrk="0" fontAlgn="base" latinLnBrk="0" hangingPunct="0">
              <a:lnSpc>
                <a:spcPct val="100000"/>
              </a:lnSpc>
              <a:spcBef>
                <a:spcPct val="0"/>
              </a:spcBef>
              <a:spcAft>
                <a:spcPct val="0"/>
              </a:spcAft>
              <a:buClrTx/>
              <a:buSzTx/>
              <a:tabLst/>
            </a:pPr>
            <a:r>
              <a:rPr lang="ar-DZ" sz="3000" dirty="0" smtClean="0">
                <a:solidFill>
                  <a:schemeClr val="bg1"/>
                </a:solidFill>
                <a:latin typeface="Simplified Arabic" pitchFamily="18" charset="-78"/>
                <a:ea typeface="Times New Roman" pitchFamily="18" charset="0"/>
                <a:cs typeface="Simplified Arabic" pitchFamily="18" charset="-78"/>
              </a:rPr>
              <a:t>1- </a:t>
            </a:r>
            <a:r>
              <a:rPr kumimoji="0" lang="ar-SA" sz="30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مثلت أحد الحضارات المائية ( لوجود النهر الذي يعتبر هبة مصر ومحور أنشطتها وحضارتها).</a:t>
            </a:r>
            <a:endParaRPr kumimoji="0" lang="fr-FR" sz="30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endParaRPr>
          </a:p>
          <a:p>
            <a:pPr marL="0" marR="0" lvl="0" indent="0" algn="justLow" defTabSz="914400" rtl="1" eaLnBrk="0" fontAlgn="base" latinLnBrk="0" hangingPunct="0">
              <a:lnSpc>
                <a:spcPct val="100000"/>
              </a:lnSpc>
              <a:spcBef>
                <a:spcPct val="0"/>
              </a:spcBef>
              <a:spcAft>
                <a:spcPct val="0"/>
              </a:spcAft>
              <a:buClrTx/>
              <a:buSzTx/>
              <a:tabLst/>
            </a:pPr>
            <a:r>
              <a:rPr lang="ar-DZ" sz="3000" dirty="0" smtClean="0">
                <a:solidFill>
                  <a:schemeClr val="bg1"/>
                </a:solidFill>
                <a:latin typeface="Simplified Arabic" pitchFamily="18" charset="-78"/>
                <a:ea typeface="Times New Roman" pitchFamily="18" charset="0"/>
                <a:cs typeface="Simplified Arabic" pitchFamily="18" charset="-78"/>
              </a:rPr>
              <a:t>2- </a:t>
            </a:r>
            <a:r>
              <a:rPr kumimoji="0" lang="ar-SA" sz="30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النشاط السائد كان النشاط الزراعي.</a:t>
            </a:r>
            <a:endParaRPr kumimoji="0" lang="fr-FR" sz="30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endParaRPr>
          </a:p>
          <a:p>
            <a:pPr marL="0" marR="0" lvl="0" indent="0" algn="justLow" defTabSz="914400" rtl="1" eaLnBrk="0" fontAlgn="base" latinLnBrk="0" hangingPunct="0">
              <a:lnSpc>
                <a:spcPct val="100000"/>
              </a:lnSpc>
              <a:spcBef>
                <a:spcPct val="0"/>
              </a:spcBef>
              <a:spcAft>
                <a:spcPct val="0"/>
              </a:spcAft>
              <a:buClrTx/>
              <a:buSzTx/>
              <a:tabLst/>
            </a:pPr>
            <a:r>
              <a:rPr lang="ar-DZ" sz="3000" dirty="0" smtClean="0">
                <a:solidFill>
                  <a:schemeClr val="bg1"/>
                </a:solidFill>
                <a:latin typeface="Simplified Arabic" pitchFamily="18" charset="-78"/>
                <a:ea typeface="Times New Roman" pitchFamily="18" charset="0"/>
                <a:cs typeface="Simplified Arabic" pitchFamily="18" charset="-78"/>
              </a:rPr>
              <a:t>3- </a:t>
            </a:r>
            <a:r>
              <a:rPr lang="ar-DZ" sz="3000" dirty="0" err="1" smtClean="0">
                <a:solidFill>
                  <a:schemeClr val="bg1"/>
                </a:solidFill>
                <a:latin typeface="Simplified Arabic" pitchFamily="18" charset="-78"/>
                <a:ea typeface="Times New Roman" pitchFamily="18" charset="0"/>
                <a:cs typeface="Simplified Arabic" pitchFamily="18" charset="-78"/>
              </a:rPr>
              <a:t>ا</a:t>
            </a:r>
            <a:r>
              <a:rPr kumimoji="0" lang="ar-SA" sz="30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لمركزية، وجود دولة مركزية تملك وسائل الإنتاج الرئيسية، وتقوم بمهمات اقتصادية عليا، وتشغل الفلاحين المنظمين إلى مشتركات قروية.( المشترك </a:t>
            </a:r>
            <a:r>
              <a:rPr kumimoji="0" lang="ar-SA" sz="3000" i="0" u="none" strike="noStrike" cap="none" normalizeH="0" baseline="0" dirty="0" err="1" smtClean="0">
                <a:ln>
                  <a:noFill/>
                </a:ln>
                <a:solidFill>
                  <a:schemeClr val="bg1"/>
                </a:solidFill>
                <a:effectLst/>
                <a:latin typeface="Simplified Arabic" pitchFamily="18" charset="-78"/>
                <a:ea typeface="Times New Roman" pitchFamily="18" charset="0"/>
                <a:cs typeface="Simplified Arabic" pitchFamily="18" charset="-78"/>
              </a:rPr>
              <a:t>الكمونه</a:t>
            </a:r>
            <a:r>
              <a:rPr kumimoji="0" lang="ar-SA" sz="30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 </a:t>
            </a:r>
            <a:r>
              <a:rPr kumimoji="0" lang="fr-FR" sz="30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Commune</a:t>
            </a:r>
            <a:r>
              <a:rPr kumimoji="0" lang="ar-SA" sz="30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عبارة عن وحدة إنتاجية في المجتمعات القديمة، حيث يملك أهل القرية مثلا الأرض التي تحيط </a:t>
            </a:r>
            <a:r>
              <a:rPr kumimoji="0" lang="ar-SA" sz="3000" i="0" u="none" strike="noStrike" cap="none" normalizeH="0" baseline="0" dirty="0" err="1" smtClean="0">
                <a:ln>
                  <a:noFill/>
                </a:ln>
                <a:solidFill>
                  <a:schemeClr val="bg1"/>
                </a:solidFill>
                <a:effectLst/>
                <a:latin typeface="Simplified Arabic" pitchFamily="18" charset="-78"/>
                <a:ea typeface="Times New Roman" pitchFamily="18" charset="0"/>
                <a:cs typeface="Simplified Arabic" pitchFamily="18" charset="-78"/>
              </a:rPr>
              <a:t>ب</a:t>
            </a:r>
            <a:r>
              <a:rPr kumimoji="0" lang="ar-DZ" sz="3000" i="0" u="none" strike="noStrike" cap="none" normalizeH="0" baseline="0" dirty="0" err="1" smtClean="0">
                <a:ln>
                  <a:noFill/>
                </a:ln>
                <a:solidFill>
                  <a:schemeClr val="bg1"/>
                </a:solidFill>
                <a:effectLst/>
                <a:latin typeface="Simplified Arabic" pitchFamily="18" charset="-78"/>
                <a:ea typeface="Times New Roman" pitchFamily="18" charset="0"/>
                <a:cs typeface="Simplified Arabic" pitchFamily="18" charset="-78"/>
              </a:rPr>
              <a:t>ال</a:t>
            </a:r>
            <a:r>
              <a:rPr kumimoji="0" lang="ar-SA" sz="30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قرية جزئيا أو كليا).</a:t>
            </a:r>
            <a:endParaRPr lang="ar-DZ" sz="3000" dirty="0" smtClean="0">
              <a:solidFill>
                <a:schemeClr val="bg1"/>
              </a:solidFill>
              <a:latin typeface="Simplified Arabic" pitchFamily="18" charset="-78"/>
              <a:ea typeface="Times New Roman" pitchFamily="18" charset="0"/>
              <a:cs typeface="Simplified Arabic" pitchFamily="18" charset="-78"/>
            </a:endParaRPr>
          </a:p>
          <a:p>
            <a:pPr marL="0" marR="0" lvl="0" indent="0" algn="justLow" defTabSz="914400" rtl="1" eaLnBrk="0" fontAlgn="base" latinLnBrk="0" hangingPunct="0">
              <a:lnSpc>
                <a:spcPct val="100000"/>
              </a:lnSpc>
              <a:spcBef>
                <a:spcPct val="0"/>
              </a:spcBef>
              <a:spcAft>
                <a:spcPct val="0"/>
              </a:spcAft>
              <a:buClrTx/>
              <a:buSzTx/>
              <a:tabLst/>
            </a:pPr>
            <a:r>
              <a:rPr kumimoji="0" lang="ar-DZ" sz="30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4-</a:t>
            </a:r>
            <a:r>
              <a:rPr kumimoji="0" lang="ar-DZ" sz="3000" i="0" u="none" strike="noStrike" cap="none" normalizeH="0" dirty="0" smtClean="0">
                <a:ln>
                  <a:noFill/>
                </a:ln>
                <a:solidFill>
                  <a:schemeClr val="bg1"/>
                </a:solidFill>
                <a:effectLst/>
                <a:latin typeface="Simplified Arabic" pitchFamily="18" charset="-78"/>
                <a:ea typeface="Times New Roman" pitchFamily="18" charset="0"/>
                <a:cs typeface="Simplified Arabic" pitchFamily="18" charset="-78"/>
              </a:rPr>
              <a:t> </a:t>
            </a:r>
            <a:r>
              <a:rPr kumimoji="0" lang="fr-FR" sz="30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 </a:t>
            </a:r>
            <a:r>
              <a:rPr kumimoji="0" lang="ar-SA" sz="30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ظهور تقسيم العمل الاجتماعي بين الزراعة وتربية الحيوانات.</a:t>
            </a:r>
            <a:endParaRPr lang="ar-DZ" sz="3000" dirty="0" smtClean="0">
              <a:solidFill>
                <a:schemeClr val="bg1"/>
              </a:solidFill>
              <a:latin typeface="Simplified Arabic" pitchFamily="18" charset="-78"/>
              <a:ea typeface="Times New Roman" pitchFamily="18" charset="0"/>
              <a:cs typeface="Simplified Arabic" pitchFamily="18" charset="-78"/>
            </a:endParaRPr>
          </a:p>
          <a:p>
            <a:pPr marL="0" marR="0" lvl="0" indent="0" algn="justLow" defTabSz="914400" rtl="1" eaLnBrk="0" fontAlgn="base" latinLnBrk="0" hangingPunct="0">
              <a:lnSpc>
                <a:spcPct val="100000"/>
              </a:lnSpc>
              <a:spcBef>
                <a:spcPct val="0"/>
              </a:spcBef>
              <a:spcAft>
                <a:spcPct val="0"/>
              </a:spcAft>
              <a:buClrTx/>
              <a:buSzTx/>
              <a:tabLst/>
            </a:pPr>
            <a:r>
              <a:rPr kumimoji="0" lang="ar-DZ" sz="30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5-</a:t>
            </a:r>
            <a:r>
              <a:rPr kumimoji="0" lang="ar-DZ" sz="3000" i="0" u="none" strike="noStrike" cap="none" normalizeH="0" dirty="0" smtClean="0">
                <a:ln>
                  <a:noFill/>
                </a:ln>
                <a:solidFill>
                  <a:schemeClr val="bg1"/>
                </a:solidFill>
                <a:effectLst/>
                <a:latin typeface="Simplified Arabic" pitchFamily="18" charset="-78"/>
                <a:ea typeface="Times New Roman" pitchFamily="18" charset="0"/>
                <a:cs typeface="Simplified Arabic" pitchFamily="18" charset="-78"/>
              </a:rPr>
              <a:t> </a:t>
            </a:r>
            <a:r>
              <a:rPr kumimoji="0" lang="ar-SA" sz="30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استقرار الزراعة في حقول ثابتة، أصبحت تتميّز بالعمليات المتتالية للدورات من حرث وتحضير للأرض وغرس البذور والري في أوقات معينة.</a:t>
            </a:r>
            <a:endParaRPr kumimoji="0" lang="fr-FR" sz="30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endParaRPr>
          </a:p>
        </p:txBody>
      </p:sp>
    </p:spTree>
    <p:custDataLst>
      <p:tags r:id="rId1"/>
    </p:custDataLst>
  </p:cSld>
  <p:clrMapOvr>
    <a:masterClrMapping/>
  </p:clrMapOvr>
  <p:transition advTm="4976">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aljazeera.net/wp-content/uploads/2018/12/%D8%A3%D9%87%D8%B1%D8%A7%D9%85%D8%A7%D8%AA-11.jpg?resize=770%2C513&amp;quality=80"/>
          <p:cNvPicPr>
            <a:picLocks noChangeAspect="1" noChangeArrowheads="1"/>
          </p:cNvPicPr>
          <p:nvPr/>
        </p:nvPicPr>
        <p:blipFill>
          <a:blip r:embed="rId2"/>
          <a:srcRect/>
          <a:stretch>
            <a:fillRect/>
          </a:stretch>
        </p:blipFill>
        <p:spPr bwMode="auto">
          <a:xfrm>
            <a:off x="0" y="0"/>
            <a:ext cx="12192000" cy="6381750"/>
          </a:xfrm>
          <a:prstGeom prst="rect">
            <a:avLst/>
          </a:prstGeom>
          <a:noFill/>
        </p:spPr>
      </p:pic>
      <p:sp>
        <p:nvSpPr>
          <p:cNvPr id="1027" name="Rectangle 3"/>
          <p:cNvSpPr>
            <a:spLocks noChangeArrowheads="1"/>
          </p:cNvSpPr>
          <p:nvPr/>
        </p:nvSpPr>
        <p:spPr bwMode="auto">
          <a:xfrm>
            <a:off x="0" y="228600"/>
            <a:ext cx="12192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tabLst/>
            </a:pPr>
            <a:r>
              <a:rPr kumimoji="0" lang="ar-DZ" sz="320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6</a:t>
            </a:r>
            <a:r>
              <a:rPr kumimoji="0" lang="ar-DZ" sz="32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r>
              <a:rPr kumimoji="0" lang="ar-SA" sz="32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تنظيم أعلى للموارد المالية والبشرية، أي تقسيم اجتماعي بين التنفيذ العملي والإشراف على يد الطبقة الحاكمة، فالدولة تنظم الإنتاج وتشرف على المحاصيل وتدير المخزون الغذائي، وتستخرج المواد الأولية من المحاجر والمناجم، كما تشرف على التجارة الخارجية.</a:t>
            </a:r>
            <a:endParaRPr lang="ar-DZ" sz="3200" dirty="0" smtClean="0">
              <a:solidFill>
                <a:schemeClr val="bg1"/>
              </a:solidFill>
              <a:latin typeface="Simplified Arabic" pitchFamily="18" charset="-78"/>
              <a:ea typeface="Times New Roman" pitchFamily="18" charset="0"/>
              <a:cs typeface="Simplified Arabic" pitchFamily="18" charset="-78"/>
            </a:endParaRPr>
          </a:p>
          <a:p>
            <a:pPr marL="0" marR="0" lvl="0" indent="0" algn="justLow" defTabSz="914400" rtl="1" eaLnBrk="1" fontAlgn="base" latinLnBrk="0" hangingPunct="1">
              <a:lnSpc>
                <a:spcPct val="100000"/>
              </a:lnSpc>
              <a:spcBef>
                <a:spcPct val="0"/>
              </a:spcBef>
              <a:spcAft>
                <a:spcPct val="0"/>
              </a:spcAft>
              <a:buClrTx/>
              <a:buSzTx/>
              <a:tabLst/>
            </a:pPr>
            <a:r>
              <a:rPr lang="ar-DZ" sz="3200" dirty="0" smtClean="0">
                <a:solidFill>
                  <a:schemeClr val="bg1"/>
                </a:solidFill>
                <a:latin typeface="Simplified Arabic" pitchFamily="18" charset="-78"/>
                <a:ea typeface="Times New Roman" pitchFamily="18" charset="0"/>
                <a:cs typeface="Simplified Arabic" pitchFamily="18" charset="-78"/>
              </a:rPr>
              <a:t>7- </a:t>
            </a:r>
            <a:r>
              <a:rPr lang="ar-DZ" sz="3200" dirty="0" err="1" smtClean="0">
                <a:solidFill>
                  <a:schemeClr val="bg1"/>
                </a:solidFill>
                <a:latin typeface="Simplified Arabic" pitchFamily="18" charset="-78"/>
                <a:ea typeface="Times New Roman" pitchFamily="18" charset="0"/>
                <a:cs typeface="Simplified Arabic" pitchFamily="18" charset="-78"/>
              </a:rPr>
              <a:t>ا</a:t>
            </a:r>
            <a:r>
              <a:rPr kumimoji="0" lang="ar-SA" sz="32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لمنتجون هم الفلاحون الذين يعاد توزيع الأرض عليهم بشكل دوري، وزعيم القرية هو الصلة بينهم وبين الدولة، ويقوم بجمع الضرائب.</a:t>
            </a:r>
            <a:endParaRPr lang="ar-DZ" sz="3200" dirty="0" smtClean="0">
              <a:solidFill>
                <a:schemeClr val="bg1"/>
              </a:solidFill>
              <a:latin typeface="Simplified Arabic" pitchFamily="18" charset="-78"/>
              <a:ea typeface="Times New Roman" pitchFamily="18" charset="0"/>
              <a:cs typeface="Simplified Arabic" pitchFamily="18" charset="-78"/>
            </a:endParaRPr>
          </a:p>
          <a:p>
            <a:pPr marL="0" marR="0" lvl="0" indent="0" algn="justLow" defTabSz="914400" rtl="1" eaLnBrk="0" fontAlgn="base" latinLnBrk="0" hangingPunct="0">
              <a:lnSpc>
                <a:spcPct val="100000"/>
              </a:lnSpc>
              <a:spcBef>
                <a:spcPct val="0"/>
              </a:spcBef>
              <a:spcAft>
                <a:spcPct val="0"/>
              </a:spcAft>
              <a:buClrTx/>
              <a:buSzTx/>
              <a:tabLst/>
            </a:pPr>
            <a:r>
              <a:rPr kumimoji="0" lang="ar-DZ" sz="32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8-</a:t>
            </a:r>
            <a:r>
              <a:rPr kumimoji="0" lang="ar-DZ" sz="3200" i="0" u="none" strike="noStrike" cap="none" normalizeH="0" dirty="0" smtClean="0">
                <a:ln>
                  <a:noFill/>
                </a:ln>
                <a:solidFill>
                  <a:schemeClr val="bg1"/>
                </a:solidFill>
                <a:effectLst/>
                <a:latin typeface="Simplified Arabic" pitchFamily="18" charset="-78"/>
                <a:ea typeface="Times New Roman" pitchFamily="18" charset="0"/>
                <a:cs typeface="Simplified Arabic" pitchFamily="18" charset="-78"/>
              </a:rPr>
              <a:t> </a:t>
            </a:r>
            <a:r>
              <a:rPr kumimoji="0" lang="ar-SA" sz="32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سادت علاقات إنتاج مثلت صورة للعبودية المعممة، فقوة العمل للفرد العادي تحت تصرّف الملك.</a:t>
            </a:r>
            <a:endParaRPr kumimoji="0" lang="fr-FR" sz="32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endParaRPr>
          </a:p>
          <a:p>
            <a:pPr marL="0" marR="0" lvl="0" indent="0" algn="justLow" defTabSz="914400" rtl="1" eaLnBrk="0" fontAlgn="base" latinLnBrk="0" hangingPunct="0">
              <a:lnSpc>
                <a:spcPct val="100000"/>
              </a:lnSpc>
              <a:spcBef>
                <a:spcPct val="0"/>
              </a:spcBef>
              <a:spcAft>
                <a:spcPct val="0"/>
              </a:spcAft>
              <a:buClrTx/>
              <a:buSzTx/>
              <a:tabLst/>
            </a:pPr>
            <a:r>
              <a:rPr kumimoji="0" lang="ar-DZ" sz="32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9- </a:t>
            </a:r>
            <a:r>
              <a:rPr kumimoji="0" lang="ar-SA" sz="32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كان النشاط التجاري نشاطا ثانويا وهامشيا، حيث كانت التجارة الداخلية محدودة النطاق وتتم بشكل دوري. ( طغى طابع الاقتصاد الطبيعي </a:t>
            </a:r>
            <a:r>
              <a:rPr kumimoji="0" lang="ar-SA" sz="3200" i="0" u="none" strike="noStrike" cap="none" normalizeH="0" baseline="0" dirty="0" err="1" smtClean="0">
                <a:ln>
                  <a:noFill/>
                </a:ln>
                <a:solidFill>
                  <a:schemeClr val="bg1"/>
                </a:solidFill>
                <a:effectLst/>
                <a:latin typeface="Simplified Arabic" pitchFamily="18" charset="-78"/>
                <a:ea typeface="Times New Roman" pitchFamily="18" charset="0"/>
                <a:cs typeface="Simplified Arabic" pitchFamily="18" charset="-78"/>
              </a:rPr>
              <a:t>والإكتفاء</a:t>
            </a:r>
            <a:r>
              <a:rPr kumimoji="0" lang="ar-SA" sz="32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 الذاتي).</a:t>
            </a:r>
            <a:endParaRPr kumimoji="0" lang="fr-FR" sz="32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endParaRPr>
          </a:p>
          <a:p>
            <a:pPr marL="0" marR="0" lvl="0" indent="0" algn="justLow" defTabSz="914400" rtl="1" eaLnBrk="0" fontAlgn="base" latinLnBrk="0" hangingPunct="0">
              <a:lnSpc>
                <a:spcPct val="100000"/>
              </a:lnSpc>
              <a:spcBef>
                <a:spcPct val="0"/>
              </a:spcBef>
              <a:spcAft>
                <a:spcPct val="0"/>
              </a:spcAft>
              <a:buClrTx/>
              <a:buSzTx/>
              <a:tabLst/>
            </a:pPr>
            <a:r>
              <a:rPr kumimoji="0" lang="ar-DZ" sz="32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10- </a:t>
            </a:r>
            <a:r>
              <a:rPr kumimoji="0" lang="ar-SA" sz="32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كان الاقتصاد قائما  على نظام المقايضة، ثم الانتقال لاحقا إلى استخدام المعادن النفيسة، حيث أصبحت قيمة الأشياء توزن أو تقيم على أساس سبائك الذهب، ثم جرى التدرج إلى أن تم التوصل إلى العمل بالنقود على شكل دراهم مسكوكة.</a:t>
            </a:r>
            <a:endParaRPr kumimoji="0" lang="ar-SA" sz="3200" i="0" u="none" strike="noStrike" cap="none" normalizeH="0" baseline="0" dirty="0" smtClean="0">
              <a:ln>
                <a:noFill/>
              </a:ln>
              <a:solidFill>
                <a:schemeClr val="bg1"/>
              </a:solidFill>
              <a:effectLst/>
              <a:latin typeface="Simplified Arabic" pitchFamily="18" charset="-78"/>
              <a:cs typeface="Simplified Arabic" pitchFamily="18" charset="-78"/>
            </a:endParaRPr>
          </a:p>
        </p:txBody>
      </p:sp>
    </p:spTree>
  </p:cSld>
  <p:clrMapOvr>
    <a:masterClrMapping/>
  </p:clrMapOvr>
  <p:transition advTm="4976">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www.aljazeera.net/wp-content/uploads/2018/12/120.jpg?w=770&amp;resize=770%2C513&amp;quality=80"/>
          <p:cNvPicPr>
            <a:picLocks noChangeAspect="1" noChangeArrowheads="1"/>
          </p:cNvPicPr>
          <p:nvPr/>
        </p:nvPicPr>
        <p:blipFill>
          <a:blip r:embed="rId2"/>
          <a:srcRect/>
          <a:stretch>
            <a:fillRect/>
          </a:stretch>
        </p:blipFill>
        <p:spPr bwMode="auto">
          <a:xfrm>
            <a:off x="0" y="0"/>
            <a:ext cx="12191999" cy="6858000"/>
          </a:xfrm>
          <a:prstGeom prst="rect">
            <a:avLst/>
          </a:prstGeom>
          <a:noFill/>
        </p:spPr>
      </p:pic>
      <p:sp>
        <p:nvSpPr>
          <p:cNvPr id="31747" name="Rectangle 3"/>
          <p:cNvSpPr>
            <a:spLocks noChangeArrowheads="1"/>
          </p:cNvSpPr>
          <p:nvPr/>
        </p:nvSpPr>
        <p:spPr bwMode="auto">
          <a:xfrm>
            <a:off x="0" y="304800"/>
            <a:ext cx="12192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tabLst/>
            </a:pPr>
            <a:r>
              <a:rPr kumimoji="0" lang="ar-DZ" sz="3600" i="0" u="none" strike="noStrike" cap="none" normalizeH="0" baseline="0" dirty="0" smtClean="0">
                <a:ln>
                  <a:noFill/>
                </a:ln>
                <a:effectLst/>
                <a:latin typeface="Simplified Arabic" pitchFamily="18" charset="-78"/>
                <a:ea typeface="Times New Roman" pitchFamily="18" charset="0"/>
                <a:cs typeface="Simplified Arabic" pitchFamily="18" charset="-78"/>
              </a:rPr>
              <a:t>11</a:t>
            </a:r>
            <a:r>
              <a:rPr kumimoji="0" lang="ar-DZ" sz="4000" i="0" u="none" strike="noStrike" cap="none" normalizeH="0" baseline="0" dirty="0" smtClean="0">
                <a:ln>
                  <a:noFill/>
                </a:ln>
                <a:effectLst/>
                <a:latin typeface="Simplified Arabic" pitchFamily="18" charset="-78"/>
                <a:ea typeface="Times New Roman" pitchFamily="18" charset="0"/>
                <a:cs typeface="Simplified Arabic" pitchFamily="18" charset="-78"/>
              </a:rPr>
              <a:t>- </a:t>
            </a:r>
            <a:r>
              <a:rPr kumimoji="0" lang="ar-SA" sz="40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الملكية والتوزيع: لقد كانت أملاك البلاد للدولة وكانت الرعية أيضا ملك لها، تتصرّف في حياتها وأرواحها كما تشاء، أي أن الدولة تملك  الأرض ومن عليها وما في باطنها، فهي تسيطر على وسائل الإنتاج الأساسية (الأرض، اليد العاملة، الموارد الطبيعية).</a:t>
            </a:r>
            <a:endParaRPr kumimoji="0" lang="fr-FR" sz="40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endParaRPr>
          </a:p>
          <a:p>
            <a:pPr marL="0" marR="0" lvl="0" indent="0" algn="justLow" defTabSz="914400" rtl="1" eaLnBrk="0" fontAlgn="base" latinLnBrk="0" hangingPunct="0">
              <a:lnSpc>
                <a:spcPct val="100000"/>
              </a:lnSpc>
              <a:spcBef>
                <a:spcPct val="0"/>
              </a:spcBef>
              <a:spcAft>
                <a:spcPct val="0"/>
              </a:spcAft>
              <a:buClrTx/>
              <a:buSzTx/>
              <a:tabLst/>
            </a:pPr>
            <a:r>
              <a:rPr kumimoji="0" lang="ar-DZ" sz="40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12- </a:t>
            </a:r>
            <a:r>
              <a:rPr kumimoji="0" lang="ar-SA" sz="40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التجارة: كانت مصر سوقا عالميا خاصة في القرن السادس قبل الميلاد كونها تقع على مفترق طرق ونقطة التقاء بين الحضارات القديمة المختلفة، وقد بدأت التجارة أول مرة بالمقايضة العينية، </a:t>
            </a:r>
            <a:r>
              <a:rPr lang="ar-DZ" sz="4000" dirty="0" smtClean="0">
                <a:solidFill>
                  <a:schemeClr val="bg1"/>
                </a:solidFill>
                <a:latin typeface="Simplified Arabic" pitchFamily="18" charset="-78"/>
                <a:ea typeface="Times New Roman" pitchFamily="18" charset="0"/>
                <a:cs typeface="Simplified Arabic" pitchFamily="18" charset="-78"/>
              </a:rPr>
              <a:t>و</a:t>
            </a:r>
            <a:r>
              <a:rPr kumimoji="0" lang="ar-SA" sz="40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تطورت </a:t>
            </a:r>
            <a:r>
              <a:rPr kumimoji="0" lang="ar-SA" sz="40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بإدخال أنماط إنتاج جديدة، وكان الفرعون هو التاجر الكبير الوحيد تقريبا للسلع والبضائع التي تدخل للسوق، وظهر رأس المال التجاري ورأس المال </a:t>
            </a:r>
            <a:r>
              <a:rPr kumimoji="0" lang="ar-SA" sz="4000" i="0" u="none" strike="noStrike" cap="none" normalizeH="0" baseline="0" dirty="0" err="1" smtClean="0">
                <a:ln>
                  <a:noFill/>
                </a:ln>
                <a:solidFill>
                  <a:schemeClr val="bg1"/>
                </a:solidFill>
                <a:effectLst/>
                <a:latin typeface="Simplified Arabic" pitchFamily="18" charset="-78"/>
                <a:ea typeface="Times New Roman" pitchFamily="18" charset="0"/>
                <a:cs typeface="Simplified Arabic" pitchFamily="18" charset="-78"/>
              </a:rPr>
              <a:t>الربوي</a:t>
            </a:r>
            <a:r>
              <a:rPr kumimoji="0" lang="ar-SA" sz="4000"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a:t>
            </a:r>
            <a:endParaRPr kumimoji="0" lang="ar-SA" sz="4000" i="0" u="none" strike="noStrike" cap="none" normalizeH="0" baseline="0" dirty="0" smtClean="0">
              <a:ln>
                <a:noFill/>
              </a:ln>
              <a:solidFill>
                <a:schemeClr val="bg1"/>
              </a:solidFill>
              <a:effectLst/>
              <a:latin typeface="Simplified Arabic" pitchFamily="18" charset="-78"/>
              <a:cs typeface="Simplified Arabic" pitchFamily="18" charset="-78"/>
            </a:endParaRPr>
          </a:p>
        </p:txBody>
      </p:sp>
    </p:spTree>
  </p:cSld>
  <p:clrMapOvr>
    <a:masterClrMapping/>
  </p:clrMapOvr>
  <p:transition advTm="4976">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552450"/>
            <a:ext cx="1219200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endParaRPr lang="fr-FR" sz="3200" dirty="0" smtClean="0">
              <a:latin typeface="Simplified Arabic" pitchFamily="18" charset="-78"/>
              <a:ea typeface="Calibri" pitchFamily="34" charset="0"/>
              <a:cs typeface="Simplified Arabic" pitchFamily="18"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lang="fr-FR" sz="3200" dirty="0" smtClean="0">
                <a:solidFill>
                  <a:schemeClr val="bg1"/>
                </a:solidFill>
                <a:latin typeface="Simplified Arabic" pitchFamily="18" charset="-78"/>
                <a:ea typeface="Calibri" pitchFamily="34" charset="0"/>
                <a:cs typeface="Simplified Arabic" pitchFamily="18" charset="-78"/>
              </a:rPr>
              <a:t> </a:t>
            </a:r>
            <a:r>
              <a:rPr kumimoji="0" lang="ar-DZ" sz="3200"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تميّز الممارسات الاقتصادية والخصائص عند اليونان بمجموعة من المميزات تتمثل في:</a:t>
            </a:r>
            <a:endParaRPr lang="ar-DZ" sz="3200" dirty="0" smtClean="0">
              <a:solidFill>
                <a:schemeClr val="bg1"/>
              </a:solidFill>
              <a:latin typeface="Simplified Arabic" pitchFamily="18" charset="-78"/>
              <a:ea typeface="Calibri" pitchFamily="34" charset="0"/>
              <a:cs typeface="Simplified Arabic" pitchFamily="18"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3200"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1-</a:t>
            </a:r>
            <a:r>
              <a:rPr kumimoji="0" lang="ar-DZ" sz="3200" i="0" u="none" strike="noStrike" cap="none" normalizeH="0" dirty="0" smtClean="0">
                <a:ln>
                  <a:noFill/>
                </a:ln>
                <a:solidFill>
                  <a:schemeClr val="bg1"/>
                </a:solidFill>
                <a:effectLst/>
                <a:latin typeface="Simplified Arabic" pitchFamily="18" charset="-78"/>
                <a:ea typeface="Calibri" pitchFamily="34" charset="0"/>
                <a:cs typeface="Simplified Arabic" pitchFamily="18" charset="-78"/>
              </a:rPr>
              <a:t> </a:t>
            </a:r>
            <a:r>
              <a:rPr kumimoji="0" lang="ar-DZ" sz="3200"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الزراعة  هي الصناعة الأساسية. </a:t>
            </a:r>
            <a:endParaRPr kumimoji="0" lang="fr-FR" sz="3200"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endParaRPr>
          </a:p>
          <a:p>
            <a:pPr marL="0" marR="0" lvl="0" indent="0" algn="justLow" defTabSz="914400" rtl="1" eaLnBrk="0" fontAlgn="base" latinLnBrk="0" hangingPunct="0">
              <a:lnSpc>
                <a:spcPct val="100000"/>
              </a:lnSpc>
              <a:spcBef>
                <a:spcPct val="0"/>
              </a:spcBef>
              <a:spcAft>
                <a:spcPct val="0"/>
              </a:spcAft>
              <a:buClrTx/>
              <a:buSzTx/>
              <a:tabLst/>
            </a:pPr>
            <a:r>
              <a:rPr kumimoji="0" lang="ar-DZ" sz="3200"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2- الأسرة هي وحدة الإنتاج أما العبيد فهم قوة العمل، وهناك أسواق، والحرفيون معظمهم من العبيد.</a:t>
            </a:r>
            <a:endParaRPr lang="ar-DZ" sz="3200" dirty="0" smtClean="0">
              <a:solidFill>
                <a:schemeClr val="bg1"/>
              </a:solidFill>
              <a:latin typeface="Simplified Arabic" pitchFamily="18" charset="-78"/>
              <a:ea typeface="Calibri" pitchFamily="34" charset="0"/>
              <a:cs typeface="Simplified Arabic" pitchFamily="18" charset="-78"/>
            </a:endParaRPr>
          </a:p>
          <a:p>
            <a:pPr marL="0" marR="0" lvl="0" indent="0" algn="justLow" defTabSz="914400" rtl="1" eaLnBrk="0" fontAlgn="base" latinLnBrk="0" hangingPunct="0">
              <a:lnSpc>
                <a:spcPct val="100000"/>
              </a:lnSpc>
              <a:spcBef>
                <a:spcPct val="0"/>
              </a:spcBef>
              <a:spcAft>
                <a:spcPct val="0"/>
              </a:spcAft>
              <a:buClrTx/>
              <a:buSzTx/>
              <a:tabLst/>
            </a:pPr>
            <a:r>
              <a:rPr kumimoji="0" lang="ar-DZ" sz="3200"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3-</a:t>
            </a:r>
            <a:r>
              <a:rPr kumimoji="0" lang="ar-DZ" sz="3200" i="0" u="none" strike="noStrike" cap="none" normalizeH="0" dirty="0" smtClean="0">
                <a:ln>
                  <a:noFill/>
                </a:ln>
                <a:solidFill>
                  <a:schemeClr val="bg1"/>
                </a:solidFill>
                <a:effectLst/>
                <a:latin typeface="Simplified Arabic" pitchFamily="18" charset="-78"/>
                <a:ea typeface="Calibri" pitchFamily="34" charset="0"/>
                <a:cs typeface="Simplified Arabic" pitchFamily="18" charset="-78"/>
              </a:rPr>
              <a:t> </a:t>
            </a:r>
            <a:r>
              <a:rPr kumimoji="0" lang="ar-DZ" sz="3200"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استعمال واستهلاك السلع والمواد الغذائية الأولية قليل جدا وضئيلا إلا لدى الأقلية الحاكمة، حيث كان بالنسبة لهذه الفئة الاستهلاك الأكبر في الخدمات التي يقوم </a:t>
            </a:r>
            <a:r>
              <a:rPr kumimoji="0" lang="ar-DZ" sz="3200" i="0" u="none" strike="noStrike" cap="none" normalizeH="0" baseline="0" dirty="0" err="1" smtClean="0">
                <a:ln>
                  <a:noFill/>
                </a:ln>
                <a:solidFill>
                  <a:schemeClr val="bg1"/>
                </a:solidFill>
                <a:effectLst/>
                <a:latin typeface="Simplified Arabic" pitchFamily="18" charset="-78"/>
                <a:ea typeface="Calibri" pitchFamily="34" charset="0"/>
                <a:cs typeface="Simplified Arabic" pitchFamily="18" charset="-78"/>
              </a:rPr>
              <a:t>بها</a:t>
            </a:r>
            <a:r>
              <a:rPr kumimoji="0" lang="ar-DZ" sz="3200"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 العبيد.</a:t>
            </a:r>
            <a:endParaRPr kumimoji="0" lang="fr-FR" sz="3200" i="0" u="none" strike="noStrike" cap="none" normalizeH="0" baseline="0" dirty="0" smtClean="0">
              <a:ln>
                <a:noFill/>
              </a:ln>
              <a:solidFill>
                <a:schemeClr val="bg1"/>
              </a:solidFill>
              <a:effectLst/>
              <a:latin typeface="Simplified Arabic" pitchFamily="18" charset="-78"/>
              <a:cs typeface="Simplified Arabic" pitchFamily="18" charset="-78"/>
            </a:endParaRPr>
          </a:p>
          <a:p>
            <a:pPr marL="0" marR="0" lvl="0" indent="0" algn="justLow" defTabSz="914400" rtl="1" eaLnBrk="0" fontAlgn="base" latinLnBrk="0" hangingPunct="0">
              <a:lnSpc>
                <a:spcPct val="100000"/>
              </a:lnSpc>
              <a:spcBef>
                <a:spcPct val="0"/>
              </a:spcBef>
              <a:spcAft>
                <a:spcPct val="0"/>
              </a:spcAft>
              <a:buClrTx/>
              <a:buSzTx/>
              <a:tabLst/>
            </a:pPr>
            <a:r>
              <a:rPr kumimoji="0" lang="ar-DZ" sz="3200"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4- سكان المدن يشترون المواد الغذائية </a:t>
            </a:r>
            <a:r>
              <a:rPr kumimoji="0" lang="ar-DZ" sz="3200" i="0" u="none" strike="noStrike" cap="none" normalizeH="0" baseline="0" dirty="0" err="1" smtClean="0">
                <a:ln>
                  <a:noFill/>
                </a:ln>
                <a:solidFill>
                  <a:schemeClr val="bg1"/>
                </a:solidFill>
                <a:effectLst/>
                <a:latin typeface="Simplified Arabic" pitchFamily="18" charset="-78"/>
                <a:ea typeface="Calibri" pitchFamily="34" charset="0"/>
                <a:cs typeface="Simplified Arabic" pitchFamily="18" charset="-78"/>
              </a:rPr>
              <a:t>والنبيد</a:t>
            </a:r>
            <a:r>
              <a:rPr kumimoji="0" lang="ar-DZ" sz="3200"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 من الريف.</a:t>
            </a:r>
            <a:endParaRPr kumimoji="0" lang="fr-FR" sz="3200" i="0" u="none" strike="noStrike" cap="none" normalizeH="0" baseline="0" dirty="0" smtClean="0">
              <a:ln>
                <a:noFill/>
              </a:ln>
              <a:solidFill>
                <a:schemeClr val="bg1"/>
              </a:solidFill>
              <a:effectLst/>
              <a:latin typeface="Simplified Arabic" pitchFamily="18" charset="-78"/>
              <a:cs typeface="Simplified Arabic" pitchFamily="18" charset="-78"/>
            </a:endParaRPr>
          </a:p>
          <a:p>
            <a:pPr marL="0" marR="0" lvl="0" indent="0" algn="justLow" defTabSz="914400" rtl="1" eaLnBrk="0" fontAlgn="base" latinLnBrk="0" hangingPunct="0">
              <a:lnSpc>
                <a:spcPct val="100000"/>
              </a:lnSpc>
              <a:spcBef>
                <a:spcPct val="0"/>
              </a:spcBef>
              <a:spcAft>
                <a:spcPct val="0"/>
              </a:spcAft>
              <a:buClrTx/>
              <a:buSzTx/>
              <a:tabLst/>
            </a:pPr>
            <a:r>
              <a:rPr kumimoji="0" lang="ar-DZ" sz="3200"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5- كان النشاط الاقتصادي محدودا جدا، فرغم بلوغ الفكر اليوناني ذروة الإبداع في الفلسفة والمنطق والرياضيات والسياسة فإن الاقتصاد لم يحظ بنصيب كبير.</a:t>
            </a:r>
            <a:endParaRPr kumimoji="0" lang="fr-FR" sz="3200" i="0" u="none" strike="noStrike" cap="none" normalizeH="0" baseline="0" dirty="0" smtClean="0">
              <a:ln>
                <a:noFill/>
              </a:ln>
              <a:solidFill>
                <a:schemeClr val="bg1"/>
              </a:solidFill>
              <a:effectLst/>
              <a:latin typeface="Simplified Arabic" pitchFamily="18" charset="-78"/>
              <a:cs typeface="Simplified Arabic" pitchFamily="18" charset="-78"/>
            </a:endParaRPr>
          </a:p>
          <a:p>
            <a:pPr marL="0" marR="0" lvl="0" indent="0" algn="justLow" defTabSz="914400" rtl="1" eaLnBrk="0" fontAlgn="base" latinLnBrk="0" hangingPunct="0">
              <a:lnSpc>
                <a:spcPct val="100000"/>
              </a:lnSpc>
              <a:spcBef>
                <a:spcPct val="0"/>
              </a:spcBef>
              <a:spcAft>
                <a:spcPct val="0"/>
              </a:spcAft>
              <a:buClrTx/>
              <a:buSzTx/>
              <a:tabLst/>
            </a:pPr>
            <a:r>
              <a:rPr lang="ar-DZ" sz="3200" dirty="0" smtClean="0">
                <a:solidFill>
                  <a:schemeClr val="bg1"/>
                </a:solidFill>
                <a:latin typeface="Simplified Arabic" pitchFamily="18" charset="-78"/>
                <a:ea typeface="Calibri" pitchFamily="34" charset="0"/>
                <a:cs typeface="Simplified Arabic" pitchFamily="18" charset="-78"/>
              </a:rPr>
              <a:t>6- </a:t>
            </a:r>
            <a:r>
              <a:rPr kumimoji="0" lang="ar-DZ" sz="3200"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وجد الفكر الاقتصادي في أحضان الفلسفة، ونادرا ما نوقشت المشكلات الاقتصادية بصفتها الحالية، بل دارت الأفكار المتعلقة </a:t>
            </a:r>
            <a:r>
              <a:rPr kumimoji="0" lang="ar-DZ" sz="3200" i="0" u="none" strike="noStrike" cap="none" normalizeH="0" baseline="0" dirty="0" err="1" smtClean="0">
                <a:ln>
                  <a:noFill/>
                </a:ln>
                <a:solidFill>
                  <a:schemeClr val="bg1"/>
                </a:solidFill>
                <a:effectLst/>
                <a:latin typeface="Simplified Arabic" pitchFamily="18" charset="-78"/>
                <a:ea typeface="Calibri" pitchFamily="34" charset="0"/>
                <a:cs typeface="Simplified Arabic" pitchFamily="18" charset="-78"/>
              </a:rPr>
              <a:t>بها</a:t>
            </a:r>
            <a:r>
              <a:rPr kumimoji="0" lang="ar-DZ" sz="3200"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 حول المشكلات المرتبطة بفكرة الدولة.</a:t>
            </a:r>
            <a:endParaRPr kumimoji="0" lang="fr-FR" sz="3200" i="0" u="none" strike="noStrike" cap="none" normalizeH="0" baseline="0" dirty="0" smtClean="0">
              <a:ln>
                <a:noFill/>
              </a:ln>
              <a:solidFill>
                <a:schemeClr val="bg1"/>
              </a:solidFill>
              <a:effectLst/>
              <a:latin typeface="Simplified Arabic" pitchFamily="18" charset="-78"/>
              <a:cs typeface="Simplified Arabic" pitchFamily="18" charset="-78"/>
            </a:endParaRPr>
          </a:p>
          <a:p>
            <a:pPr marL="0" marR="0" lvl="0" indent="0" algn="r" defTabSz="914400" rtl="1" eaLnBrk="0" fontAlgn="base" latinLnBrk="0" hangingPunct="0">
              <a:lnSpc>
                <a:spcPct val="100000"/>
              </a:lnSpc>
              <a:spcBef>
                <a:spcPct val="0"/>
              </a:spcBef>
              <a:spcAft>
                <a:spcPct val="0"/>
              </a:spcAft>
              <a:buClrTx/>
              <a:buSzTx/>
              <a:buFontTx/>
              <a:buChar char="•"/>
              <a:tabLst/>
            </a:pPr>
            <a:endParaRPr kumimoji="0" lang="fr-FR" sz="2400" b="0" i="0" u="none" strike="noStrike" cap="none" normalizeH="0" baseline="0" dirty="0" smtClean="0">
              <a:ln>
                <a:noFill/>
              </a:ln>
              <a:effectLst/>
              <a:latin typeface="Simplified Arabic" pitchFamily="18" charset="-78"/>
              <a:cs typeface="Simplified Arabic" pitchFamily="18" charset="-78"/>
            </a:endParaRPr>
          </a:p>
        </p:txBody>
      </p:sp>
      <p:sp>
        <p:nvSpPr>
          <p:cNvPr id="3" name="Rectangle 2"/>
          <p:cNvSpPr/>
          <p:nvPr/>
        </p:nvSpPr>
        <p:spPr>
          <a:xfrm>
            <a:off x="0" y="0"/>
            <a:ext cx="12192000" cy="819150"/>
          </a:xfrm>
          <a:prstGeom prst="rect">
            <a:avLst/>
          </a:prstGeom>
          <a:blipFill>
            <a:blip r:embed="rId3"/>
            <a:tile tx="0" ty="0" sx="100000" sy="100000" flip="none" algn="tl"/>
          </a:blipFill>
        </p:spPr>
        <p:style>
          <a:lnRef idx="2">
            <a:schemeClr val="dk1"/>
          </a:lnRef>
          <a:fillRef idx="1">
            <a:schemeClr val="lt1"/>
          </a:fillRef>
          <a:effectRef idx="0">
            <a:schemeClr val="dk1"/>
          </a:effectRef>
          <a:fontRef idx="minor">
            <a:schemeClr val="dk1"/>
          </a:fontRef>
        </p:style>
        <p:txBody>
          <a:bodyPr rtlCol="0" anchor="ctr"/>
          <a:lstStyle/>
          <a:p>
            <a:pPr lvl="0" algn="ctr" rtl="1" fontAlgn="base">
              <a:spcBef>
                <a:spcPct val="0"/>
              </a:spcBef>
              <a:spcAft>
                <a:spcPct val="0"/>
              </a:spcAft>
            </a:pPr>
            <a:r>
              <a:rPr lang="ar-DZ" sz="4000" b="1" dirty="0" smtClean="0">
                <a:solidFill>
                  <a:srgbClr val="000055"/>
                </a:solidFill>
                <a:latin typeface="Simplified Arabic" pitchFamily="18" charset="-78"/>
                <a:ea typeface="Calibri" pitchFamily="34" charset="0"/>
                <a:cs typeface="Simplified Arabic" pitchFamily="18" charset="-78"/>
              </a:rPr>
              <a:t>الفكر الاقتصادي في اليونان قديما:</a:t>
            </a:r>
            <a:endParaRPr lang="fr-FR" sz="4000" b="1" dirty="0" smtClean="0">
              <a:solidFill>
                <a:srgbClr val="000055"/>
              </a:solidFill>
              <a:latin typeface="Simplified Arabic" pitchFamily="18" charset="-78"/>
              <a:cs typeface="Simplified Arabic" pitchFamily="18" charset="-78"/>
            </a:endParaRPr>
          </a:p>
        </p:txBody>
      </p:sp>
    </p:spTree>
  </p:cSld>
  <p:clrMapOvr>
    <a:masterClrMapping/>
  </p:clrMapOvr>
  <p:transition advTm="4976">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ectangle 1"/>
          <p:cNvSpPr/>
          <p:nvPr/>
        </p:nvSpPr>
        <p:spPr>
          <a:xfrm>
            <a:off x="0" y="571500"/>
            <a:ext cx="12192000" cy="6001643"/>
          </a:xfrm>
          <a:prstGeom prst="rect">
            <a:avLst/>
          </a:prstGeom>
        </p:spPr>
        <p:txBody>
          <a:bodyPr wrap="square">
            <a:spAutoFit/>
          </a:bodyPr>
          <a:lstStyle/>
          <a:p>
            <a:pPr lvl="0" algn="r" rtl="1" eaLnBrk="0" fontAlgn="base" hangingPunct="0">
              <a:spcBef>
                <a:spcPct val="0"/>
              </a:spcBef>
              <a:spcAft>
                <a:spcPct val="0"/>
              </a:spcAft>
            </a:pPr>
            <a:r>
              <a:rPr lang="ar-DZ" sz="3200" dirty="0" smtClean="0">
                <a:solidFill>
                  <a:schemeClr val="bg1"/>
                </a:solidFill>
                <a:latin typeface="Simplified Arabic" pitchFamily="18" charset="-78"/>
                <a:ea typeface="Calibri" pitchFamily="34" charset="0"/>
                <a:cs typeface="Simplified Arabic" pitchFamily="18" charset="-78"/>
              </a:rPr>
              <a:t>7</a:t>
            </a:r>
            <a:r>
              <a:rPr lang="ar-DZ" sz="3200" b="1" dirty="0" smtClean="0">
                <a:solidFill>
                  <a:schemeClr val="bg1"/>
                </a:solidFill>
                <a:latin typeface="Simplified Arabic" pitchFamily="18" charset="-78"/>
                <a:ea typeface="Calibri" pitchFamily="34" charset="0"/>
                <a:cs typeface="Simplified Arabic" pitchFamily="18" charset="-78"/>
              </a:rPr>
              <a:t>- </a:t>
            </a:r>
            <a:r>
              <a:rPr lang="ar-DZ" sz="3200" dirty="0" smtClean="0">
                <a:solidFill>
                  <a:schemeClr val="bg1"/>
                </a:solidFill>
                <a:latin typeface="Simplified Arabic" pitchFamily="18" charset="-78"/>
                <a:ea typeface="Calibri" pitchFamily="34" charset="0"/>
                <a:cs typeface="Simplified Arabic" pitchFamily="18" charset="-78"/>
              </a:rPr>
              <a:t>كان الفكر الاقتصادي في خدمة السياسة، ولذلك مثل الاستدلال الاقتصادي جزء لا يتجزأ من فلسفتهم العامة للدولة والمجتمع.</a:t>
            </a:r>
          </a:p>
          <a:p>
            <a:pPr lvl="0" algn="r" rtl="1" eaLnBrk="0" fontAlgn="base" hangingPunct="0">
              <a:spcBef>
                <a:spcPct val="0"/>
              </a:spcBef>
              <a:spcAft>
                <a:spcPct val="0"/>
              </a:spcAft>
            </a:pPr>
            <a:r>
              <a:rPr lang="ar-DZ" sz="3200" dirty="0" smtClean="0">
                <a:solidFill>
                  <a:schemeClr val="bg1"/>
                </a:solidFill>
                <a:latin typeface="Simplified Arabic" pitchFamily="18" charset="-78"/>
                <a:ea typeface="Calibri" pitchFamily="34" charset="0"/>
                <a:cs typeface="Simplified Arabic" pitchFamily="18" charset="-78"/>
              </a:rPr>
              <a:t>8- تعرّض الفلاسفة اليونانيين القدامى لبحث بعض المشكلات الاقتصادية لكنها ضلت قليلة لم تصل إلى وضع أسس لفصل الدراسات الاقتصادية عن غيرها من أنواع الدراسات، فكان الفكر الاقتصادي اليوناني دراسة تابعة ومحدودة وهذا يفسر بعاملين:</a:t>
            </a:r>
            <a:endParaRPr lang="fr-FR" sz="3200" dirty="0" smtClean="0">
              <a:solidFill>
                <a:schemeClr val="bg1"/>
              </a:solidFill>
              <a:latin typeface="Simplified Arabic" pitchFamily="18" charset="-78"/>
              <a:cs typeface="Simplified Arabic" pitchFamily="18" charset="-78"/>
            </a:endParaRPr>
          </a:p>
          <a:p>
            <a:pPr lvl="0" algn="r" rtl="1" eaLnBrk="0" fontAlgn="base" hangingPunct="0">
              <a:spcBef>
                <a:spcPct val="0"/>
              </a:spcBef>
              <a:spcAft>
                <a:spcPct val="0"/>
              </a:spcAft>
            </a:pPr>
            <a:r>
              <a:rPr lang="ar-DZ" sz="3200" dirty="0" smtClean="0">
                <a:solidFill>
                  <a:schemeClr val="bg1"/>
                </a:solidFill>
                <a:latin typeface="Simplified Arabic" pitchFamily="18" charset="-78"/>
                <a:ea typeface="Calibri" pitchFamily="34" charset="0"/>
                <a:cs typeface="Simplified Arabic" pitchFamily="18" charset="-78"/>
              </a:rPr>
              <a:t>أ- لم يدرس الفلاسفة المشكلات الاقتصادية لذاتها وكفرع مستقل بل جاءت دراستهم مرتبطة بالفلسفة السياسية والأخلاق.</a:t>
            </a:r>
            <a:endParaRPr lang="fr-FR" sz="3200" dirty="0" smtClean="0">
              <a:solidFill>
                <a:schemeClr val="bg1"/>
              </a:solidFill>
              <a:latin typeface="Simplified Arabic" pitchFamily="18" charset="-78"/>
              <a:cs typeface="Simplified Arabic" pitchFamily="18" charset="-78"/>
            </a:endParaRPr>
          </a:p>
          <a:p>
            <a:pPr lvl="0" algn="r" rtl="1" eaLnBrk="0" fontAlgn="base" hangingPunct="0">
              <a:spcBef>
                <a:spcPct val="0"/>
              </a:spcBef>
              <a:spcAft>
                <a:spcPct val="0"/>
              </a:spcAft>
            </a:pPr>
            <a:r>
              <a:rPr lang="ar-DZ" sz="3200" dirty="0" smtClean="0">
                <a:solidFill>
                  <a:schemeClr val="bg1"/>
                </a:solidFill>
                <a:latin typeface="Simplified Arabic" pitchFamily="18" charset="-78"/>
                <a:ea typeface="Calibri" pitchFamily="34" charset="0"/>
                <a:cs typeface="Simplified Arabic" pitchFamily="18" charset="-78"/>
              </a:rPr>
              <a:t>ب-الحضارة اليونانية كانت تعتمد على العبيد للقيام بالأعمال اللازمة للإنتاج فارتبط العمل والإنتاج في ذهنهم بالعبودية، وتولد لديهم احتقار العمل والنشاط الاقتصادي بصفة عامة باستثناء الزراعة.</a:t>
            </a:r>
            <a:endParaRPr lang="fr-FR" sz="3200" dirty="0" smtClean="0">
              <a:solidFill>
                <a:schemeClr val="bg1"/>
              </a:solidFill>
              <a:latin typeface="Simplified Arabic" pitchFamily="18" charset="-78"/>
              <a:cs typeface="Simplified Arabic" pitchFamily="18" charset="-78"/>
            </a:endParaRPr>
          </a:p>
          <a:p>
            <a:pPr lvl="0" algn="r" rtl="1" eaLnBrk="0" fontAlgn="base" hangingPunct="0">
              <a:spcBef>
                <a:spcPct val="0"/>
              </a:spcBef>
              <a:spcAft>
                <a:spcPct val="0"/>
              </a:spcAft>
            </a:pPr>
            <a:r>
              <a:rPr lang="ar-DZ" sz="3200" dirty="0" smtClean="0">
                <a:solidFill>
                  <a:schemeClr val="bg1"/>
                </a:solidFill>
                <a:latin typeface="Simplified Arabic" pitchFamily="18" charset="-78"/>
                <a:ea typeface="Calibri" pitchFamily="34" charset="0"/>
                <a:cs typeface="Simplified Arabic" pitchFamily="18" charset="-78"/>
              </a:rPr>
              <a:t>وروا أن المواطن اليوناني يجب ألا يشغل نفسه بالنشاط الاقتصادي  إذ يجب أن يتفرّع للمشاغل السامية (التأملات الفلسفية والسياسية).</a:t>
            </a:r>
            <a:endParaRPr lang="ar-DZ" sz="3200" dirty="0" smtClean="0">
              <a:solidFill>
                <a:schemeClr val="bg1"/>
              </a:solidFill>
              <a:latin typeface="Simplified Arabic" pitchFamily="18" charset="-78"/>
              <a:cs typeface="Simplified Arabic" pitchFamily="18" charset="-78"/>
            </a:endParaRPr>
          </a:p>
        </p:txBody>
      </p:sp>
    </p:spTree>
  </p:cSld>
  <p:clrMapOvr>
    <a:masterClrMapping/>
  </p:clrMapOvr>
  <p:transition advTm="4976">
    <p:wheel spokes="8"/>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
</p:tagLst>
</file>

<file path=ppt/tags/tag2.xml><?xml version="1.0" encoding="utf-8"?>
<p:tagLst xmlns:a="http://schemas.openxmlformats.org/drawingml/2006/main" xmlns:r="http://schemas.openxmlformats.org/officeDocument/2006/relationships" xmlns:p="http://schemas.openxmlformats.org/presentationml/2006/main">
  <p:tag name="TIMING" val="|0"/>
</p:tagLst>
</file>

<file path=ppt/tags/tag3.xml><?xml version="1.0" encoding="utf-8"?>
<p:tagLst xmlns:a="http://schemas.openxmlformats.org/drawingml/2006/main" xmlns:r="http://schemas.openxmlformats.org/officeDocument/2006/relationships" xmlns:p="http://schemas.openxmlformats.org/presentationml/2006/main">
  <p:tag name="TIMING" val="|0"/>
</p:tagLst>
</file>

<file path=ppt/tags/tag4.xml><?xml version="1.0" encoding="utf-8"?>
<p:tagLst xmlns:a="http://schemas.openxmlformats.org/drawingml/2006/main" xmlns:r="http://schemas.openxmlformats.org/officeDocument/2006/relationships" xmlns:p="http://schemas.openxmlformats.org/presentationml/2006/main">
  <p:tag name="TIMING"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1517</TotalTime>
  <Words>2306</Words>
  <Application>Microsoft Office PowerPoint</Application>
  <PresentationFormat>Personnalisé</PresentationFormat>
  <Paragraphs>95</Paragraphs>
  <Slides>19</Slides>
  <Notes>1</Notes>
  <HiddenSlides>0</HiddenSlides>
  <MMClips>1</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Débit</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160</cp:revision>
  <dcterms:created xsi:type="dcterms:W3CDTF">2024-06-28T18:17:58Z</dcterms:created>
  <dcterms:modified xsi:type="dcterms:W3CDTF">2024-11-18T16:03:40Z</dcterms:modified>
</cp:coreProperties>
</file>