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12/17/2023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12/17/2023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76424" y="2547257"/>
            <a:ext cx="8791575" cy="962706"/>
          </a:xfrm>
        </p:spPr>
        <p:txBody>
          <a:bodyPr>
            <a:normAutofit fontScale="90000"/>
          </a:bodyPr>
          <a:lstStyle/>
          <a:p>
            <a:pPr algn="ctr">
              <a:lnSpc>
                <a:spcPct val="150000"/>
              </a:lnSpc>
            </a:pPr>
            <a:r>
              <a:rPr lang="ar-DZ" sz="3600" b="1" spc="469" dirty="0">
                <a:solidFill>
                  <a:srgbClr val="4F3A2E"/>
                </a:solidFill>
                <a:latin typeface="Romman"/>
                <a:cs typeface="+mn-cs"/>
              </a:rPr>
              <a:t>الدولة الحديثة.</a:t>
            </a:r>
            <a:r>
              <a:rPr lang="en-US" sz="3600" b="1" spc="469" dirty="0">
                <a:solidFill>
                  <a:srgbClr val="4F3A2E"/>
                </a:solidFill>
                <a:latin typeface="Romman"/>
                <a:cs typeface="+mn-cs"/>
              </a:rPr>
              <a:t/>
            </a:r>
            <a:br>
              <a:rPr lang="en-US" sz="3600" b="1" spc="469" dirty="0">
                <a:solidFill>
                  <a:srgbClr val="4F3A2E"/>
                </a:solidFill>
                <a:latin typeface="Romman"/>
                <a:cs typeface="+mn-cs"/>
              </a:rPr>
            </a:br>
            <a:r>
              <a:rPr lang="ar-DZ" sz="3600" b="1" spc="-52" dirty="0">
                <a:solidFill>
                  <a:srgbClr val="4F3A2E"/>
                </a:solidFill>
                <a:latin typeface="Open Sans"/>
                <a:cs typeface="+mn-cs"/>
              </a:rPr>
              <a:t>العلاقات الدولية الحديثة منذ 1648</a:t>
            </a:r>
            <a:r>
              <a:rPr lang="en-US" b="1" spc="-52" dirty="0">
                <a:solidFill>
                  <a:srgbClr val="4F3A2E"/>
                </a:solidFill>
                <a:latin typeface="Open Sans"/>
              </a:rPr>
              <a:t/>
            </a:r>
            <a:br>
              <a:rPr lang="en-US" b="1" spc="-52" dirty="0">
                <a:solidFill>
                  <a:srgbClr val="4F3A2E"/>
                </a:solidFill>
                <a:latin typeface="Open Sans"/>
              </a:rPr>
            </a:br>
            <a:endParaRPr lang="fr-FR" b="1" dirty="0">
              <a:cs typeface="+mn-cs"/>
            </a:endParaRPr>
          </a:p>
        </p:txBody>
      </p:sp>
      <p:sp>
        <p:nvSpPr>
          <p:cNvPr id="3" name="Subtitle 2"/>
          <p:cNvSpPr>
            <a:spLocks noGrp="1"/>
          </p:cNvSpPr>
          <p:nvPr>
            <p:ph type="subTitle" idx="1"/>
          </p:nvPr>
        </p:nvSpPr>
        <p:spPr>
          <a:xfrm>
            <a:off x="1876424" y="3853542"/>
            <a:ext cx="8791575" cy="1404257"/>
          </a:xfrm>
        </p:spPr>
        <p:txBody>
          <a:bodyPr>
            <a:normAutofit lnSpcReduction="10000"/>
          </a:bodyPr>
          <a:lstStyle/>
          <a:p>
            <a:pPr algn="just" rtl="1"/>
            <a:r>
              <a:rPr lang="ar-DZ" dirty="0" smtClean="0">
                <a:solidFill>
                  <a:schemeClr val="bg1"/>
                </a:solidFill>
              </a:rPr>
              <a:t>محاضرة مقدمة لطلبة السنة الثانية علوم سياسية.</a:t>
            </a:r>
          </a:p>
          <a:p>
            <a:pPr algn="just" rtl="1"/>
            <a:r>
              <a:rPr lang="ar-DZ" dirty="0" smtClean="0">
                <a:solidFill>
                  <a:schemeClr val="bg1"/>
                </a:solidFill>
              </a:rPr>
              <a:t>د. عيساوة آمنة.</a:t>
            </a:r>
          </a:p>
          <a:p>
            <a:pPr algn="just" rtl="1"/>
            <a:r>
              <a:rPr lang="ar-DZ" dirty="0" smtClean="0">
                <a:solidFill>
                  <a:schemeClr val="bg1"/>
                </a:solidFill>
              </a:rPr>
              <a:t>السنة الجامعية: 2023-2024.</a:t>
            </a:r>
            <a:endParaRPr lang="fr-FR" dirty="0">
              <a:solidFill>
                <a:schemeClr val="bg1"/>
              </a:solidFill>
            </a:endParaRPr>
          </a:p>
        </p:txBody>
      </p:sp>
    </p:spTree>
    <p:extLst>
      <p:ext uri="{BB962C8B-B14F-4D97-AF65-F5344CB8AC3E}">
        <p14:creationId xmlns:p14="http://schemas.microsoft.com/office/powerpoint/2010/main" val="2551383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ctr" rtl="1"/>
            <a:r>
              <a:rPr lang="ar-DZ" b="1" spc="254" dirty="0">
                <a:solidFill>
                  <a:schemeClr val="bg1"/>
                </a:solidFill>
                <a:latin typeface="Romman"/>
              </a:rPr>
              <a:t>التشريع القانوني والعنف </a:t>
            </a:r>
            <a:r>
              <a:rPr lang="ar-DZ" b="1" spc="254" dirty="0" smtClean="0">
                <a:solidFill>
                  <a:schemeClr val="bg1"/>
                </a:solidFill>
                <a:latin typeface="Romman"/>
              </a:rPr>
              <a:t>المشروع.</a:t>
            </a:r>
          </a:p>
          <a:p>
            <a:pPr marL="0" lvl="0" indent="0" algn="just" rtl="1">
              <a:buNone/>
            </a:pPr>
            <a:endParaRPr lang="ar-DZ" b="1" spc="254" dirty="0" smtClean="0">
              <a:solidFill>
                <a:schemeClr val="bg1"/>
              </a:solidFill>
              <a:latin typeface="Romman"/>
            </a:endParaRPr>
          </a:p>
          <a:p>
            <a:pPr marL="0" indent="0" algn="just" rtl="1">
              <a:buNone/>
            </a:pPr>
            <a:r>
              <a:rPr lang="ar-SA" b="1" dirty="0">
                <a:solidFill>
                  <a:schemeClr val="bg1"/>
                </a:solidFill>
              </a:rPr>
              <a:t>إن </a:t>
            </a:r>
            <a:r>
              <a:rPr lang="ar-SA" b="1" u="sng" dirty="0">
                <a:solidFill>
                  <a:schemeClr val="bg1"/>
                </a:solidFill>
              </a:rPr>
              <a:t>الإرادة السيادية </a:t>
            </a:r>
            <a:r>
              <a:rPr lang="ar-SA" b="1" dirty="0">
                <a:solidFill>
                  <a:schemeClr val="bg1"/>
                </a:solidFill>
              </a:rPr>
              <a:t>تولد </a:t>
            </a:r>
            <a:r>
              <a:rPr lang="ar-SA" b="1" u="sng" dirty="0">
                <a:solidFill>
                  <a:schemeClr val="bg1"/>
                </a:solidFill>
              </a:rPr>
              <a:t>القانون</a:t>
            </a:r>
            <a:r>
              <a:rPr lang="ar-SA" b="1" dirty="0">
                <a:solidFill>
                  <a:schemeClr val="bg1"/>
                </a:solidFill>
              </a:rPr>
              <a:t>، و</a:t>
            </a:r>
            <a:r>
              <a:rPr lang="ar-SA" b="1" u="sng" dirty="0">
                <a:solidFill>
                  <a:schemeClr val="bg1"/>
                </a:solidFill>
              </a:rPr>
              <a:t>القانون</a:t>
            </a:r>
            <a:r>
              <a:rPr lang="ar-SA" b="1" dirty="0">
                <a:solidFill>
                  <a:schemeClr val="bg1"/>
                </a:solidFill>
              </a:rPr>
              <a:t> تعبير صارخ عن هذه </a:t>
            </a:r>
            <a:r>
              <a:rPr lang="ar-SA" b="1" u="sng" dirty="0">
                <a:solidFill>
                  <a:schemeClr val="bg1"/>
                </a:solidFill>
              </a:rPr>
              <a:t>السيادة</a:t>
            </a:r>
            <a:r>
              <a:rPr lang="ar-SA" b="1" dirty="0">
                <a:solidFill>
                  <a:schemeClr val="bg1"/>
                </a:solidFill>
              </a:rPr>
              <a:t>، الارادة السيادية في الدولة الحديثة </a:t>
            </a:r>
            <a:r>
              <a:rPr lang="ar-SA" b="1" u="sng" dirty="0">
                <a:solidFill>
                  <a:schemeClr val="bg1"/>
                </a:solidFill>
              </a:rPr>
              <a:t>هي المشرع</a:t>
            </a:r>
            <a:r>
              <a:rPr lang="ar-SA" b="1" dirty="0">
                <a:solidFill>
                  <a:schemeClr val="bg1"/>
                </a:solidFill>
              </a:rPr>
              <a:t>، ويصبح  </a:t>
            </a:r>
            <a:r>
              <a:rPr lang="ar-SA" b="1" u="sng" dirty="0">
                <a:solidFill>
                  <a:schemeClr val="bg1"/>
                </a:solidFill>
              </a:rPr>
              <a:t>فرض القانون تعبيرا عن تلك السيادة</a:t>
            </a:r>
            <a:r>
              <a:rPr lang="ar-SA" b="1" dirty="0">
                <a:solidFill>
                  <a:schemeClr val="bg1"/>
                </a:solidFill>
              </a:rPr>
              <a:t>. </a:t>
            </a:r>
            <a:endParaRPr lang="fr-FR" b="1" dirty="0">
              <a:solidFill>
                <a:schemeClr val="bg1"/>
              </a:solidFill>
            </a:endParaRPr>
          </a:p>
          <a:p>
            <a:pPr marL="0" lvl="0" indent="0" algn="just" rtl="1">
              <a:buNone/>
            </a:pPr>
            <a:endParaRPr lang="en-US" b="1" spc="254" dirty="0">
              <a:solidFill>
                <a:srgbClr val="4F3A2E"/>
              </a:solidFill>
              <a:latin typeface="Romman"/>
            </a:endParaRPr>
          </a:p>
          <a:p>
            <a:endParaRPr lang="fr-FR" dirty="0"/>
          </a:p>
        </p:txBody>
      </p:sp>
    </p:spTree>
    <p:extLst>
      <p:ext uri="{BB962C8B-B14F-4D97-AF65-F5344CB8AC3E}">
        <p14:creationId xmlns:p14="http://schemas.microsoft.com/office/powerpoint/2010/main" val="1744856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2704011"/>
            <a:ext cx="9905999" cy="3087190"/>
          </a:xfrm>
        </p:spPr>
        <p:txBody>
          <a:bodyPr/>
          <a:lstStyle/>
          <a:p>
            <a:pPr marL="0" indent="0" algn="just" rtl="1">
              <a:buNone/>
            </a:pPr>
            <a:r>
              <a:rPr lang="ar-SA" b="1" dirty="0">
                <a:solidFill>
                  <a:schemeClr val="bg1"/>
                </a:solidFill>
              </a:rPr>
              <a:t>" فالبشر الذي يربطهم ليس بمعنى الحق الطبيعي حيث كل البشر يتعرفون طبيعيا إلى الخير والشر، بواسطة صوت وعي الطبيعة ولا بمعنى الأوامر المفروضة من الخارج على كل الناس بطريقة عادلة ولكن بمعنى الاتفاق بين المتعاقدين</a:t>
            </a:r>
            <a:r>
              <a:rPr lang="ar-SA" b="1" dirty="0" smtClean="0">
                <a:solidFill>
                  <a:schemeClr val="bg1"/>
                </a:solidFill>
              </a:rPr>
              <a:t>". </a:t>
            </a:r>
            <a:endParaRPr lang="en-US" b="1" spc="37" dirty="0">
              <a:solidFill>
                <a:schemeClr val="bg1"/>
              </a:solidFill>
              <a:latin typeface="Glacial Indifference"/>
            </a:endParaRPr>
          </a:p>
          <a:p>
            <a:pPr marL="0" indent="0" algn="just" rtl="1">
              <a:buNone/>
            </a:pPr>
            <a:endParaRPr lang="fr-FR" dirty="0"/>
          </a:p>
        </p:txBody>
      </p:sp>
    </p:spTree>
    <p:extLst>
      <p:ext uri="{BB962C8B-B14F-4D97-AF65-F5344CB8AC3E}">
        <p14:creationId xmlns:p14="http://schemas.microsoft.com/office/powerpoint/2010/main" val="4232922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161211"/>
            <a:ext cx="9905999" cy="1319349"/>
          </a:xfrm>
        </p:spPr>
        <p:txBody>
          <a:bodyPr/>
          <a:lstStyle/>
          <a:p>
            <a:pPr algn="justLow" rtl="1"/>
            <a:r>
              <a:rPr lang="ar-SA" b="1" dirty="0">
                <a:solidFill>
                  <a:schemeClr val="bg1"/>
                </a:solidFill>
              </a:rPr>
              <a:t>انطلاقا من النموذج الليبرالي التنويري القائم على فصل الدين عن السياسة اعتبر التشريع القانوني من خاصيات العقل الانساني في الدولة الحديثة. فلا دخل للدين فيه. </a:t>
            </a:r>
            <a:endParaRPr lang="en-US" b="1" spc="37" dirty="0">
              <a:solidFill>
                <a:schemeClr val="bg1"/>
              </a:solidFill>
              <a:latin typeface="Glacial Indifference"/>
            </a:endParaRPr>
          </a:p>
          <a:p>
            <a:pPr marL="0" indent="0" algn="justLow" rtl="1">
              <a:buNone/>
            </a:pPr>
            <a:endParaRPr lang="fr-FR" dirty="0"/>
          </a:p>
        </p:txBody>
      </p:sp>
    </p:spTree>
    <p:extLst>
      <p:ext uri="{BB962C8B-B14F-4D97-AF65-F5344CB8AC3E}">
        <p14:creationId xmlns:p14="http://schemas.microsoft.com/office/powerpoint/2010/main" val="282776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ctr" rtl="1"/>
            <a:r>
              <a:rPr lang="ar-DZ" b="1" spc="243" dirty="0">
                <a:solidFill>
                  <a:schemeClr val="bg1"/>
                </a:solidFill>
                <a:latin typeface="Romman"/>
              </a:rPr>
              <a:t>الجهاز البيروقراطي والترشيد العقلاني</a:t>
            </a:r>
            <a:r>
              <a:rPr lang="ar-DZ" sz="5400" spc="243" dirty="0">
                <a:solidFill>
                  <a:schemeClr val="bg1"/>
                </a:solidFill>
                <a:latin typeface="Romman"/>
              </a:rPr>
              <a:t>.</a:t>
            </a:r>
            <a:endParaRPr lang="en-US" sz="5400" spc="243" dirty="0">
              <a:solidFill>
                <a:schemeClr val="bg1"/>
              </a:solidFill>
              <a:latin typeface="Romman"/>
            </a:endParaRPr>
          </a:p>
          <a:p>
            <a:pPr marL="0" indent="0" algn="justLow" rtl="1">
              <a:buNone/>
            </a:pPr>
            <a:r>
              <a:rPr lang="ar-SA" b="1" dirty="0">
                <a:solidFill>
                  <a:schemeClr val="bg1"/>
                </a:solidFill>
              </a:rPr>
              <a:t>تعد الأجهزة البيروقراطية بمثابة شرايين الدم الحيوية في جسد الدولة الحديثة، تنقل قراراتها من أعلى القمة إلى القاعدة، وتجسد تشريعاتها القانونية وتصوراتها لمختلف نشاطات الحياة الإنسانية.</a:t>
            </a:r>
            <a:endParaRPr lang="en-US" b="1" spc="-40" dirty="0">
              <a:solidFill>
                <a:schemeClr val="bg1"/>
              </a:solidFill>
              <a:latin typeface="Open Sans"/>
            </a:endParaRPr>
          </a:p>
          <a:p>
            <a:pPr marL="0" indent="0" algn="justLow" rtl="1">
              <a:buNone/>
            </a:pPr>
            <a:endParaRPr lang="fr-FR" dirty="0"/>
          </a:p>
        </p:txBody>
      </p:sp>
    </p:spTree>
    <p:extLst>
      <p:ext uri="{BB962C8B-B14F-4D97-AF65-F5344CB8AC3E}">
        <p14:creationId xmlns:p14="http://schemas.microsoft.com/office/powerpoint/2010/main" val="4102517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1946366"/>
            <a:ext cx="9905999" cy="3844835"/>
          </a:xfrm>
        </p:spPr>
        <p:txBody>
          <a:bodyPr/>
          <a:lstStyle/>
          <a:p>
            <a:pPr marL="0" lvl="0" indent="0" algn="ctr" rtl="1">
              <a:lnSpc>
                <a:spcPts val="8051"/>
              </a:lnSpc>
              <a:spcBef>
                <a:spcPct val="0"/>
              </a:spcBef>
            </a:pPr>
            <a:endParaRPr lang="fr-FR" b="1" spc="246" dirty="0" smtClean="0">
              <a:solidFill>
                <a:srgbClr val="4F3A2E"/>
              </a:solidFill>
              <a:latin typeface="Romman"/>
            </a:endParaRPr>
          </a:p>
          <a:p>
            <a:pPr marL="0" lvl="0" indent="0" algn="ctr" rtl="1">
              <a:lnSpc>
                <a:spcPts val="8051"/>
              </a:lnSpc>
              <a:spcBef>
                <a:spcPct val="0"/>
              </a:spcBef>
            </a:pPr>
            <a:r>
              <a:rPr lang="ar-DZ" sz="2800" b="1" spc="246" dirty="0" smtClean="0">
                <a:solidFill>
                  <a:schemeClr val="bg1"/>
                </a:solidFill>
                <a:latin typeface="Romman"/>
              </a:rPr>
              <a:t>ماهي </a:t>
            </a:r>
            <a:r>
              <a:rPr lang="ar-DZ" sz="2800" b="1" spc="246" dirty="0">
                <a:solidFill>
                  <a:schemeClr val="bg1"/>
                </a:solidFill>
                <a:latin typeface="Romman"/>
              </a:rPr>
              <a:t>الدولة بالنسبة </a:t>
            </a:r>
            <a:r>
              <a:rPr lang="ar-DZ" sz="2800" b="1" spc="246" dirty="0" smtClean="0">
                <a:solidFill>
                  <a:schemeClr val="bg1"/>
                </a:solidFill>
                <a:latin typeface="Romman"/>
              </a:rPr>
              <a:t>لك</a:t>
            </a:r>
            <a:r>
              <a:rPr lang="fr-FR" sz="2800" b="1" spc="246" dirty="0" smtClean="0">
                <a:solidFill>
                  <a:schemeClr val="bg1"/>
                </a:solidFill>
                <a:latin typeface="Romman"/>
              </a:rPr>
              <a:t> </a:t>
            </a:r>
            <a:r>
              <a:rPr lang="ar-DZ" sz="2800" b="1" spc="246" dirty="0" smtClean="0">
                <a:solidFill>
                  <a:schemeClr val="bg1"/>
                </a:solidFill>
                <a:latin typeface="Romman"/>
              </a:rPr>
              <a:t> كطالب في العلوم السياسية؟</a:t>
            </a:r>
            <a:endParaRPr lang="ar-DZ" sz="2800" b="1" spc="246" dirty="0">
              <a:solidFill>
                <a:schemeClr val="bg1"/>
              </a:solidFill>
              <a:latin typeface="Romman"/>
            </a:endParaRPr>
          </a:p>
          <a:p>
            <a:pPr algn="just"/>
            <a:endParaRPr lang="fr-FR" dirty="0"/>
          </a:p>
        </p:txBody>
      </p:sp>
    </p:spTree>
    <p:extLst>
      <p:ext uri="{BB962C8B-B14F-4D97-AF65-F5344CB8AC3E}">
        <p14:creationId xmlns:p14="http://schemas.microsoft.com/office/powerpoint/2010/main" val="3210215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rtl="1"/>
            <a:r>
              <a:rPr lang="ar-DZ" spc="254" dirty="0">
                <a:solidFill>
                  <a:srgbClr val="4F3A2E"/>
                </a:solidFill>
                <a:latin typeface="Romman"/>
              </a:rPr>
              <a:t>تقديم</a:t>
            </a:r>
            <a:r>
              <a:rPr lang="en-US" spc="254" dirty="0">
                <a:solidFill>
                  <a:srgbClr val="4F3A2E"/>
                </a:solidFill>
                <a:latin typeface="Romman"/>
              </a:rPr>
              <a:t/>
            </a:r>
            <a:br>
              <a:rPr lang="en-US" spc="254" dirty="0">
                <a:solidFill>
                  <a:srgbClr val="4F3A2E"/>
                </a:solidFill>
                <a:latin typeface="Romman"/>
              </a:rPr>
            </a:br>
            <a:endParaRPr lang="fr-FR" dirty="0"/>
          </a:p>
        </p:txBody>
      </p:sp>
      <p:sp>
        <p:nvSpPr>
          <p:cNvPr id="3" name="Content Placeholder 2"/>
          <p:cNvSpPr>
            <a:spLocks noGrp="1"/>
          </p:cNvSpPr>
          <p:nvPr>
            <p:ph idx="1"/>
          </p:nvPr>
        </p:nvSpPr>
        <p:spPr>
          <a:xfrm>
            <a:off x="1141412" y="2782389"/>
            <a:ext cx="9905999" cy="3008812"/>
          </a:xfrm>
        </p:spPr>
        <p:txBody>
          <a:bodyPr/>
          <a:lstStyle/>
          <a:p>
            <a:pPr marL="228600" lvl="1" algn="justLow" rtl="1">
              <a:spcBef>
                <a:spcPts val="1000"/>
              </a:spcBef>
            </a:pPr>
            <a:r>
              <a:rPr lang="ar-SA" sz="2800" b="1" dirty="0">
                <a:solidFill>
                  <a:schemeClr val="bg1"/>
                </a:solidFill>
              </a:rPr>
              <a:t>تظهر الدولة في الكثير من خطابات العلوم السياسية على أنها شئ كوني أبدي وتحولت الدولة من أداة لتنظيم إلى غاية في حد ذاتها. وتم النظر على إثر ذلك للمجتمعات التي لا تعيش في الدولة</a:t>
            </a:r>
            <a:r>
              <a:rPr lang="ar-DZ" sz="2800" b="1" dirty="0">
                <a:solidFill>
                  <a:schemeClr val="bg1"/>
                </a:solidFill>
              </a:rPr>
              <a:t> (الحديثة)</a:t>
            </a:r>
            <a:r>
              <a:rPr lang="ar-SA" sz="2800" b="1" dirty="0">
                <a:solidFill>
                  <a:schemeClr val="bg1"/>
                </a:solidFill>
              </a:rPr>
              <a:t> على أنها مجتمعات بدائية همجية. </a:t>
            </a:r>
            <a:endParaRPr lang="en-US" sz="2800" b="1" spc="-46" dirty="0">
              <a:solidFill>
                <a:schemeClr val="bg1"/>
              </a:solidFill>
              <a:latin typeface="Open Sans"/>
            </a:endParaRPr>
          </a:p>
          <a:p>
            <a:pPr algn="justLow" rtl="1"/>
            <a:endParaRPr lang="fr-FR" dirty="0"/>
          </a:p>
        </p:txBody>
      </p:sp>
    </p:spTree>
    <p:extLst>
      <p:ext uri="{BB962C8B-B14F-4D97-AF65-F5344CB8AC3E}">
        <p14:creationId xmlns:p14="http://schemas.microsoft.com/office/powerpoint/2010/main" val="3987706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3043645"/>
            <a:ext cx="9905999" cy="2747555"/>
          </a:xfrm>
        </p:spPr>
        <p:txBody>
          <a:bodyPr/>
          <a:lstStyle/>
          <a:p>
            <a:pPr marL="228600" lvl="1" algn="justLow" rtl="1">
              <a:spcBef>
                <a:spcPts val="1000"/>
              </a:spcBef>
            </a:pPr>
            <a:r>
              <a:rPr lang="ar-SA" sz="2800" b="1" dirty="0">
                <a:solidFill>
                  <a:schemeClr val="bg1"/>
                </a:solidFill>
              </a:rPr>
              <a:t>أن الدولة الغربية الحديثة </a:t>
            </a:r>
            <a:r>
              <a:rPr lang="ar-SA" sz="2800" b="1" dirty="0" smtClean="0">
                <a:solidFill>
                  <a:schemeClr val="bg1"/>
                </a:solidFill>
              </a:rPr>
              <a:t>نتاج</a:t>
            </a:r>
            <a:r>
              <a:rPr lang="ar-DZ" sz="2800" b="1" dirty="0" smtClean="0">
                <a:solidFill>
                  <a:schemeClr val="bg1"/>
                </a:solidFill>
              </a:rPr>
              <a:t> </a:t>
            </a:r>
            <a:r>
              <a:rPr lang="ar-SA" sz="2800" b="1" dirty="0" smtClean="0">
                <a:solidFill>
                  <a:schemeClr val="bg1"/>
                </a:solidFill>
              </a:rPr>
              <a:t>ظرف </a:t>
            </a:r>
            <a:r>
              <a:rPr lang="ar-SA" sz="2800" b="1" dirty="0">
                <a:solidFill>
                  <a:schemeClr val="bg1"/>
                </a:solidFill>
              </a:rPr>
              <a:t>تاريخي في المقام الأول، وليست مفهوما تجريديا متعاليا</a:t>
            </a:r>
            <a:r>
              <a:rPr lang="en-US" sz="2800" b="1" spc="-46" dirty="0">
                <a:solidFill>
                  <a:schemeClr val="bg1"/>
                </a:solidFill>
                <a:latin typeface="Open Sans"/>
              </a:rPr>
              <a:t>.</a:t>
            </a:r>
          </a:p>
          <a:p>
            <a:pPr algn="justLow" rtl="1"/>
            <a:endParaRPr lang="fr-FR" sz="3600" b="1" spc="-46" dirty="0">
              <a:solidFill>
                <a:schemeClr val="bg1"/>
              </a:solidFill>
              <a:latin typeface="Open Sans"/>
            </a:endParaRPr>
          </a:p>
        </p:txBody>
      </p:sp>
    </p:spTree>
    <p:extLst>
      <p:ext uri="{BB962C8B-B14F-4D97-AF65-F5344CB8AC3E}">
        <p14:creationId xmlns:p14="http://schemas.microsoft.com/office/powerpoint/2010/main" val="2193874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justLow" rtl="1"/>
            <a:r>
              <a:rPr lang="ar-DZ" spc="254" dirty="0">
                <a:solidFill>
                  <a:schemeClr val="bg1"/>
                </a:solidFill>
                <a:latin typeface="Algerian" panose="04020705040A02060702" pitchFamily="82" charset="0"/>
              </a:rPr>
              <a:t>نظرة عامة.</a:t>
            </a:r>
            <a:r>
              <a:rPr lang="en-US" spc="254" dirty="0">
                <a:solidFill>
                  <a:schemeClr val="bg1"/>
                </a:solidFill>
                <a:latin typeface="Algerian" panose="04020705040A02060702" pitchFamily="82" charset="0"/>
              </a:rPr>
              <a:t/>
            </a:r>
            <a:br>
              <a:rPr lang="en-US" spc="254" dirty="0">
                <a:solidFill>
                  <a:schemeClr val="bg1"/>
                </a:solidFill>
                <a:latin typeface="Algerian" panose="04020705040A02060702" pitchFamily="82" charset="0"/>
              </a:rPr>
            </a:br>
            <a:endParaRPr lang="fr-FR" dirty="0">
              <a:solidFill>
                <a:schemeClr val="bg1"/>
              </a:solidFill>
            </a:endParaRPr>
          </a:p>
        </p:txBody>
      </p:sp>
      <p:sp>
        <p:nvSpPr>
          <p:cNvPr id="3" name="Content Placeholder 2"/>
          <p:cNvSpPr>
            <a:spLocks noGrp="1"/>
          </p:cNvSpPr>
          <p:nvPr>
            <p:ph idx="1"/>
          </p:nvPr>
        </p:nvSpPr>
        <p:spPr>
          <a:xfrm>
            <a:off x="1141412" y="2834639"/>
            <a:ext cx="9905999" cy="2956561"/>
          </a:xfrm>
        </p:spPr>
        <p:txBody>
          <a:bodyPr/>
          <a:lstStyle/>
          <a:p>
            <a:pPr algn="justLow" rtl="1"/>
            <a:r>
              <a:rPr lang="ar-SA" b="1" dirty="0">
                <a:solidFill>
                  <a:schemeClr val="bg1"/>
                </a:solidFill>
              </a:rPr>
              <a:t>تشير الدراسات التاريخية إلى أن الدولة الحديثة، ظهرت </a:t>
            </a:r>
            <a:r>
              <a:rPr lang="ar-DZ" b="1" dirty="0">
                <a:solidFill>
                  <a:schemeClr val="bg1"/>
                </a:solidFill>
              </a:rPr>
              <a:t>بين القرنين السادس عشر والقرن العشرين</a:t>
            </a:r>
            <a:r>
              <a:rPr lang="ar-SA" b="1" dirty="0">
                <a:solidFill>
                  <a:schemeClr val="bg1"/>
                </a:solidFill>
              </a:rPr>
              <a:t>، وتجلت في جغرافية المجتمعات الأور</a:t>
            </a:r>
            <a:r>
              <a:rPr lang="ar-DZ" b="1" dirty="0">
                <a:solidFill>
                  <a:schemeClr val="bg1"/>
                </a:solidFill>
              </a:rPr>
              <a:t>و</a:t>
            </a:r>
            <a:r>
              <a:rPr lang="ar-SA" b="1" dirty="0">
                <a:solidFill>
                  <a:schemeClr val="bg1"/>
                </a:solidFill>
              </a:rPr>
              <a:t>بية، نتيجة لجملة من التحولات الاجتماعية والثقافية والسياسية التي عرفتها المجتمعات الغربية</a:t>
            </a:r>
            <a:r>
              <a:rPr lang="ar-DZ" b="1" dirty="0">
                <a:solidFill>
                  <a:schemeClr val="bg1"/>
                </a:solidFill>
              </a:rPr>
              <a:t>.</a:t>
            </a:r>
            <a:endParaRPr lang="en-US" b="1" spc="-46" dirty="0">
              <a:solidFill>
                <a:schemeClr val="bg1"/>
              </a:solidFill>
              <a:latin typeface="Open Sans"/>
            </a:endParaRPr>
          </a:p>
          <a:p>
            <a:pPr marL="0" indent="0" algn="justLow" rtl="1">
              <a:buNone/>
            </a:pPr>
            <a:endParaRPr lang="fr-FR" dirty="0"/>
          </a:p>
        </p:txBody>
      </p:sp>
    </p:spTree>
    <p:extLst>
      <p:ext uri="{BB962C8B-B14F-4D97-AF65-F5344CB8AC3E}">
        <p14:creationId xmlns:p14="http://schemas.microsoft.com/office/powerpoint/2010/main" val="3847051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DZ" b="1" spc="254" dirty="0">
                <a:solidFill>
                  <a:schemeClr val="bg1"/>
                </a:solidFill>
                <a:latin typeface="Romman"/>
              </a:rPr>
              <a:t>السيادة</a:t>
            </a:r>
            <a:endParaRPr lang="fr-FR" dirty="0">
              <a:solidFill>
                <a:schemeClr val="bg1"/>
              </a:solidFill>
            </a:endParaRPr>
          </a:p>
        </p:txBody>
      </p:sp>
      <p:sp>
        <p:nvSpPr>
          <p:cNvPr id="3" name="Content Placeholder 2"/>
          <p:cNvSpPr>
            <a:spLocks noGrp="1"/>
          </p:cNvSpPr>
          <p:nvPr>
            <p:ph idx="1"/>
          </p:nvPr>
        </p:nvSpPr>
        <p:spPr>
          <a:xfrm>
            <a:off x="1141412" y="3200399"/>
            <a:ext cx="9905999" cy="2590801"/>
          </a:xfrm>
        </p:spPr>
        <p:txBody>
          <a:bodyPr/>
          <a:lstStyle/>
          <a:p>
            <a:pPr algn="justLow" rtl="1"/>
            <a:r>
              <a:rPr lang="ar-SA" sz="2800" b="1" dirty="0">
                <a:solidFill>
                  <a:schemeClr val="bg1"/>
                </a:solidFill>
              </a:rPr>
              <a:t>تعتبر السيادة من الخواص الشكلية للدولة الحديثة، ترتبط السيادة بجهة من السلطة وبجهة أخرى بالإرادة</a:t>
            </a:r>
            <a:r>
              <a:rPr lang="ar-DZ" sz="2800" b="1" dirty="0">
                <a:solidFill>
                  <a:schemeClr val="bg1"/>
                </a:solidFill>
              </a:rPr>
              <a:t> الشعبية.</a:t>
            </a:r>
            <a:endParaRPr lang="fr-FR" sz="2800" b="1" dirty="0">
              <a:solidFill>
                <a:schemeClr val="bg1"/>
              </a:solidFill>
            </a:endParaRPr>
          </a:p>
          <a:p>
            <a:pPr algn="justLow" rtl="1"/>
            <a:endParaRPr lang="fr-FR" dirty="0"/>
          </a:p>
        </p:txBody>
      </p:sp>
    </p:spTree>
    <p:extLst>
      <p:ext uri="{BB962C8B-B14F-4D97-AF65-F5344CB8AC3E}">
        <p14:creationId xmlns:p14="http://schemas.microsoft.com/office/powerpoint/2010/main" val="949103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lvl="1" indent="0" algn="just" rtl="1">
              <a:lnSpc>
                <a:spcPct val="150000"/>
              </a:lnSpc>
              <a:spcBef>
                <a:spcPct val="0"/>
              </a:spcBef>
              <a:buNone/>
            </a:pPr>
            <a:r>
              <a:rPr lang="ar-SA" sz="3000" dirty="0">
                <a:solidFill>
                  <a:schemeClr val="bg1"/>
                </a:solidFill>
                <a:latin typeface="Arial" panose="020B0604020202020204" pitchFamily="34" charset="0"/>
              </a:rPr>
              <a:t>يقول جون ستيوارت ميل:</a:t>
            </a:r>
            <a:endParaRPr lang="ar-DZ" sz="3000" dirty="0">
              <a:solidFill>
                <a:schemeClr val="bg1"/>
              </a:solidFill>
              <a:latin typeface="Arial" panose="020B0604020202020204" pitchFamily="34" charset="0"/>
            </a:endParaRPr>
          </a:p>
          <a:p>
            <a:pPr marL="0" lvl="1" indent="0" algn="just" rtl="1">
              <a:lnSpc>
                <a:spcPct val="150000"/>
              </a:lnSpc>
              <a:spcBef>
                <a:spcPct val="0"/>
              </a:spcBef>
              <a:buNone/>
            </a:pPr>
            <a:r>
              <a:rPr lang="ar-SA" sz="3000" dirty="0">
                <a:solidFill>
                  <a:schemeClr val="bg1"/>
                </a:solidFill>
                <a:latin typeface="Arial" panose="020B0604020202020204" pitchFamily="34" charset="0"/>
              </a:rPr>
              <a:t>"</a:t>
            </a:r>
            <a:r>
              <a:rPr lang="ar-SA" sz="3000" b="1" dirty="0">
                <a:solidFill>
                  <a:schemeClr val="bg1"/>
                </a:solidFill>
                <a:latin typeface="Arial" panose="020B0604020202020204" pitchFamily="34" charset="0"/>
              </a:rPr>
              <a:t>تنبني السيادة سياسيا وايديولوجيا حول المفهوم المتخيل الخاص بارادة التمثيل، وباعتبارها أوروبية المصدر، فان فكرة السيادة تنهض على أن الأمة التي تجسد الدولة هي وحدها صاحبة إرادتها ومصدرها"</a:t>
            </a:r>
            <a:r>
              <a:rPr lang="ar-DZ" sz="3000" b="1" dirty="0">
                <a:solidFill>
                  <a:schemeClr val="bg1"/>
                </a:solidFill>
                <a:latin typeface="Arial" panose="020B0604020202020204" pitchFamily="34" charset="0"/>
              </a:rPr>
              <a:t>.</a:t>
            </a:r>
            <a:endParaRPr lang="en-US" sz="3000" b="1" dirty="0">
              <a:solidFill>
                <a:schemeClr val="bg1"/>
              </a:solidFill>
              <a:latin typeface="Arial" panose="020B0604020202020204" pitchFamily="34" charset="0"/>
              <a:cs typeface="Arial" panose="020B0604020202020204" pitchFamily="34" charset="0"/>
            </a:endParaRPr>
          </a:p>
          <a:p>
            <a:pPr algn="justLow" rtl="1"/>
            <a:endParaRPr lang="fr-FR" dirty="0"/>
          </a:p>
        </p:txBody>
      </p:sp>
    </p:spTree>
    <p:extLst>
      <p:ext uri="{BB962C8B-B14F-4D97-AF65-F5344CB8AC3E}">
        <p14:creationId xmlns:p14="http://schemas.microsoft.com/office/powerpoint/2010/main" val="352535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2991393"/>
            <a:ext cx="9905999" cy="2799807"/>
          </a:xfrm>
        </p:spPr>
        <p:txBody>
          <a:bodyPr/>
          <a:lstStyle/>
          <a:p>
            <a:pPr marL="0" indent="0" algn="just" rtl="1">
              <a:buNone/>
            </a:pPr>
            <a:r>
              <a:rPr lang="ar-SA" b="1" dirty="0">
                <a:solidFill>
                  <a:schemeClr val="bg1"/>
                </a:solidFill>
              </a:rPr>
              <a:t>دوليا تعرف السيادة على أنها:" اعتراف الدول بسلطة كل واحدة  منها ضمن حدودها، وبأن لكل منها شرعية تمثل  أمتها في تعاملاتها مع الدول الأخرى، أكان ذلك بصفة فردية أم جماعية</a:t>
            </a:r>
            <a:r>
              <a:rPr lang="ar-SA" b="1" dirty="0" smtClean="0">
                <a:solidFill>
                  <a:schemeClr val="bg1"/>
                </a:solidFill>
              </a:rPr>
              <a:t>"</a:t>
            </a:r>
            <a:r>
              <a:rPr lang="ar-DZ" b="1" dirty="0" smtClean="0">
                <a:solidFill>
                  <a:schemeClr val="bg1"/>
                </a:solidFill>
              </a:rPr>
              <a:t>.</a:t>
            </a:r>
            <a:endParaRPr lang="fr-FR" dirty="0">
              <a:solidFill>
                <a:schemeClr val="bg1"/>
              </a:solidFill>
            </a:endParaRPr>
          </a:p>
        </p:txBody>
      </p:sp>
    </p:spTree>
    <p:extLst>
      <p:ext uri="{BB962C8B-B14F-4D97-AF65-F5344CB8AC3E}">
        <p14:creationId xmlns:p14="http://schemas.microsoft.com/office/powerpoint/2010/main" val="2216844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412" y="2717074"/>
            <a:ext cx="9905999" cy="2076995"/>
          </a:xfrm>
        </p:spPr>
        <p:txBody>
          <a:bodyPr/>
          <a:lstStyle/>
          <a:p>
            <a:pPr algn="justLow" rtl="1"/>
            <a:r>
              <a:rPr lang="ar-SA" b="1" dirty="0">
                <a:solidFill>
                  <a:schemeClr val="bg1"/>
                </a:solidFill>
              </a:rPr>
              <a:t>وقد أعطت السيادة للدولة بعد</a:t>
            </a:r>
            <a:r>
              <a:rPr lang="ar-DZ" b="1" dirty="0">
                <a:solidFill>
                  <a:schemeClr val="bg1"/>
                </a:solidFill>
              </a:rPr>
              <a:t>ا</a:t>
            </a:r>
            <a:r>
              <a:rPr lang="ar-SA" b="1" dirty="0">
                <a:solidFill>
                  <a:schemeClr val="bg1"/>
                </a:solidFill>
              </a:rPr>
              <a:t> ميتافزيقيا تم استلاله من الفكر اللاهوتي، فقامت </a:t>
            </a:r>
            <a:r>
              <a:rPr lang="ar-DZ" b="1" dirty="0">
                <a:solidFill>
                  <a:schemeClr val="bg1"/>
                </a:solidFill>
              </a:rPr>
              <a:t>الدولة </a:t>
            </a:r>
            <a:r>
              <a:rPr lang="ar-SA" b="1" dirty="0">
                <a:solidFill>
                  <a:schemeClr val="bg1"/>
                </a:solidFill>
              </a:rPr>
              <a:t>على مجموعة من المفاهيم التي استعارتها من اللاهوت الديني، فالمفاهيم التي ارتبطت بالدي</a:t>
            </a:r>
            <a:r>
              <a:rPr lang="ar-DZ" b="1" dirty="0">
                <a:solidFill>
                  <a:schemeClr val="bg1"/>
                </a:solidFill>
              </a:rPr>
              <a:t>ن مثل:</a:t>
            </a:r>
            <a:r>
              <a:rPr lang="ar-SA" b="1" dirty="0">
                <a:solidFill>
                  <a:schemeClr val="bg1"/>
                </a:solidFill>
              </a:rPr>
              <a:t> التعالي، الطاعة، والقوة سحبت من الدين ليتم اصباغها على الدولة.</a:t>
            </a:r>
            <a:endParaRPr lang="en-US" b="1" spc="-46" dirty="0">
              <a:solidFill>
                <a:schemeClr val="bg1"/>
              </a:solidFill>
              <a:latin typeface="Open Sans"/>
            </a:endParaRPr>
          </a:p>
          <a:p>
            <a:pPr marL="0" indent="0" algn="justLow" rtl="1">
              <a:buNone/>
            </a:pPr>
            <a:endParaRPr lang="fr-FR" dirty="0"/>
          </a:p>
        </p:txBody>
      </p:sp>
    </p:spTree>
    <p:extLst>
      <p:ext uri="{BB962C8B-B14F-4D97-AF65-F5344CB8AC3E}">
        <p14:creationId xmlns:p14="http://schemas.microsoft.com/office/powerpoint/2010/main" val="29215319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27</TotalTime>
  <Words>400</Words>
  <Application>Microsoft Office PowerPoint</Application>
  <PresentationFormat>Widescreen</PresentationFormat>
  <Paragraphs>24</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Algerian</vt:lpstr>
      <vt:lpstr>Arial</vt:lpstr>
      <vt:lpstr>Glacial Indifference</vt:lpstr>
      <vt:lpstr>Open Sans</vt:lpstr>
      <vt:lpstr>Romman</vt:lpstr>
      <vt:lpstr>Times New Roman</vt:lpstr>
      <vt:lpstr>Trebuchet MS</vt:lpstr>
      <vt:lpstr>Tw Cen MT</vt:lpstr>
      <vt:lpstr>Circuit</vt:lpstr>
      <vt:lpstr>الدولة الحديثة. العلاقات الدولية الحديثة منذ 1648 </vt:lpstr>
      <vt:lpstr>PowerPoint Presentation</vt:lpstr>
      <vt:lpstr>تقديم </vt:lpstr>
      <vt:lpstr>PowerPoint Presentation</vt:lpstr>
      <vt:lpstr>نظرة عامة. </vt:lpstr>
      <vt:lpstr>السيادة</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الدولة الحديثة. العلاقات الدولية الحديثة منذ 1648</dc:title>
  <dc:creator>HP</dc:creator>
  <cp:lastModifiedBy>HP</cp:lastModifiedBy>
  <cp:revision>3</cp:revision>
  <dcterms:created xsi:type="dcterms:W3CDTF">2023-12-17T12:43:02Z</dcterms:created>
  <dcterms:modified xsi:type="dcterms:W3CDTF">2023-12-17T13:12:10Z</dcterms:modified>
</cp:coreProperties>
</file>