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2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5" r:id="rId9"/>
    <p:sldId id="266" r:id="rId10"/>
    <p:sldId id="267" r:id="rId11"/>
  </p:sldIdLst>
  <p:sldSz cx="9144000" cy="5143500" type="screen16x9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92" d="100"/>
          <a:sy n="92" d="100"/>
        </p:scale>
        <p:origin x="75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46590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2E3F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64592" cy="514350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3" name="Shape 1"/>
          <p:cNvSpPr/>
          <p:nvPr/>
        </p:nvSpPr>
        <p:spPr>
          <a:xfrm>
            <a:off x="6858000" y="0"/>
            <a:ext cx="2286000" cy="514350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4" name="Shape 2"/>
          <p:cNvSpPr/>
          <p:nvPr/>
        </p:nvSpPr>
        <p:spPr>
          <a:xfrm>
            <a:off x="7772400" y="0"/>
            <a:ext cx="1371600" cy="5143500"/>
          </a:xfrm>
          <a:prstGeom prst="rect">
            <a:avLst/>
          </a:prstGeom>
          <a:solidFill>
            <a:srgbClr val="1A2540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5" name="Shape 3"/>
          <p:cNvSpPr/>
          <p:nvPr/>
        </p:nvSpPr>
        <p:spPr>
          <a:xfrm>
            <a:off x="457200" y="2331720"/>
            <a:ext cx="3200400" cy="54864"/>
          </a:xfrm>
          <a:prstGeom prst="rect">
            <a:avLst/>
          </a:prstGeom>
          <a:solidFill>
            <a:srgbClr val="F0A500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6" name="Text 4"/>
          <p:cNvSpPr/>
          <p:nvPr/>
        </p:nvSpPr>
        <p:spPr>
          <a:xfrm>
            <a:off x="457200" y="640080"/>
            <a:ext cx="6400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Post-Editing</a:t>
            </a:r>
            <a:endParaRPr lang="en-US" sz="4600" dirty="0"/>
          </a:p>
        </p:txBody>
      </p:sp>
      <p:sp>
        <p:nvSpPr>
          <p:cNvPr id="7" name="Text 5"/>
          <p:cNvSpPr/>
          <p:nvPr/>
        </p:nvSpPr>
        <p:spPr>
          <a:xfrm>
            <a:off x="457200" y="1371600"/>
            <a:ext cx="6400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4600" b="1" dirty="0">
                <a:solidFill>
                  <a:srgbClr val="4FC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 CAT Tools</a:t>
            </a:r>
            <a:endParaRPr lang="en-US" sz="4600" dirty="0"/>
          </a:p>
        </p:txBody>
      </p:sp>
      <p:sp>
        <p:nvSpPr>
          <p:cNvPr id="8" name="Text 6"/>
          <p:cNvSpPr/>
          <p:nvPr/>
        </p:nvSpPr>
        <p:spPr>
          <a:xfrm>
            <a:off x="457200" y="2560320"/>
            <a:ext cx="640080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800" i="1" dirty="0">
                <a:solidFill>
                  <a:srgbClr val="D4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Enhancing Machine Translation with Human Expertise</a:t>
            </a:r>
            <a:endParaRPr lang="en-US" sz="1800" dirty="0"/>
          </a:p>
        </p:txBody>
      </p:sp>
      <p:sp>
        <p:nvSpPr>
          <p:cNvPr id="9" name="Shape 7"/>
          <p:cNvSpPr/>
          <p:nvPr/>
        </p:nvSpPr>
        <p:spPr>
          <a:xfrm>
            <a:off x="0" y="4754880"/>
            <a:ext cx="9144000" cy="388620"/>
          </a:xfrm>
          <a:prstGeom prst="rect">
            <a:avLst/>
          </a:prstGeom>
          <a:solidFill>
            <a:srgbClr val="1A2540"/>
          </a:solidFill>
          <a:ln/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References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292608" cy="292608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5" name="Text 3"/>
          <p:cNvSpPr/>
          <p:nvPr/>
        </p:nvSpPr>
        <p:spPr>
          <a:xfrm>
            <a:off x="274320" y="91440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100" dirty="0"/>
          </a:p>
        </p:txBody>
      </p:sp>
      <p:sp>
        <p:nvSpPr>
          <p:cNvPr id="6" name="Text 4"/>
          <p:cNvSpPr/>
          <p:nvPr/>
        </p:nvSpPr>
        <p:spPr>
          <a:xfrm>
            <a:off x="685800" y="932688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18587:2017. Translation services — Post-editing of machine translation output.</a:t>
            </a:r>
            <a:endParaRPr lang="en-US" sz="1100" dirty="0"/>
          </a:p>
        </p:txBody>
      </p:sp>
      <p:sp>
        <p:nvSpPr>
          <p:cNvPr id="7" name="Shape 5"/>
          <p:cNvSpPr/>
          <p:nvPr/>
        </p:nvSpPr>
        <p:spPr>
          <a:xfrm>
            <a:off x="274320" y="1572768"/>
            <a:ext cx="292608" cy="292608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8" name="Text 6"/>
          <p:cNvSpPr/>
          <p:nvPr/>
        </p:nvSpPr>
        <p:spPr>
          <a:xfrm>
            <a:off x="274320" y="1572768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685800" y="1591056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Krings, H.P. (2001). Repairing Texts: Empirical Investigations of MT Post-Editing.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74320" y="2231136"/>
            <a:ext cx="292608" cy="292608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1" name="Text 9"/>
          <p:cNvSpPr/>
          <p:nvPr/>
        </p:nvSpPr>
        <p:spPr>
          <a:xfrm>
            <a:off x="274320" y="2231136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100" dirty="0"/>
          </a:p>
        </p:txBody>
      </p:sp>
      <p:sp>
        <p:nvSpPr>
          <p:cNvPr id="12" name="Text 10"/>
          <p:cNvSpPr/>
          <p:nvPr/>
        </p:nvSpPr>
        <p:spPr>
          <a:xfrm>
            <a:off x="685800" y="2249424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O'Brien, S. (2011). Towards Predicting Post-Editing Productivity.</a:t>
            </a:r>
            <a:endParaRPr lang="en-US" sz="1100" dirty="0"/>
          </a:p>
        </p:txBody>
      </p:sp>
      <p:sp>
        <p:nvSpPr>
          <p:cNvPr id="13" name="Shape 11"/>
          <p:cNvSpPr/>
          <p:nvPr/>
        </p:nvSpPr>
        <p:spPr>
          <a:xfrm>
            <a:off x="274320" y="2889504"/>
            <a:ext cx="292608" cy="292608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4" name="Text 12"/>
          <p:cNvSpPr/>
          <p:nvPr/>
        </p:nvSpPr>
        <p:spPr>
          <a:xfrm>
            <a:off x="274320" y="2889504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685800" y="2907792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TAUS (2016). Neural MT Post-editing Guidelines.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3547872"/>
            <a:ext cx="292608" cy="292608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7" name="Text 15"/>
          <p:cNvSpPr/>
          <p:nvPr/>
        </p:nvSpPr>
        <p:spPr>
          <a:xfrm>
            <a:off x="274320" y="3547872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100" dirty="0"/>
          </a:p>
        </p:txBody>
      </p:sp>
      <p:sp>
        <p:nvSpPr>
          <p:cNvPr id="18" name="Text 16"/>
          <p:cNvSpPr/>
          <p:nvPr/>
        </p:nvSpPr>
        <p:spPr>
          <a:xfrm>
            <a:off x="685800" y="3566160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Vieira, L.N. (2019). Post-Editing of Machine Translation. Routledge.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74320" y="4206240"/>
            <a:ext cx="292608" cy="292608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20" name="Text 18"/>
          <p:cNvSpPr/>
          <p:nvPr/>
        </p:nvSpPr>
        <p:spPr>
          <a:xfrm>
            <a:off x="274320" y="4206240"/>
            <a:ext cx="292608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1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685800" y="4224528"/>
            <a:ext cx="8229600" cy="38404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Witczak, O. (2021). Information searching in the post-editing and translation process.</a:t>
            </a:r>
            <a:endParaRPr lang="en-US" sz="11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What is Post-Editing (PE)?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914400"/>
            <a:ext cx="411480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5" name="Shape 3"/>
          <p:cNvSpPr/>
          <p:nvPr/>
        </p:nvSpPr>
        <p:spPr>
          <a:xfrm>
            <a:off x="274320" y="914400"/>
            <a:ext cx="109728" cy="173736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6" name="Text 4"/>
          <p:cNvSpPr/>
          <p:nvPr/>
        </p:nvSpPr>
        <p:spPr>
          <a:xfrm>
            <a:off x="457200" y="1024128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Definition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457200" y="1444752"/>
            <a:ext cx="3794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 translators review, correct, and refine text produced by a Machine Translation (MT) system.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709160" y="914400"/>
            <a:ext cx="411480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9" name="Shape 7"/>
          <p:cNvSpPr/>
          <p:nvPr/>
        </p:nvSpPr>
        <p:spPr>
          <a:xfrm>
            <a:off x="4709160" y="914400"/>
            <a:ext cx="109728" cy="173736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0" name="Text 8"/>
          <p:cNvSpPr/>
          <p:nvPr/>
        </p:nvSpPr>
        <p:spPr>
          <a:xfrm>
            <a:off x="4892040" y="1024128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Core Concept</a:t>
            </a:r>
            <a:endParaRPr lang="en-US" sz="1400" dirty="0"/>
          </a:p>
        </p:txBody>
      </p:sp>
      <p:sp>
        <p:nvSpPr>
          <p:cNvPr id="11" name="Text 9"/>
          <p:cNvSpPr/>
          <p:nvPr/>
        </p:nvSpPr>
        <p:spPr>
          <a:xfrm>
            <a:off x="4892040" y="1444752"/>
            <a:ext cx="3794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 "spell-check for meaning" — the human ensures the machine draft meets a specific quality standard.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274320" y="2880360"/>
            <a:ext cx="411480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3" name="Shape 11"/>
          <p:cNvSpPr/>
          <p:nvPr/>
        </p:nvSpPr>
        <p:spPr>
          <a:xfrm>
            <a:off x="274320" y="2880360"/>
            <a:ext cx="109728" cy="173736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4" name="Text 12"/>
          <p:cNvSpPr/>
          <p:nvPr/>
        </p:nvSpPr>
        <p:spPr>
          <a:xfrm>
            <a:off x="457200" y="2990088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Human-</a:t>
            </a:r>
            <a:r>
              <a:rPr lang="en-US" sz="1400" b="1" dirty="0" err="1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Centred</a:t>
            </a:r>
            <a:r>
              <a:rPr lang="en-US" sz="14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 Shift</a:t>
            </a:r>
            <a:endParaRPr lang="en-US" sz="1400" dirty="0"/>
          </a:p>
        </p:txBody>
      </p:sp>
      <p:sp>
        <p:nvSpPr>
          <p:cNvPr id="15" name="Text 13"/>
          <p:cNvSpPr/>
          <p:nvPr/>
        </p:nvSpPr>
        <p:spPr>
          <a:xfrm>
            <a:off x="457200" y="3410712"/>
            <a:ext cx="3794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Modern CAT tools focus on machine-assisted human translation, placing the human at the centre of production.</a:t>
            </a:r>
            <a:endParaRPr lang="en-US" sz="1200" dirty="0"/>
          </a:p>
        </p:txBody>
      </p:sp>
      <p:sp>
        <p:nvSpPr>
          <p:cNvPr id="16" name="Shape 14"/>
          <p:cNvSpPr/>
          <p:nvPr/>
        </p:nvSpPr>
        <p:spPr>
          <a:xfrm>
            <a:off x="4709160" y="2880360"/>
            <a:ext cx="4114800" cy="17373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7" name="Shape 15"/>
          <p:cNvSpPr/>
          <p:nvPr/>
        </p:nvSpPr>
        <p:spPr>
          <a:xfrm>
            <a:off x="4709160" y="2880360"/>
            <a:ext cx="109728" cy="173736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8" name="Text 16"/>
          <p:cNvSpPr/>
          <p:nvPr/>
        </p:nvSpPr>
        <p:spPr>
          <a:xfrm>
            <a:off x="4892040" y="2990088"/>
            <a:ext cx="3749040" cy="4114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Purpose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4892040" y="3410712"/>
            <a:ext cx="379476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MT systems — regardless of quality — still require human intervention to reach professional-grade results.</a:t>
            </a:r>
            <a:endParaRPr lang="en-US" sz="1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Types of Post-Editing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3200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FC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ISO 18587:2017 recognises two primary levels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1188720"/>
            <a:ext cx="393192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6" name="Shape 4"/>
          <p:cNvSpPr/>
          <p:nvPr/>
        </p:nvSpPr>
        <p:spPr>
          <a:xfrm>
            <a:off x="274320" y="1188720"/>
            <a:ext cx="3931920" cy="45720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7" name="Text 5"/>
          <p:cNvSpPr/>
          <p:nvPr/>
        </p:nvSpPr>
        <p:spPr>
          <a:xfrm>
            <a:off x="320040" y="118872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Light Post-Editing (LPE)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1737360"/>
            <a:ext cx="356616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</a:t>
            </a: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Text must be accurate and understandable; style and flow are not priorities.
</a:t>
            </a:r>
            <a:r>
              <a:rPr lang="en-US" sz="12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Actions: </a:t>
            </a: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Fix only critical errors — wrong meanings, omissions, offensive content.
</a:t>
            </a:r>
            <a:r>
              <a:rPr lang="en-US" sz="12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case: </a:t>
            </a: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Internal emails, quick summaries — speed is the priority.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892040" y="1188720"/>
            <a:ext cx="3931920" cy="356616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0" name="Shape 8"/>
          <p:cNvSpPr/>
          <p:nvPr/>
        </p:nvSpPr>
        <p:spPr>
          <a:xfrm>
            <a:off x="4892040" y="1188720"/>
            <a:ext cx="3931920" cy="457200"/>
          </a:xfrm>
          <a:prstGeom prst="rect">
            <a:avLst/>
          </a:prstGeom>
          <a:solidFill>
            <a:srgbClr val="F0A500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1" name="Text 9"/>
          <p:cNvSpPr/>
          <p:nvPr/>
        </p:nvSpPr>
        <p:spPr>
          <a:xfrm>
            <a:off x="4937760" y="1188720"/>
            <a:ext cx="38404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Full Post-Editing (FPE)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5074920" y="1737360"/>
            <a:ext cx="3566160" cy="2834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Goal: </a:t>
            </a: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Final product indistinguishable from a high-quality human translation.
</a:t>
            </a:r>
            <a:r>
              <a:rPr lang="en-US" sz="12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Actions: </a:t>
            </a: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Correct all grammar, spelling, style, and cultural nuances.
</a:t>
            </a:r>
            <a:r>
              <a:rPr lang="en-US" sz="12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Use case: </a:t>
            </a: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Legal, medical, and published materials.</a:t>
            </a:r>
            <a:endParaRPr lang="en-US" sz="1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vs. Interactive Post-Editing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4434840" y="822960"/>
            <a:ext cx="274320" cy="411480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5" name="Text 3"/>
          <p:cNvSpPr/>
          <p:nvPr/>
        </p:nvSpPr>
        <p:spPr>
          <a:xfrm>
            <a:off x="4297680" y="2468880"/>
            <a:ext cx="54864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3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VS</a:t>
            </a:r>
            <a:endParaRPr lang="en-US" sz="1300" dirty="0"/>
          </a:p>
        </p:txBody>
      </p:sp>
      <p:sp>
        <p:nvSpPr>
          <p:cNvPr id="6" name="Shape 4"/>
          <p:cNvSpPr/>
          <p:nvPr/>
        </p:nvSpPr>
        <p:spPr>
          <a:xfrm>
            <a:off x="274320" y="868680"/>
            <a:ext cx="3931920" cy="39319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7" name="Text 5"/>
          <p:cNvSpPr/>
          <p:nvPr/>
        </p:nvSpPr>
        <p:spPr>
          <a:xfrm>
            <a:off x="457200" y="960120"/>
            <a:ext cx="356616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Static Post-Editing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1508760"/>
            <a:ext cx="36576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MT output is generated once and then edited by the human as a separate, fixed step.
</a:t>
            </a:r>
            <a:r>
              <a:rPr lang="en-US" sz="1200" b="1" dirty="0">
                <a:solidFill>
                  <a:srgbClr val="4FC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Sequential process
→ No interaction with the MT engine during editing
→ Most common in production workflows</a:t>
            </a:r>
            <a:endParaRPr lang="en-US" sz="1200" dirty="0"/>
          </a:p>
        </p:txBody>
      </p:sp>
      <p:sp>
        <p:nvSpPr>
          <p:cNvPr id="9" name="Shape 7"/>
          <p:cNvSpPr/>
          <p:nvPr/>
        </p:nvSpPr>
        <p:spPr>
          <a:xfrm>
            <a:off x="4892040" y="868680"/>
            <a:ext cx="3977640" cy="39319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0" name="Text 8"/>
          <p:cNvSpPr/>
          <p:nvPr/>
        </p:nvSpPr>
        <p:spPr>
          <a:xfrm>
            <a:off x="5029200" y="960120"/>
            <a:ext cx="3657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5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Interactive Post-Editing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5074920" y="1508760"/>
            <a:ext cx="3657600" cy="3108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MT system reacts to human edits in real-time, suggesting completions and updating as the translator types.
</a:t>
            </a:r>
            <a:r>
              <a:rPr lang="en-US" sz="1200" b="1" dirty="0">
                <a:solidFill>
                  <a:srgbClr val="F0A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→ Dynamic, adaptive process
→ MT learns from corrections in session
→ Emerging in advanced CAT platforms</a:t>
            </a:r>
            <a:endParaRPr lang="en-US" sz="1200" dirty="0"/>
          </a:p>
        </p:txBody>
      </p:sp>
      <p:sp>
        <p:nvSpPr>
          <p:cNvPr id="12" name="Text 10"/>
          <p:cNvSpPr/>
          <p:nvPr/>
        </p:nvSpPr>
        <p:spPr>
          <a:xfrm>
            <a:off x="274320" y="4846320"/>
            <a:ext cx="8686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000" i="1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Note: Professional PE is typically bilingual (comparing source &amp; target); monolingual PE (target only) is used by domain experts for rapid triage.</a:t>
            </a:r>
            <a:endParaRPr lang="en-US" sz="1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Post-Editing Workflow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28600" y="868680"/>
            <a:ext cx="283464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5" name="Shape 3"/>
          <p:cNvSpPr/>
          <p:nvPr/>
        </p:nvSpPr>
        <p:spPr>
          <a:xfrm>
            <a:off x="228600" y="868680"/>
            <a:ext cx="2834640" cy="41148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6" name="Text 4"/>
          <p:cNvSpPr/>
          <p:nvPr/>
        </p:nvSpPr>
        <p:spPr>
          <a:xfrm>
            <a:off x="301752" y="923544"/>
            <a:ext cx="292608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612648" y="9052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Preparation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338328" y="132588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Open source file in CAT tool — source on left, MT suggestion on right.</a:t>
            </a:r>
            <a:endParaRPr lang="en-US" sz="1100" dirty="0"/>
          </a:p>
        </p:txBody>
      </p:sp>
      <p:sp>
        <p:nvSpPr>
          <p:cNvPr id="9" name="Shape 7"/>
          <p:cNvSpPr/>
          <p:nvPr/>
        </p:nvSpPr>
        <p:spPr>
          <a:xfrm>
            <a:off x="3246120" y="868680"/>
            <a:ext cx="283464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0" name="Shape 8"/>
          <p:cNvSpPr/>
          <p:nvPr/>
        </p:nvSpPr>
        <p:spPr>
          <a:xfrm>
            <a:off x="3246120" y="868680"/>
            <a:ext cx="2834640" cy="41148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1" name="Text 9"/>
          <p:cNvSpPr/>
          <p:nvPr/>
        </p:nvSpPr>
        <p:spPr>
          <a:xfrm>
            <a:off x="3319272" y="923544"/>
            <a:ext cx="292608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3630168" y="9052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Bilingual Comparison</a:t>
            </a:r>
            <a:endParaRPr lang="en-US" sz="1200" dirty="0"/>
          </a:p>
        </p:txBody>
      </p:sp>
      <p:sp>
        <p:nvSpPr>
          <p:cNvPr id="13" name="Text 11"/>
          <p:cNvSpPr/>
          <p:nvPr/>
        </p:nvSpPr>
        <p:spPr>
          <a:xfrm>
            <a:off x="3355848" y="132588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Read MT output against source text to verify adequacy (meaning preserved).</a:t>
            </a:r>
            <a:endParaRPr lang="en-US" sz="1100" dirty="0"/>
          </a:p>
        </p:txBody>
      </p:sp>
      <p:sp>
        <p:nvSpPr>
          <p:cNvPr id="14" name="Shape 12"/>
          <p:cNvSpPr/>
          <p:nvPr/>
        </p:nvSpPr>
        <p:spPr>
          <a:xfrm>
            <a:off x="6263640" y="868680"/>
            <a:ext cx="283464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5" name="Shape 13"/>
          <p:cNvSpPr/>
          <p:nvPr/>
        </p:nvSpPr>
        <p:spPr>
          <a:xfrm>
            <a:off x="6263640" y="868680"/>
            <a:ext cx="2834640" cy="41148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6" name="Text 14"/>
          <p:cNvSpPr/>
          <p:nvPr/>
        </p:nvSpPr>
        <p:spPr>
          <a:xfrm>
            <a:off x="6336792" y="923544"/>
            <a:ext cx="292608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6647688" y="90525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Error Correction</a:t>
            </a:r>
            <a:endParaRPr lang="en-US" sz="1200" dirty="0"/>
          </a:p>
        </p:txBody>
      </p:sp>
      <p:sp>
        <p:nvSpPr>
          <p:cNvPr id="18" name="Text 16"/>
          <p:cNvSpPr/>
          <p:nvPr/>
        </p:nvSpPr>
        <p:spPr>
          <a:xfrm>
            <a:off x="6373368" y="132588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Address wrong word choice (polysemy), literal idioms, grammar agreement.</a:t>
            </a:r>
            <a:endParaRPr lang="en-US" sz="1100" dirty="0"/>
          </a:p>
        </p:txBody>
      </p:sp>
      <p:sp>
        <p:nvSpPr>
          <p:cNvPr id="19" name="Shape 17"/>
          <p:cNvSpPr/>
          <p:nvPr/>
        </p:nvSpPr>
        <p:spPr>
          <a:xfrm>
            <a:off x="228600" y="2606040"/>
            <a:ext cx="283464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20" name="Shape 18"/>
          <p:cNvSpPr/>
          <p:nvPr/>
        </p:nvSpPr>
        <p:spPr>
          <a:xfrm>
            <a:off x="228600" y="2606040"/>
            <a:ext cx="2834640" cy="41148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21" name="Text 19"/>
          <p:cNvSpPr/>
          <p:nvPr/>
        </p:nvSpPr>
        <p:spPr>
          <a:xfrm>
            <a:off x="301752" y="2660904"/>
            <a:ext cx="292608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612648" y="264261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Terminology Verification</a:t>
            </a:r>
            <a:endParaRPr lang="en-US" sz="1200" dirty="0"/>
          </a:p>
        </p:txBody>
      </p:sp>
      <p:sp>
        <p:nvSpPr>
          <p:cNvPr id="23" name="Text 21"/>
          <p:cNvSpPr/>
          <p:nvPr/>
        </p:nvSpPr>
        <p:spPr>
          <a:xfrm>
            <a:off x="338328" y="306324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Cross-reference MT with integrated glossaries and term bases.</a:t>
            </a:r>
            <a:endParaRPr lang="en-US" sz="1100" dirty="0"/>
          </a:p>
        </p:txBody>
      </p:sp>
      <p:sp>
        <p:nvSpPr>
          <p:cNvPr id="24" name="Shape 22"/>
          <p:cNvSpPr/>
          <p:nvPr/>
        </p:nvSpPr>
        <p:spPr>
          <a:xfrm>
            <a:off x="3246120" y="2606040"/>
            <a:ext cx="283464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25" name="Shape 23"/>
          <p:cNvSpPr/>
          <p:nvPr/>
        </p:nvSpPr>
        <p:spPr>
          <a:xfrm>
            <a:off x="3246120" y="2606040"/>
            <a:ext cx="2834640" cy="41148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26" name="Text 24"/>
          <p:cNvSpPr/>
          <p:nvPr/>
        </p:nvSpPr>
        <p:spPr>
          <a:xfrm>
            <a:off x="3319272" y="2660904"/>
            <a:ext cx="292608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3630168" y="264261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Check</a:t>
            </a:r>
            <a:endParaRPr lang="en-US" sz="1200" dirty="0"/>
          </a:p>
        </p:txBody>
      </p:sp>
      <p:sp>
        <p:nvSpPr>
          <p:cNvPr id="28" name="Text 26"/>
          <p:cNvSpPr/>
          <p:nvPr/>
        </p:nvSpPr>
        <p:spPr>
          <a:xfrm>
            <a:off x="3355848" y="306324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Manually verify hallucinated data — wrong numbers, dates, proper names.</a:t>
            </a:r>
            <a:endParaRPr lang="en-US" sz="1100" dirty="0"/>
          </a:p>
        </p:txBody>
      </p:sp>
      <p:sp>
        <p:nvSpPr>
          <p:cNvPr id="29" name="Shape 27"/>
          <p:cNvSpPr/>
          <p:nvPr/>
        </p:nvSpPr>
        <p:spPr>
          <a:xfrm>
            <a:off x="6263640" y="2606040"/>
            <a:ext cx="2834640" cy="155448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30" name="Shape 28"/>
          <p:cNvSpPr/>
          <p:nvPr/>
        </p:nvSpPr>
        <p:spPr>
          <a:xfrm>
            <a:off x="6263640" y="2606040"/>
            <a:ext cx="2834640" cy="41148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31" name="Text 29"/>
          <p:cNvSpPr/>
          <p:nvPr/>
        </p:nvSpPr>
        <p:spPr>
          <a:xfrm>
            <a:off x="6336792" y="2660904"/>
            <a:ext cx="292608" cy="30175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6</a:t>
            </a:r>
            <a:endParaRPr lang="en-US" sz="1400" dirty="0"/>
          </a:p>
        </p:txBody>
      </p:sp>
      <p:sp>
        <p:nvSpPr>
          <p:cNvPr id="32" name="Text 30"/>
          <p:cNvSpPr/>
          <p:nvPr/>
        </p:nvSpPr>
        <p:spPr>
          <a:xfrm>
            <a:off x="6647688" y="2642616"/>
            <a:ext cx="22860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Quality Assurance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6373368" y="3063240"/>
            <a:ext cx="260604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Run built-in QA checks and finalise for delivery.</a:t>
            </a:r>
            <a:endParaRPr lang="en-US" sz="1100" dirty="0"/>
          </a:p>
        </p:txBody>
      </p:sp>
      <p:sp>
        <p:nvSpPr>
          <p:cNvPr id="34" name="Shape 32"/>
          <p:cNvSpPr/>
          <p:nvPr/>
        </p:nvSpPr>
        <p:spPr>
          <a:xfrm>
            <a:off x="3090672" y="1645920"/>
            <a:ext cx="155448" cy="0"/>
          </a:xfrm>
          <a:prstGeom prst="line">
            <a:avLst/>
          </a:prstGeom>
          <a:noFill/>
          <a:ln w="19050">
            <a:solidFill>
              <a:srgbClr val="4FC3F7"/>
            </a:solidFill>
            <a:prstDash val="solid"/>
          </a:ln>
        </p:spPr>
        <p:txBody>
          <a:bodyPr/>
          <a:lstStyle/>
          <a:p>
            <a:endParaRPr lang="fr-FR" dirty="0"/>
          </a:p>
        </p:txBody>
      </p:sp>
      <p:sp>
        <p:nvSpPr>
          <p:cNvPr id="35" name="Shape 33"/>
          <p:cNvSpPr/>
          <p:nvPr/>
        </p:nvSpPr>
        <p:spPr>
          <a:xfrm>
            <a:off x="6108192" y="1645920"/>
            <a:ext cx="155448" cy="0"/>
          </a:xfrm>
          <a:prstGeom prst="line">
            <a:avLst/>
          </a:prstGeom>
          <a:noFill/>
          <a:ln w="19050">
            <a:solidFill>
              <a:srgbClr val="4FC3F7"/>
            </a:solidFill>
            <a:prstDash val="solid"/>
          </a:ln>
        </p:spPr>
        <p:txBody>
          <a:bodyPr/>
          <a:lstStyle/>
          <a:p>
            <a:endParaRPr lang="fr-FR" dirty="0"/>
          </a:p>
        </p:txBody>
      </p:sp>
      <p:sp>
        <p:nvSpPr>
          <p:cNvPr id="36" name="Shape 34"/>
          <p:cNvSpPr/>
          <p:nvPr/>
        </p:nvSpPr>
        <p:spPr>
          <a:xfrm>
            <a:off x="3090672" y="3383280"/>
            <a:ext cx="155448" cy="0"/>
          </a:xfrm>
          <a:prstGeom prst="line">
            <a:avLst/>
          </a:prstGeom>
          <a:noFill/>
          <a:ln w="19050">
            <a:solidFill>
              <a:srgbClr val="4FC3F7"/>
            </a:solidFill>
            <a:prstDash val="solid"/>
          </a:ln>
        </p:spPr>
        <p:txBody>
          <a:bodyPr/>
          <a:lstStyle/>
          <a:p>
            <a:endParaRPr lang="fr-FR" dirty="0"/>
          </a:p>
        </p:txBody>
      </p:sp>
      <p:sp>
        <p:nvSpPr>
          <p:cNvPr id="37" name="Shape 35"/>
          <p:cNvSpPr/>
          <p:nvPr/>
        </p:nvSpPr>
        <p:spPr>
          <a:xfrm>
            <a:off x="6108192" y="3383280"/>
            <a:ext cx="155448" cy="0"/>
          </a:xfrm>
          <a:prstGeom prst="line">
            <a:avLst/>
          </a:prstGeom>
          <a:noFill/>
          <a:ln w="19050">
            <a:solidFill>
              <a:srgbClr val="4FC3F7"/>
            </a:solidFill>
            <a:prstDash val="solid"/>
          </a:ln>
        </p:spPr>
        <p:txBody>
          <a:bodyPr/>
          <a:lstStyle/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Case Study: Common MT Errors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5" name="Shape 3"/>
          <p:cNvSpPr/>
          <p:nvPr/>
        </p:nvSpPr>
        <p:spPr>
          <a:xfrm>
            <a:off x="274320" y="868680"/>
            <a:ext cx="502920" cy="91440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6" name="Text 4"/>
          <p:cNvSpPr/>
          <p:nvPr/>
        </p:nvSpPr>
        <p:spPr>
          <a:xfrm>
            <a:off x="274320" y="868680"/>
            <a:ext cx="502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914400" y="914400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Wrong Word Choice</a:t>
            </a:r>
            <a:endParaRPr lang="en-US" sz="1200" dirty="0"/>
          </a:p>
        </p:txBody>
      </p:sp>
      <p:sp>
        <p:nvSpPr>
          <p:cNvPr id="8" name="Text 6"/>
          <p:cNvSpPr/>
          <p:nvPr/>
        </p:nvSpPr>
        <p:spPr>
          <a:xfrm>
            <a:off x="914400" y="1170432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EF53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 patient was discharged" → "Le patient a été déchargé" (= unloaded)</a:t>
            </a:r>
            <a:endParaRPr lang="en-US" sz="1100" dirty="0"/>
          </a:p>
        </p:txBody>
      </p:sp>
      <p:sp>
        <p:nvSpPr>
          <p:cNvPr id="9" name="Text 7"/>
          <p:cNvSpPr/>
          <p:nvPr/>
        </p:nvSpPr>
        <p:spPr>
          <a:xfrm>
            <a:off x="914400" y="1444752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FC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Should be: a quitté l'hôpital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74320" y="1892808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1" name="Shape 9"/>
          <p:cNvSpPr/>
          <p:nvPr/>
        </p:nvSpPr>
        <p:spPr>
          <a:xfrm>
            <a:off x="274320" y="1892808"/>
            <a:ext cx="502920" cy="91440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2" name="Text 10"/>
          <p:cNvSpPr/>
          <p:nvPr/>
        </p:nvSpPr>
        <p:spPr>
          <a:xfrm>
            <a:off x="274320" y="1892808"/>
            <a:ext cx="502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914400" y="1938528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Idiom Translated Literally</a:t>
            </a:r>
            <a:endParaRPr lang="en-US" sz="1200" dirty="0"/>
          </a:p>
        </p:txBody>
      </p:sp>
      <p:sp>
        <p:nvSpPr>
          <p:cNvPr id="14" name="Text 12"/>
          <p:cNvSpPr/>
          <p:nvPr/>
        </p:nvSpPr>
        <p:spPr>
          <a:xfrm>
            <a:off x="914400" y="2194560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EF53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"The ball is in your court" → "La balle est dans votre terrain"</a:t>
            </a:r>
            <a:endParaRPr lang="en-US" sz="1100" dirty="0"/>
          </a:p>
        </p:txBody>
      </p:sp>
      <p:sp>
        <p:nvSpPr>
          <p:cNvPr id="15" name="Text 13"/>
          <p:cNvSpPr/>
          <p:nvPr/>
        </p:nvSpPr>
        <p:spPr>
          <a:xfrm>
            <a:off x="914400" y="2468880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FC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Should be: C'est à vous de jouer / La balle est dans votre camp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274320" y="2916936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7" name="Shape 15"/>
          <p:cNvSpPr/>
          <p:nvPr/>
        </p:nvSpPr>
        <p:spPr>
          <a:xfrm>
            <a:off x="274320" y="2916936"/>
            <a:ext cx="502920" cy="91440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8" name="Text 16"/>
          <p:cNvSpPr/>
          <p:nvPr/>
        </p:nvSpPr>
        <p:spPr>
          <a:xfrm>
            <a:off x="274320" y="2916936"/>
            <a:ext cx="502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19" name="Text 17"/>
          <p:cNvSpPr/>
          <p:nvPr/>
        </p:nvSpPr>
        <p:spPr>
          <a:xfrm>
            <a:off x="914400" y="2962656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NMT Hallucination</a:t>
            </a:r>
            <a:endParaRPr lang="en-US" sz="1200" dirty="0"/>
          </a:p>
        </p:txBody>
      </p:sp>
      <p:sp>
        <p:nvSpPr>
          <p:cNvPr id="20" name="Text 18"/>
          <p:cNvSpPr/>
          <p:nvPr/>
        </p:nvSpPr>
        <p:spPr>
          <a:xfrm>
            <a:off x="914400" y="3218688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EF53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Source says "See Figure 3" → Engine outputs “Voir figure 7"</a:t>
            </a:r>
            <a:endParaRPr lang="en-US" sz="1100" dirty="0"/>
          </a:p>
        </p:txBody>
      </p:sp>
      <p:sp>
        <p:nvSpPr>
          <p:cNvPr id="21" name="Text 19"/>
          <p:cNvSpPr/>
          <p:nvPr/>
        </p:nvSpPr>
        <p:spPr>
          <a:xfrm>
            <a:off x="914400" y="3493008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FC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Always verify numbers, dates and proper names manually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274320" y="3941064"/>
            <a:ext cx="8595360" cy="914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23" name="Shape 21"/>
          <p:cNvSpPr/>
          <p:nvPr/>
        </p:nvSpPr>
        <p:spPr>
          <a:xfrm>
            <a:off x="274320" y="3941064"/>
            <a:ext cx="502920" cy="91440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24" name="Text 22"/>
          <p:cNvSpPr/>
          <p:nvPr/>
        </p:nvSpPr>
        <p:spPr>
          <a:xfrm>
            <a:off x="274320" y="3941064"/>
            <a:ext cx="50292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1800" dirty="0"/>
          </a:p>
        </p:txBody>
      </p:sp>
      <p:sp>
        <p:nvSpPr>
          <p:cNvPr id="25" name="Text 23"/>
          <p:cNvSpPr/>
          <p:nvPr/>
        </p:nvSpPr>
        <p:spPr>
          <a:xfrm>
            <a:off x="914400" y="3986784"/>
            <a:ext cx="7772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Domain Mismatch</a:t>
            </a:r>
            <a:endParaRPr lang="en-US" sz="1200" dirty="0"/>
          </a:p>
        </p:txBody>
      </p:sp>
      <p:sp>
        <p:nvSpPr>
          <p:cNvPr id="26" name="Text 24"/>
          <p:cNvSpPr/>
          <p:nvPr/>
        </p:nvSpPr>
        <p:spPr>
          <a:xfrm>
            <a:off x="914400" y="4242816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i="1" dirty="0">
                <a:solidFill>
                  <a:srgbClr val="EF535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"Look around you" (general text) → "Work programme for 2002" (medical engine)</a:t>
            </a:r>
            <a:endParaRPr lang="en-US" sz="1100" dirty="0"/>
          </a:p>
        </p:txBody>
      </p:sp>
      <p:sp>
        <p:nvSpPr>
          <p:cNvPr id="27" name="Text 25"/>
          <p:cNvSpPr/>
          <p:nvPr/>
        </p:nvSpPr>
        <p:spPr>
          <a:xfrm>
            <a:off x="914400" y="4517136"/>
            <a:ext cx="7772400" cy="2560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 dirty="0">
                <a:solidFill>
                  <a:srgbClr val="4FC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✔ Use domain-appropriate MT engines for each text type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Dimensions of Post-Editing Effort</a:t>
            </a:r>
            <a:endParaRPr lang="en-US" sz="2600" dirty="0"/>
          </a:p>
        </p:txBody>
      </p:sp>
      <p:sp>
        <p:nvSpPr>
          <p:cNvPr id="4" name="Text 2"/>
          <p:cNvSpPr/>
          <p:nvPr/>
        </p:nvSpPr>
        <p:spPr>
          <a:xfrm>
            <a:off x="365760" y="749808"/>
            <a:ext cx="8412480" cy="292608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i="1" dirty="0">
                <a:solidFill>
                  <a:srgbClr val="4FC3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Model by Krings (2001)</a:t>
            </a:r>
            <a:endParaRPr lang="en-US" sz="1300" dirty="0"/>
          </a:p>
        </p:txBody>
      </p:sp>
      <p:sp>
        <p:nvSpPr>
          <p:cNvPr id="5" name="Shape 3"/>
          <p:cNvSpPr/>
          <p:nvPr/>
        </p:nvSpPr>
        <p:spPr>
          <a:xfrm>
            <a:off x="274320" y="1188720"/>
            <a:ext cx="274320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6" name="Shape 4"/>
          <p:cNvSpPr/>
          <p:nvPr/>
        </p:nvSpPr>
        <p:spPr>
          <a:xfrm>
            <a:off x="274320" y="1188720"/>
            <a:ext cx="2743200" cy="68580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7" name="Text 5"/>
          <p:cNvSpPr/>
          <p:nvPr/>
        </p:nvSpPr>
        <p:spPr>
          <a:xfrm>
            <a:off x="274320" y="1188720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8" name="Text 6"/>
          <p:cNvSpPr/>
          <p:nvPr/>
        </p:nvSpPr>
        <p:spPr>
          <a:xfrm>
            <a:off x="411480" y="1938528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Temporal Effort</a:t>
            </a:r>
            <a:endParaRPr lang="en-US" sz="1400" dirty="0"/>
          </a:p>
        </p:txBody>
      </p:sp>
      <p:sp>
        <p:nvSpPr>
          <p:cNvPr id="9" name="Text 7"/>
          <p:cNvSpPr/>
          <p:nvPr/>
        </p:nvSpPr>
        <p:spPr>
          <a:xfrm>
            <a:off x="411480" y="2468880"/>
            <a:ext cx="24688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total time required to complete the post-editing task from start to delivery.</a:t>
            </a:r>
            <a:endParaRPr lang="en-US" sz="1200" dirty="0"/>
          </a:p>
        </p:txBody>
      </p:sp>
      <p:sp>
        <p:nvSpPr>
          <p:cNvPr id="10" name="Shape 8"/>
          <p:cNvSpPr/>
          <p:nvPr/>
        </p:nvSpPr>
        <p:spPr>
          <a:xfrm>
            <a:off x="3200400" y="1188720"/>
            <a:ext cx="274320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1" name="Shape 9"/>
          <p:cNvSpPr/>
          <p:nvPr/>
        </p:nvSpPr>
        <p:spPr>
          <a:xfrm>
            <a:off x="3200400" y="1188720"/>
            <a:ext cx="2743200" cy="68580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2" name="Text 10"/>
          <p:cNvSpPr/>
          <p:nvPr/>
        </p:nvSpPr>
        <p:spPr>
          <a:xfrm>
            <a:off x="3200400" y="1188720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13" name="Text 11"/>
          <p:cNvSpPr/>
          <p:nvPr/>
        </p:nvSpPr>
        <p:spPr>
          <a:xfrm>
            <a:off x="3337560" y="1938528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Cognitive Effort</a:t>
            </a:r>
            <a:endParaRPr lang="en-US" sz="1400" dirty="0"/>
          </a:p>
        </p:txBody>
      </p:sp>
      <p:sp>
        <p:nvSpPr>
          <p:cNvPr id="14" name="Text 12"/>
          <p:cNvSpPr/>
          <p:nvPr/>
        </p:nvSpPr>
        <p:spPr>
          <a:xfrm>
            <a:off x="3337560" y="2468880"/>
            <a:ext cx="24688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mental processing required to identify errors, evaluate alternatives, and decide on corrections.</a:t>
            </a:r>
            <a:endParaRPr lang="en-US" sz="1200" dirty="0"/>
          </a:p>
        </p:txBody>
      </p:sp>
      <p:sp>
        <p:nvSpPr>
          <p:cNvPr id="15" name="Shape 13"/>
          <p:cNvSpPr/>
          <p:nvPr/>
        </p:nvSpPr>
        <p:spPr>
          <a:xfrm>
            <a:off x="6126480" y="1188720"/>
            <a:ext cx="2743200" cy="320040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6" name="Shape 14"/>
          <p:cNvSpPr/>
          <p:nvPr/>
        </p:nvSpPr>
        <p:spPr>
          <a:xfrm>
            <a:off x="6126480" y="1188720"/>
            <a:ext cx="2743200" cy="685800"/>
          </a:xfrm>
          <a:prstGeom prst="rect">
            <a:avLst/>
          </a:prstGeom>
          <a:solidFill>
            <a:srgbClr val="F0A500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7" name="Text 15"/>
          <p:cNvSpPr/>
          <p:nvPr/>
        </p:nvSpPr>
        <p:spPr>
          <a:xfrm>
            <a:off x="6126480" y="1188720"/>
            <a:ext cx="274320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18" name="Text 16"/>
          <p:cNvSpPr/>
          <p:nvPr/>
        </p:nvSpPr>
        <p:spPr>
          <a:xfrm>
            <a:off x="6263640" y="1938528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4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Technical Effort</a:t>
            </a:r>
            <a:endParaRPr lang="en-US" sz="1400" dirty="0"/>
          </a:p>
        </p:txBody>
      </p:sp>
      <p:sp>
        <p:nvSpPr>
          <p:cNvPr id="19" name="Text 17"/>
          <p:cNvSpPr/>
          <p:nvPr/>
        </p:nvSpPr>
        <p:spPr>
          <a:xfrm>
            <a:off x="6263640" y="2468880"/>
            <a:ext cx="2468880" cy="1737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mechanical actions taken: keystrokes, deletions, insertions, and reordering of text.</a:t>
            </a:r>
            <a:endParaRPr lang="en-US" sz="1200" dirty="0"/>
          </a:p>
        </p:txBody>
      </p:sp>
      <p:sp>
        <p:nvSpPr>
          <p:cNvPr id="20" name="Shape 18"/>
          <p:cNvSpPr/>
          <p:nvPr/>
        </p:nvSpPr>
        <p:spPr>
          <a:xfrm>
            <a:off x="274320" y="4526280"/>
            <a:ext cx="8595360" cy="502920"/>
          </a:xfrm>
          <a:prstGeom prst="rect">
            <a:avLst/>
          </a:prstGeom>
          <a:solidFill>
            <a:srgbClr val="FFF3CD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21" name="Text 19"/>
          <p:cNvSpPr/>
          <p:nvPr/>
        </p:nvSpPr>
        <p:spPr>
          <a:xfrm>
            <a:off x="457200" y="4544568"/>
            <a:ext cx="82296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100" b="1">
                <a:solidFill>
                  <a:srgbClr val="B07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Insight</a:t>
            </a:r>
            <a:r>
              <a:rPr lang="en-US" sz="1100" b="1" dirty="0">
                <a:solidFill>
                  <a:srgbClr val="B078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: </a:t>
            </a:r>
            <a:r>
              <a:rPr lang="en-US" sz="1100" dirty="0">
                <a:solidFill>
                  <a:srgbClr val="32323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Neural MT can reduce vigilance — fluent-sounding output may hide dangerous hallucinations or semantic shifts.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5F7FA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2E3F6E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Importance of PE in the Industry</a:t>
            </a:r>
            <a:endParaRPr lang="en-US" sz="2600" dirty="0"/>
          </a:p>
        </p:txBody>
      </p:sp>
      <p:sp>
        <p:nvSpPr>
          <p:cNvPr id="4" name="Shape 2"/>
          <p:cNvSpPr/>
          <p:nvPr/>
        </p:nvSpPr>
        <p:spPr>
          <a:xfrm>
            <a:off x="274320" y="868680"/>
            <a:ext cx="2560320" cy="4114800"/>
          </a:xfrm>
          <a:prstGeom prst="rect">
            <a:avLst/>
          </a:prstGeom>
          <a:solidFill>
            <a:srgbClr val="4FC3F7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5" name="Text 3"/>
          <p:cNvSpPr/>
          <p:nvPr/>
        </p:nvSpPr>
        <p:spPr>
          <a:xfrm>
            <a:off x="274320" y="1463040"/>
            <a:ext cx="256032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38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30–40%</a:t>
            </a:r>
            <a:endParaRPr lang="en-US" sz="3800" dirty="0"/>
          </a:p>
        </p:txBody>
      </p:sp>
      <p:sp>
        <p:nvSpPr>
          <p:cNvPr id="6" name="Text 4"/>
          <p:cNvSpPr/>
          <p:nvPr/>
        </p:nvSpPr>
        <p:spPr>
          <a:xfrm>
            <a:off x="274320" y="2514600"/>
            <a:ext cx="256032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r>
              <a:rPr lang="en-US" sz="1200" dirty="0">
                <a:solidFill>
                  <a:srgbClr val="D4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time savings vs.</a:t>
            </a:r>
            <a:endParaRPr lang="en-US" sz="1200" dirty="0"/>
          </a:p>
          <a:p>
            <a:pPr marL="0" indent="0" algn="ctr">
              <a:buNone/>
            </a:pPr>
            <a:r>
              <a:rPr lang="en-US" sz="1200" dirty="0">
                <a:solidFill>
                  <a:srgbClr val="D4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translating from scratch</a:t>
            </a:r>
            <a:endParaRPr lang="en-US" sz="1200" dirty="0"/>
          </a:p>
        </p:txBody>
      </p:sp>
      <p:sp>
        <p:nvSpPr>
          <p:cNvPr id="7" name="Shape 5"/>
          <p:cNvSpPr/>
          <p:nvPr/>
        </p:nvSpPr>
        <p:spPr>
          <a:xfrm>
            <a:off x="3108960" y="868680"/>
            <a:ext cx="5760720" cy="1188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8" name="Shape 6"/>
          <p:cNvSpPr/>
          <p:nvPr/>
        </p:nvSpPr>
        <p:spPr>
          <a:xfrm>
            <a:off x="3108960" y="868680"/>
            <a:ext cx="91440" cy="1188720"/>
          </a:xfrm>
          <a:prstGeom prst="rect">
            <a:avLst/>
          </a:prstGeom>
          <a:solidFill>
            <a:srgbClr val="F0A500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9" name="Text 7"/>
          <p:cNvSpPr/>
          <p:nvPr/>
        </p:nvSpPr>
        <p:spPr>
          <a:xfrm>
            <a:off x="3246120" y="868680"/>
            <a:ext cx="640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10" name="Text 8"/>
          <p:cNvSpPr/>
          <p:nvPr/>
        </p:nvSpPr>
        <p:spPr>
          <a:xfrm>
            <a:off x="3931920" y="960120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Handling Volume</a:t>
            </a:r>
            <a:endParaRPr lang="en-US" sz="1300" dirty="0"/>
          </a:p>
        </p:txBody>
      </p:sp>
      <p:sp>
        <p:nvSpPr>
          <p:cNvPr id="11" name="Text 9"/>
          <p:cNvSpPr/>
          <p:nvPr/>
        </p:nvSpPr>
        <p:spPr>
          <a:xfrm>
            <a:off x="3931920" y="1344168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only scalable solution for the explosive growth of digital content worldwide.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3108960" y="2194560"/>
            <a:ext cx="5760720" cy="1188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3" name="Shape 11"/>
          <p:cNvSpPr/>
          <p:nvPr/>
        </p:nvSpPr>
        <p:spPr>
          <a:xfrm>
            <a:off x="3108960" y="2194560"/>
            <a:ext cx="91440" cy="1188720"/>
          </a:xfrm>
          <a:prstGeom prst="rect">
            <a:avLst/>
          </a:prstGeom>
          <a:solidFill>
            <a:srgbClr val="F0A500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4" name="Text 12"/>
          <p:cNvSpPr/>
          <p:nvPr/>
        </p:nvSpPr>
        <p:spPr>
          <a:xfrm>
            <a:off x="3246120" y="2194560"/>
            <a:ext cx="640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15" name="Text 13"/>
          <p:cNvSpPr/>
          <p:nvPr/>
        </p:nvSpPr>
        <p:spPr>
          <a:xfrm>
            <a:off x="3931920" y="2286000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Consistency</a:t>
            </a:r>
            <a:endParaRPr lang="en-US" sz="1300" dirty="0"/>
          </a:p>
        </p:txBody>
      </p:sp>
      <p:sp>
        <p:nvSpPr>
          <p:cNvPr id="16" name="Text 14"/>
          <p:cNvSpPr/>
          <p:nvPr/>
        </p:nvSpPr>
        <p:spPr>
          <a:xfrm>
            <a:off x="3931920" y="2670048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Term base integration ensures technical documents stay consistent across hundreds of pages.</a:t>
            </a:r>
            <a:endParaRPr lang="en-US" sz="1200" dirty="0"/>
          </a:p>
        </p:txBody>
      </p:sp>
      <p:sp>
        <p:nvSpPr>
          <p:cNvPr id="17" name="Shape 15"/>
          <p:cNvSpPr/>
          <p:nvPr/>
        </p:nvSpPr>
        <p:spPr>
          <a:xfrm>
            <a:off x="3108960" y="3520440"/>
            <a:ext cx="5760720" cy="1188720"/>
          </a:xfrm>
          <a:prstGeom prst="rect">
            <a:avLst/>
          </a:prstGeom>
          <a:solidFill>
            <a:srgbClr val="FFFFFF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8" name="Shape 16"/>
          <p:cNvSpPr/>
          <p:nvPr/>
        </p:nvSpPr>
        <p:spPr>
          <a:xfrm>
            <a:off x="3108960" y="3520440"/>
            <a:ext cx="91440" cy="1188720"/>
          </a:xfrm>
          <a:prstGeom prst="rect">
            <a:avLst/>
          </a:prstGeom>
          <a:solidFill>
            <a:srgbClr val="F0A500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9" name="Text 17"/>
          <p:cNvSpPr/>
          <p:nvPr/>
        </p:nvSpPr>
        <p:spPr>
          <a:xfrm>
            <a:off x="3246120" y="3520440"/>
            <a:ext cx="64008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400" dirty="0"/>
          </a:p>
        </p:txBody>
      </p:sp>
      <p:sp>
        <p:nvSpPr>
          <p:cNvPr id="20" name="Text 18"/>
          <p:cNvSpPr/>
          <p:nvPr/>
        </p:nvSpPr>
        <p:spPr>
          <a:xfrm>
            <a:off x="3931920" y="3611880"/>
            <a:ext cx="47548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300" b="1" dirty="0">
                <a:solidFill>
                  <a:srgbClr val="2E3F6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Cost Efficiency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3931920" y="3995928"/>
            <a:ext cx="47548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90A4AE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 is paid at lower rates than translation but remains the fastest-growing segment of language services.</a:t>
            </a:r>
            <a:endParaRPr lang="en-US" sz="1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2E3F6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73152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3" name="Text 1"/>
          <p:cNvSpPr/>
          <p:nvPr/>
        </p:nvSpPr>
        <p:spPr>
          <a:xfrm>
            <a:off x="365760" y="0"/>
            <a:ext cx="8412480" cy="7315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26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Professional Realities &amp; Ethics</a:t>
            </a:r>
            <a:endParaRPr lang="en-US" sz="2600" dirty="0"/>
          </a:p>
        </p:txBody>
      </p:sp>
      <p:sp>
        <p:nvSpPr>
          <p:cNvPr id="6" name="Text 4"/>
          <p:cNvSpPr/>
          <p:nvPr/>
        </p:nvSpPr>
        <p:spPr>
          <a:xfrm>
            <a:off x="365760" y="914400"/>
            <a:ext cx="5486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9" name="Shape 7"/>
          <p:cNvSpPr/>
          <p:nvPr/>
        </p:nvSpPr>
        <p:spPr>
          <a:xfrm>
            <a:off x="365760" y="1184148"/>
            <a:ext cx="8412480" cy="1188720"/>
          </a:xfrm>
          <a:prstGeom prst="rect">
            <a:avLst/>
          </a:prstGeom>
          <a:solidFill>
            <a:srgbClr val="2E3F6E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0" name="Shape 8"/>
          <p:cNvSpPr/>
          <p:nvPr/>
        </p:nvSpPr>
        <p:spPr>
          <a:xfrm>
            <a:off x="365760" y="1195578"/>
            <a:ext cx="548640" cy="1188720"/>
          </a:xfrm>
          <a:prstGeom prst="rect">
            <a:avLst/>
          </a:prstGeom>
          <a:solidFill>
            <a:srgbClr val="EF5350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1" name="Text 9"/>
          <p:cNvSpPr/>
          <p:nvPr/>
        </p:nvSpPr>
        <p:spPr>
          <a:xfrm>
            <a:off x="365760" y="2286000"/>
            <a:ext cx="5486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12" name="Text 10"/>
          <p:cNvSpPr/>
          <p:nvPr/>
        </p:nvSpPr>
        <p:spPr>
          <a:xfrm>
            <a:off x="914400" y="1195578"/>
            <a:ext cx="7498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A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Data Privacy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914400" y="1614747"/>
            <a:ext cx="7498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4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Never paste confidential client data into free public MT engines (DeepL Free, ChatGPT, etc.) — this breaches privacy contracts.</a:t>
            </a:r>
            <a:endParaRPr lang="en-US" sz="1200" dirty="0"/>
          </a:p>
        </p:txBody>
      </p:sp>
      <p:sp>
        <p:nvSpPr>
          <p:cNvPr id="14" name="Shape 12"/>
          <p:cNvSpPr/>
          <p:nvPr/>
        </p:nvSpPr>
        <p:spPr>
          <a:xfrm>
            <a:off x="365760" y="3143666"/>
            <a:ext cx="8412480" cy="1188720"/>
          </a:xfrm>
          <a:prstGeom prst="rect">
            <a:avLst/>
          </a:prstGeom>
          <a:solidFill>
            <a:srgbClr val="2E3F6E"/>
          </a:solidFill>
          <a:ln/>
          <a:effectLst>
            <a:outerShdw blurRad="101600" dist="38100" dir="8100000" algn="bl" rotWithShape="0">
              <a:srgbClr val="000000">
                <a:alpha val="12000"/>
              </a:srgbClr>
            </a:outerShdw>
          </a:effectLst>
        </p:spPr>
        <p:txBody>
          <a:bodyPr/>
          <a:lstStyle/>
          <a:p>
            <a:endParaRPr lang="fr-FR" dirty="0"/>
          </a:p>
        </p:txBody>
      </p:sp>
      <p:sp>
        <p:nvSpPr>
          <p:cNvPr id="15" name="Shape 13"/>
          <p:cNvSpPr/>
          <p:nvPr/>
        </p:nvSpPr>
        <p:spPr>
          <a:xfrm>
            <a:off x="365760" y="3063240"/>
            <a:ext cx="548640" cy="1188720"/>
          </a:xfrm>
          <a:prstGeom prst="rect">
            <a:avLst/>
          </a:prstGeom>
          <a:solidFill>
            <a:srgbClr val="4FC3F7"/>
          </a:solidFill>
          <a:ln/>
        </p:spPr>
        <p:txBody>
          <a:bodyPr/>
          <a:lstStyle/>
          <a:p>
            <a:endParaRPr lang="fr-FR" dirty="0"/>
          </a:p>
        </p:txBody>
      </p:sp>
      <p:sp>
        <p:nvSpPr>
          <p:cNvPr id="16" name="Text 14"/>
          <p:cNvSpPr/>
          <p:nvPr/>
        </p:nvSpPr>
        <p:spPr>
          <a:xfrm>
            <a:off x="365760" y="3657600"/>
            <a:ext cx="548640" cy="11887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 algn="ctr">
              <a:buNone/>
            </a:pPr>
            <a:endParaRPr lang="en-US" sz="2200" dirty="0"/>
          </a:p>
        </p:txBody>
      </p:sp>
      <p:sp>
        <p:nvSpPr>
          <p:cNvPr id="17" name="Text 15"/>
          <p:cNvSpPr/>
          <p:nvPr/>
        </p:nvSpPr>
        <p:spPr>
          <a:xfrm>
            <a:off x="914400" y="3074670"/>
            <a:ext cx="7498080" cy="34747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400" b="1" dirty="0">
                <a:solidFill>
                  <a:srgbClr val="F0A50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The Human Role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914400" y="3440846"/>
            <a:ext cx="7498080" cy="5943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marL="0" indent="0">
              <a:buNone/>
            </a:pPr>
            <a:r>
              <a:rPr lang="en-US" sz="1200" dirty="0">
                <a:solidFill>
                  <a:srgbClr val="D4E4F7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Post-editing requires critical judgment and domain expertise. The machine is a tool; the human remains the accountable expert.</a:t>
            </a:r>
            <a:endParaRPr lang="en-US" sz="1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</TotalTime>
  <Words>840</Words>
  <Application>Microsoft Office PowerPoint</Application>
  <PresentationFormat>Affichage à l'écran (16:9)</PresentationFormat>
  <Paragraphs>104</Paragraphs>
  <Slides>10</Slides>
  <Notes>10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Post-Editing in CAT Tools</dc:title>
  <dc:subject>PptxGenJS Presentation</dc:subject>
  <dc:creator>PptxGenJS</dc:creator>
  <cp:lastModifiedBy>Amina TLB</cp:lastModifiedBy>
  <cp:revision>9</cp:revision>
  <dcterms:created xsi:type="dcterms:W3CDTF">2026-04-06T21:35:05Z</dcterms:created>
  <dcterms:modified xsi:type="dcterms:W3CDTF">2026-05-15T19:40:34Z</dcterms:modified>
</cp:coreProperties>
</file>