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6590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3F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Shape 1"/>
          <p:cNvSpPr/>
          <p:nvPr/>
        </p:nvSpPr>
        <p:spPr>
          <a:xfrm>
            <a:off x="6858000" y="0"/>
            <a:ext cx="2286000" cy="514350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4" name="Shape 2"/>
          <p:cNvSpPr/>
          <p:nvPr/>
        </p:nvSpPr>
        <p:spPr>
          <a:xfrm>
            <a:off x="7772400" y="0"/>
            <a:ext cx="1371600" cy="5143500"/>
          </a:xfrm>
          <a:prstGeom prst="rect">
            <a:avLst/>
          </a:prstGeom>
          <a:solidFill>
            <a:srgbClr val="1A254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5" name="Shape 3"/>
          <p:cNvSpPr/>
          <p:nvPr/>
        </p:nvSpPr>
        <p:spPr>
          <a:xfrm>
            <a:off x="457200" y="2331720"/>
            <a:ext cx="3200400" cy="54864"/>
          </a:xfrm>
          <a:prstGeom prst="rect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Post-Editing</a:t>
            </a: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457200" y="137160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CAT Tools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D4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Enhancing Machine Translation with Human Expertise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540"/>
          </a:solidFill>
          <a:ln/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92608" cy="292608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5" name="Text 3"/>
          <p:cNvSpPr/>
          <p:nvPr/>
        </p:nvSpPr>
        <p:spPr>
          <a:xfrm>
            <a:off x="274320" y="91440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85800" y="93268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18587:2017. Translation services — Post-editing of machine translation output.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74320" y="1572768"/>
            <a:ext cx="292608" cy="292608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8" name="Text 6"/>
          <p:cNvSpPr/>
          <p:nvPr/>
        </p:nvSpPr>
        <p:spPr>
          <a:xfrm>
            <a:off x="274320" y="1572768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1591056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Krings, H.P. (2001). Repairing Texts: Empirical Investigations of MT Post-Editing.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231136"/>
            <a:ext cx="292608" cy="292608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1" name="Text 9"/>
          <p:cNvSpPr/>
          <p:nvPr/>
        </p:nvSpPr>
        <p:spPr>
          <a:xfrm>
            <a:off x="274320" y="2231136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85800" y="2249424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O'Brien, S. (2011). Towards Predicting Post-Editing Productivity.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2889504"/>
            <a:ext cx="292608" cy="292608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4" name="Text 12"/>
          <p:cNvSpPr/>
          <p:nvPr/>
        </p:nvSpPr>
        <p:spPr>
          <a:xfrm>
            <a:off x="274320" y="2889504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85800" y="290779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TAUS (2016). Neural MT Post-editing Guidelines.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3547872"/>
            <a:ext cx="292608" cy="292608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7" name="Text 15"/>
          <p:cNvSpPr/>
          <p:nvPr/>
        </p:nvSpPr>
        <p:spPr>
          <a:xfrm>
            <a:off x="274320" y="354787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85800" y="3566160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Vieira, L.N. (2019). Post-Editing of Machine Translation. Routledge.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4206240"/>
            <a:ext cx="292608" cy="292608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20" name="Text 18"/>
          <p:cNvSpPr/>
          <p:nvPr/>
        </p:nvSpPr>
        <p:spPr>
          <a:xfrm>
            <a:off x="274320" y="42062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5800" y="422452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Witczak, O. (2021). Information searching in the post-editing and translation process.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Post-Editing (PE)?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114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109728" cy="173736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6" name="Text 4"/>
          <p:cNvSpPr/>
          <p:nvPr/>
        </p:nvSpPr>
        <p:spPr>
          <a:xfrm>
            <a:off x="457200" y="1024128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444752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translators review, correct, and refine text produced by a Machine Translation (MT) system.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914400"/>
            <a:ext cx="4114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9" name="Shape 7"/>
          <p:cNvSpPr/>
          <p:nvPr/>
        </p:nvSpPr>
        <p:spPr>
          <a:xfrm>
            <a:off x="4709160" y="914400"/>
            <a:ext cx="109728" cy="173736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0" name="Text 8"/>
          <p:cNvSpPr/>
          <p:nvPr/>
        </p:nvSpPr>
        <p:spPr>
          <a:xfrm>
            <a:off x="4892040" y="1024128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Concept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1444752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"spell-check for meaning" — the human ensures the machine draft meets a specific quality standard.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74320" y="2880360"/>
            <a:ext cx="4114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3" name="Shape 11"/>
          <p:cNvSpPr/>
          <p:nvPr/>
        </p:nvSpPr>
        <p:spPr>
          <a:xfrm>
            <a:off x="274320" y="2880360"/>
            <a:ext cx="109728" cy="173736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4" name="Text 12"/>
          <p:cNvSpPr/>
          <p:nvPr/>
        </p:nvSpPr>
        <p:spPr>
          <a:xfrm>
            <a:off x="457200" y="2990088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</a:t>
            </a:r>
            <a:r>
              <a:rPr lang="en-US" sz="1400" b="1" dirty="0" err="1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Centred</a:t>
            </a: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Shift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57200" y="3410712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CAT tools focus on machine-assisted human translation, placing the human at the centre of production.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09160" y="2880360"/>
            <a:ext cx="4114800" cy="17373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7" name="Shape 15"/>
          <p:cNvSpPr/>
          <p:nvPr/>
        </p:nvSpPr>
        <p:spPr>
          <a:xfrm>
            <a:off x="4709160" y="2880360"/>
            <a:ext cx="109728" cy="173736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8" name="Text 16"/>
          <p:cNvSpPr/>
          <p:nvPr/>
        </p:nvSpPr>
        <p:spPr>
          <a:xfrm>
            <a:off x="4892040" y="2990088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92040" y="3410712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 systems — regardless of quality — still require human intervention to reach professional-grade results.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Post-Editing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18587:2017 recognises two primary levels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3931920" cy="45720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7" name="Text 5"/>
          <p:cNvSpPr/>
          <p:nvPr/>
        </p:nvSpPr>
        <p:spPr>
          <a:xfrm>
            <a:off x="320040" y="11887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Post-Editing (LPE)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737360"/>
            <a:ext cx="356616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must be accurate and understandable; style and flow are not priorities.
</a:t>
            </a: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Actions: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only critical errors — wrong meanings, omissions, offensive content.
</a:t>
            </a: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case: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emails, quick summaries — speed is the priority.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92040" y="1188720"/>
            <a:ext cx="3931920" cy="35661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0" name="Shape 8"/>
          <p:cNvSpPr/>
          <p:nvPr/>
        </p:nvSpPr>
        <p:spPr>
          <a:xfrm>
            <a:off x="4892040" y="1188720"/>
            <a:ext cx="3931920" cy="457200"/>
          </a:xfrm>
          <a:prstGeom prst="rect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1" name="Text 9"/>
          <p:cNvSpPr/>
          <p:nvPr/>
        </p:nvSpPr>
        <p:spPr>
          <a:xfrm>
            <a:off x="4937760" y="11887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Post-Editing (FPE)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74920" y="1737360"/>
            <a:ext cx="3566160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product indistinguishable from a high-quality human translation.
</a:t>
            </a: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Actions: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all grammar, spelling, style, and cultural nuances.
</a:t>
            </a: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case: </a:t>
            </a: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Legal, medical, and published materials.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vs. Interactive Post-Editing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434840" y="822960"/>
            <a:ext cx="274320" cy="411480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5" name="Text 3"/>
          <p:cNvSpPr/>
          <p:nvPr/>
        </p:nvSpPr>
        <p:spPr>
          <a:xfrm>
            <a:off x="4297680" y="246888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868680"/>
            <a:ext cx="393192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7" name="Text 5"/>
          <p:cNvSpPr/>
          <p:nvPr/>
        </p:nvSpPr>
        <p:spPr>
          <a:xfrm>
            <a:off x="457200" y="96012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Post-Editing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1508760"/>
            <a:ext cx="36576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MT output is generated once and then edited by the human as a separate, fixed step.
</a:t>
            </a:r>
            <a:r>
              <a:rPr lang="en-US" sz="12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Sequential process
→ No interaction with the MT engine during editing
→ Most common in production workflows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92040" y="868680"/>
            <a:ext cx="397764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0" name="Text 8"/>
          <p:cNvSpPr/>
          <p:nvPr/>
        </p:nvSpPr>
        <p:spPr>
          <a:xfrm>
            <a:off x="5029200" y="9601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Post-Editing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74920" y="1508760"/>
            <a:ext cx="36576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MT system reacts to human edits in real-time, suggesting completions and updating as the translator types.
</a:t>
            </a:r>
            <a:r>
              <a:rPr lang="en-US" sz="12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Dynamic, adaptive process
→ MT learns from corrections in session
→ Emerging in advanced CAT platforms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74320" y="4846320"/>
            <a:ext cx="8686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Professional PE is typically bilingual (comparing source &amp; target); monolingual PE (target only) is used by domain experts for rapid triage.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Post-Editing Workflow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28600" y="868680"/>
            <a:ext cx="28346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5" name="Shape 3"/>
          <p:cNvSpPr/>
          <p:nvPr/>
        </p:nvSpPr>
        <p:spPr>
          <a:xfrm>
            <a:off x="228600" y="868680"/>
            <a:ext cx="2834640" cy="41148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6" name="Text 4"/>
          <p:cNvSpPr/>
          <p:nvPr/>
        </p:nvSpPr>
        <p:spPr>
          <a:xfrm>
            <a:off x="301752" y="923544"/>
            <a:ext cx="292608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12648" y="90525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8328" y="132588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file in CAT tool — source on left, MT suggestion on right.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46120" y="868680"/>
            <a:ext cx="28346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0" name="Shape 8"/>
          <p:cNvSpPr/>
          <p:nvPr/>
        </p:nvSpPr>
        <p:spPr>
          <a:xfrm>
            <a:off x="3246120" y="868680"/>
            <a:ext cx="2834640" cy="41148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1" name="Text 9"/>
          <p:cNvSpPr/>
          <p:nvPr/>
        </p:nvSpPr>
        <p:spPr>
          <a:xfrm>
            <a:off x="3319272" y="923544"/>
            <a:ext cx="292608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630168" y="90525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Bilingual Comparison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355848" y="132588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MT output against source text to verify adequacy (meaning preserved).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63640" y="868680"/>
            <a:ext cx="28346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5" name="Shape 13"/>
          <p:cNvSpPr/>
          <p:nvPr/>
        </p:nvSpPr>
        <p:spPr>
          <a:xfrm>
            <a:off x="6263640" y="868680"/>
            <a:ext cx="2834640" cy="41148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6" name="Text 14"/>
          <p:cNvSpPr/>
          <p:nvPr/>
        </p:nvSpPr>
        <p:spPr>
          <a:xfrm>
            <a:off x="6336792" y="923544"/>
            <a:ext cx="292608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647688" y="90525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Correction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373368" y="132588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wrong word choice (polysemy), literal idioms, grammar agreement.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28600" y="2606040"/>
            <a:ext cx="28346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20" name="Shape 18"/>
          <p:cNvSpPr/>
          <p:nvPr/>
        </p:nvSpPr>
        <p:spPr>
          <a:xfrm>
            <a:off x="228600" y="2606040"/>
            <a:ext cx="2834640" cy="41148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21" name="Text 19"/>
          <p:cNvSpPr/>
          <p:nvPr/>
        </p:nvSpPr>
        <p:spPr>
          <a:xfrm>
            <a:off x="301752" y="2660904"/>
            <a:ext cx="292608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12648" y="264261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Terminology Verification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38328" y="30632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Cross-reference MT with integrated glossaries and term bases.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46120" y="2606040"/>
            <a:ext cx="28346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25" name="Shape 23"/>
          <p:cNvSpPr/>
          <p:nvPr/>
        </p:nvSpPr>
        <p:spPr>
          <a:xfrm>
            <a:off x="3246120" y="2606040"/>
            <a:ext cx="2834640" cy="41148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26" name="Text 24"/>
          <p:cNvSpPr/>
          <p:nvPr/>
        </p:nvSpPr>
        <p:spPr>
          <a:xfrm>
            <a:off x="3319272" y="2660904"/>
            <a:ext cx="292608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630168" y="264261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Check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355848" y="30632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Manually verify hallucinated data — wrong numbers, dates, proper names.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263640" y="2606040"/>
            <a:ext cx="283464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30" name="Shape 28"/>
          <p:cNvSpPr/>
          <p:nvPr/>
        </p:nvSpPr>
        <p:spPr>
          <a:xfrm>
            <a:off x="6263640" y="2606040"/>
            <a:ext cx="2834640" cy="41148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1" name="Text 29"/>
          <p:cNvSpPr/>
          <p:nvPr/>
        </p:nvSpPr>
        <p:spPr>
          <a:xfrm>
            <a:off x="6336792" y="2660904"/>
            <a:ext cx="292608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647688" y="2642616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Assurance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373368" y="3063240"/>
            <a:ext cx="2606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built-in QA checks and finalise for delivery.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3090672" y="1645920"/>
            <a:ext cx="155448" cy="0"/>
          </a:xfrm>
          <a:prstGeom prst="line">
            <a:avLst/>
          </a:prstGeom>
          <a:noFill/>
          <a:ln w="1905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 dirty="0"/>
          </a:p>
        </p:txBody>
      </p:sp>
      <p:sp>
        <p:nvSpPr>
          <p:cNvPr id="35" name="Shape 33"/>
          <p:cNvSpPr/>
          <p:nvPr/>
        </p:nvSpPr>
        <p:spPr>
          <a:xfrm>
            <a:off x="6108192" y="1645920"/>
            <a:ext cx="155448" cy="0"/>
          </a:xfrm>
          <a:prstGeom prst="line">
            <a:avLst/>
          </a:prstGeom>
          <a:noFill/>
          <a:ln w="1905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 dirty="0"/>
          </a:p>
        </p:txBody>
      </p:sp>
      <p:sp>
        <p:nvSpPr>
          <p:cNvPr id="36" name="Shape 34"/>
          <p:cNvSpPr/>
          <p:nvPr/>
        </p:nvSpPr>
        <p:spPr>
          <a:xfrm>
            <a:off x="3090672" y="3383280"/>
            <a:ext cx="155448" cy="0"/>
          </a:xfrm>
          <a:prstGeom prst="line">
            <a:avLst/>
          </a:prstGeom>
          <a:noFill/>
          <a:ln w="1905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 dirty="0"/>
          </a:p>
        </p:txBody>
      </p:sp>
      <p:sp>
        <p:nvSpPr>
          <p:cNvPr id="37" name="Shape 35"/>
          <p:cNvSpPr/>
          <p:nvPr/>
        </p:nvSpPr>
        <p:spPr>
          <a:xfrm>
            <a:off x="6108192" y="3383280"/>
            <a:ext cx="155448" cy="0"/>
          </a:xfrm>
          <a:prstGeom prst="line">
            <a:avLst/>
          </a:prstGeom>
          <a:noFill/>
          <a:ln w="1905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Study: Common MT Errors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5" name="Shape 3"/>
          <p:cNvSpPr/>
          <p:nvPr/>
        </p:nvSpPr>
        <p:spPr>
          <a:xfrm>
            <a:off x="274320" y="868680"/>
            <a:ext cx="502920" cy="91440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6" name="Text 4"/>
          <p:cNvSpPr/>
          <p:nvPr/>
        </p:nvSpPr>
        <p:spPr>
          <a:xfrm>
            <a:off x="274320" y="868680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9144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Word Choice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1170432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F53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patient was discharged" → "Le patient a été déchargé" (= unloaded)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1444752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Should be: a quitté l'hôpital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1892808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1" name="Shape 9"/>
          <p:cNvSpPr/>
          <p:nvPr/>
        </p:nvSpPr>
        <p:spPr>
          <a:xfrm>
            <a:off x="274320" y="1892808"/>
            <a:ext cx="502920" cy="91440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2" name="Text 10"/>
          <p:cNvSpPr/>
          <p:nvPr/>
        </p:nvSpPr>
        <p:spPr>
          <a:xfrm>
            <a:off x="274320" y="1892808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14400" y="193852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Idiom Translated Literally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14400" y="219456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F53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ball is in your court" → "La balle est dans votre terrain"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14400" y="246888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Should be: C'est à vous de jouer / La balle est dans votre camp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916936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7" name="Shape 15"/>
          <p:cNvSpPr/>
          <p:nvPr/>
        </p:nvSpPr>
        <p:spPr>
          <a:xfrm>
            <a:off x="274320" y="2916936"/>
            <a:ext cx="502920" cy="91440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8" name="Text 16"/>
          <p:cNvSpPr/>
          <p:nvPr/>
        </p:nvSpPr>
        <p:spPr>
          <a:xfrm>
            <a:off x="274320" y="2916936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14400" y="296265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NMT Hallucination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3218688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F53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says "See Figure 3" → Engine outputs “Voir figure 7"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14400" y="3493008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Always verify numbers, dates and proper names manually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74320" y="3941064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23" name="Shape 21"/>
          <p:cNvSpPr/>
          <p:nvPr/>
        </p:nvSpPr>
        <p:spPr>
          <a:xfrm>
            <a:off x="274320" y="3941064"/>
            <a:ext cx="502920" cy="91440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24" name="Text 22"/>
          <p:cNvSpPr/>
          <p:nvPr/>
        </p:nvSpPr>
        <p:spPr>
          <a:xfrm>
            <a:off x="274320" y="3941064"/>
            <a:ext cx="502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14400" y="3986784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Mismatch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914400" y="4242816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F53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"Look around you" (general text) → "Work programme for 2002" (medical engine)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14400" y="4517136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Use domain-appropriate MT engines for each text type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Dimensions of Post-Editing Effort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by Krings (2001)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27432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6" name="Shape 4"/>
          <p:cNvSpPr/>
          <p:nvPr/>
        </p:nvSpPr>
        <p:spPr>
          <a:xfrm>
            <a:off x="274320" y="1188720"/>
            <a:ext cx="2743200" cy="68580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7" name="Text 5"/>
          <p:cNvSpPr/>
          <p:nvPr/>
        </p:nvSpPr>
        <p:spPr>
          <a:xfrm>
            <a:off x="274320" y="118872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411480" y="1938528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Temporal Effort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246888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total time required to complete the post-editing task from start to delivery.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188720"/>
            <a:ext cx="27432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1" name="Shape 9"/>
          <p:cNvSpPr/>
          <p:nvPr/>
        </p:nvSpPr>
        <p:spPr>
          <a:xfrm>
            <a:off x="3200400" y="1188720"/>
            <a:ext cx="2743200" cy="68580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2" name="Text 10"/>
          <p:cNvSpPr/>
          <p:nvPr/>
        </p:nvSpPr>
        <p:spPr>
          <a:xfrm>
            <a:off x="3200400" y="118872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3337560" y="1938528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Cognitive Effort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337560" y="246888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mental processing required to identify errors, evaluate alternatives, and decide on corrections.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126480" y="1188720"/>
            <a:ext cx="2743200" cy="3200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6" name="Shape 14"/>
          <p:cNvSpPr/>
          <p:nvPr/>
        </p:nvSpPr>
        <p:spPr>
          <a:xfrm>
            <a:off x="6126480" y="1188720"/>
            <a:ext cx="2743200" cy="685800"/>
          </a:xfrm>
          <a:prstGeom prst="rect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7" name="Text 15"/>
          <p:cNvSpPr/>
          <p:nvPr/>
        </p:nvSpPr>
        <p:spPr>
          <a:xfrm>
            <a:off x="6126480" y="1188720"/>
            <a:ext cx="2743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263640" y="1938528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Effort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263640" y="246888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mechanical actions taken: keystrokes, deletions, insertions, and reordering of text.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274320" y="4526280"/>
            <a:ext cx="8595360" cy="502920"/>
          </a:xfrm>
          <a:prstGeom prst="rect">
            <a:avLst/>
          </a:prstGeom>
          <a:solidFill>
            <a:srgbClr val="FFF3CD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21" name="Text 19"/>
          <p:cNvSpPr/>
          <p:nvPr/>
        </p:nvSpPr>
        <p:spPr>
          <a:xfrm>
            <a:off x="457200" y="4544568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B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</a:t>
            </a:r>
            <a:r>
              <a:rPr lang="en-US" sz="1100" b="1" dirty="0">
                <a:solidFill>
                  <a:srgbClr val="B07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sz="1100" dirty="0">
                <a:solidFill>
                  <a:srgbClr val="3232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Neural MT can reduce vigilance — fluent-sounding output may hide dangerous hallucinations or semantic shifts.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2E3F6E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Importance of PE in the Industry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2560320" cy="4114800"/>
          </a:xfrm>
          <a:prstGeom prst="rect">
            <a:avLst/>
          </a:prstGeom>
          <a:solidFill>
            <a:srgbClr val="4FC3F7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5" name="Text 3"/>
          <p:cNvSpPr/>
          <p:nvPr/>
        </p:nvSpPr>
        <p:spPr>
          <a:xfrm>
            <a:off x="274320" y="1463040"/>
            <a:ext cx="25603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30–40%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274320" y="2514600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D4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savings vs.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D4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translating from scratch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108960" y="868680"/>
            <a:ext cx="57607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8" name="Shape 6"/>
          <p:cNvSpPr/>
          <p:nvPr/>
        </p:nvSpPr>
        <p:spPr>
          <a:xfrm>
            <a:off x="3108960" y="868680"/>
            <a:ext cx="91440" cy="1188720"/>
          </a:xfrm>
          <a:prstGeom prst="rect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9" name="Text 7"/>
          <p:cNvSpPr/>
          <p:nvPr/>
        </p:nvSpPr>
        <p:spPr>
          <a:xfrm>
            <a:off x="3246120" y="86868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3931920" y="960120"/>
            <a:ext cx="4754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Handling Volume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931920" y="1344168"/>
            <a:ext cx="4754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only scalable solution for the explosive growth of digital content worldwide.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108960" y="2194560"/>
            <a:ext cx="57607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3" name="Shape 11"/>
          <p:cNvSpPr/>
          <p:nvPr/>
        </p:nvSpPr>
        <p:spPr>
          <a:xfrm>
            <a:off x="3108960" y="2194560"/>
            <a:ext cx="91440" cy="1188720"/>
          </a:xfrm>
          <a:prstGeom prst="rect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4" name="Text 12"/>
          <p:cNvSpPr/>
          <p:nvPr/>
        </p:nvSpPr>
        <p:spPr>
          <a:xfrm>
            <a:off x="3246120" y="219456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3931920" y="2286000"/>
            <a:ext cx="4754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Consistency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931920" y="2670048"/>
            <a:ext cx="4754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 base integration ensures technical documents stay consistent across hundreds of pages.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108960" y="3520440"/>
            <a:ext cx="5760720" cy="11887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8" name="Shape 16"/>
          <p:cNvSpPr/>
          <p:nvPr/>
        </p:nvSpPr>
        <p:spPr>
          <a:xfrm>
            <a:off x="3108960" y="3520440"/>
            <a:ext cx="91440" cy="1188720"/>
          </a:xfrm>
          <a:prstGeom prst="rect">
            <a:avLst/>
          </a:prstGeom>
          <a:solidFill>
            <a:srgbClr val="F0A50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9" name="Text 17"/>
          <p:cNvSpPr/>
          <p:nvPr/>
        </p:nvSpPr>
        <p:spPr>
          <a:xfrm>
            <a:off x="3246120" y="3520440"/>
            <a:ext cx="6400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3931920" y="3611880"/>
            <a:ext cx="4754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3F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Efficiency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931920" y="3995928"/>
            <a:ext cx="4754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90A4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 is paid at lower rates than translation but remains the fastest-growing segment of language services.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E3F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Realities &amp; Ethics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548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65760" y="1184148"/>
            <a:ext cx="8412480" cy="1188720"/>
          </a:xfrm>
          <a:prstGeom prst="rect">
            <a:avLst/>
          </a:prstGeom>
          <a:solidFill>
            <a:srgbClr val="2E3F6E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0" name="Shape 8"/>
          <p:cNvSpPr/>
          <p:nvPr/>
        </p:nvSpPr>
        <p:spPr>
          <a:xfrm>
            <a:off x="365760" y="1195578"/>
            <a:ext cx="548640" cy="1188720"/>
          </a:xfrm>
          <a:prstGeom prst="rect">
            <a:avLst/>
          </a:prstGeom>
          <a:solidFill>
            <a:srgbClr val="EF5350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1" name="Text 9"/>
          <p:cNvSpPr/>
          <p:nvPr/>
        </p:nvSpPr>
        <p:spPr>
          <a:xfrm>
            <a:off x="365760" y="2286000"/>
            <a:ext cx="548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14400" y="1195578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914400" y="1614747"/>
            <a:ext cx="7498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4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paste confidential client data into free public MT engines (DeepL Free, ChatGPT, etc.) — this breaches privacy contracts.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143666"/>
            <a:ext cx="8412480" cy="1188720"/>
          </a:xfrm>
          <a:prstGeom prst="rect">
            <a:avLst/>
          </a:prstGeom>
          <a:solidFill>
            <a:srgbClr val="2E3F6E"/>
          </a:solidFill>
          <a:ln/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15" name="Shape 13"/>
          <p:cNvSpPr/>
          <p:nvPr/>
        </p:nvSpPr>
        <p:spPr>
          <a:xfrm>
            <a:off x="365760" y="3063240"/>
            <a:ext cx="548640" cy="1188720"/>
          </a:xfrm>
          <a:prstGeom prst="rect">
            <a:avLst/>
          </a:prstGeom>
          <a:solidFill>
            <a:srgbClr val="4FC3F7"/>
          </a:solidFill>
          <a:ln/>
        </p:spPr>
        <p:txBody>
          <a:bodyPr/>
          <a:lstStyle/>
          <a:p>
            <a:endParaRPr lang="fr-FR" dirty="0"/>
          </a:p>
        </p:txBody>
      </p:sp>
      <p:sp>
        <p:nvSpPr>
          <p:cNvPr id="16" name="Text 14"/>
          <p:cNvSpPr/>
          <p:nvPr/>
        </p:nvSpPr>
        <p:spPr>
          <a:xfrm>
            <a:off x="365760" y="3657600"/>
            <a:ext cx="5486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914400" y="3074670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Human Role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3440846"/>
            <a:ext cx="74980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D4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Post-editing requires critical judgment and domain expertise. The machine is a tool; the human remains the accountable expert.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840</Words>
  <Application>Microsoft Office PowerPoint</Application>
  <PresentationFormat>Affichage à l'écran (16:9)</PresentationFormat>
  <Paragraphs>104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Post-Editing in CAT Tools</dc:title>
  <dc:subject>PptxGenJS Presentation</dc:subject>
  <dc:creator>PptxGenJS</dc:creator>
  <cp:lastModifiedBy>Amina TLB</cp:lastModifiedBy>
  <cp:revision>9</cp:revision>
  <dcterms:created xsi:type="dcterms:W3CDTF">2026-04-06T21:35:05Z</dcterms:created>
  <dcterms:modified xsi:type="dcterms:W3CDTF">2026-05-15T19:40:34Z</dcterms:modified>
</cp:coreProperties>
</file>