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257" r:id="rId2"/>
    <p:sldId id="256" r:id="rId3"/>
    <p:sldId id="258" r:id="rId4"/>
    <p:sldId id="259" r:id="rId5"/>
    <p:sldId id="260" r:id="rId6"/>
    <p:sldId id="261" r:id="rId7"/>
    <p:sldId id="263" r:id="rId8"/>
    <p:sldId id="264" r:id="rId9"/>
    <p:sldId id="265" r:id="rId10"/>
    <p:sldId id="266" r:id="rId11"/>
    <p:sldId id="267" r:id="rId12"/>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E3E42"/>
    <a:srgbClr val="0020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49" d="100"/>
          <a:sy n="49" d="100"/>
        </p:scale>
        <p:origin x="660"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_rels/data1.xml.rels><?xml version="1.0" encoding="UTF-8" standalone="yes"?>
<Relationships xmlns="http://schemas.openxmlformats.org/package/2006/relationships"><Relationship Id="rId1" Type="http://schemas.openxmlformats.org/officeDocument/2006/relationships/image" Target="../media/image2.jpe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EF2AF60-DE2D-4600-AC82-680EF59FB8B3}" type="doc">
      <dgm:prSet loTypeId="urn:microsoft.com/office/officeart/2005/8/layout/cycle5" loCatId="cycle" qsTypeId="urn:microsoft.com/office/officeart/2005/8/quickstyle/simple1" qsCatId="simple" csTypeId="urn:microsoft.com/office/officeart/2005/8/colors/accent1_2" csCatId="accent1" phldr="1"/>
      <dgm:spPr/>
      <dgm:t>
        <a:bodyPr/>
        <a:lstStyle/>
        <a:p>
          <a:endParaRPr lang="fr-FR"/>
        </a:p>
      </dgm:t>
    </dgm:pt>
    <dgm:pt modelId="{D7908CBA-F941-4A7A-9E12-7BAD9D1B2670}">
      <dgm:prSet phldrT="[Texte]" custT="1"/>
      <dgm:spPr>
        <a:blipFill rotWithShape="0">
          <a:blip xmlns:r="http://schemas.openxmlformats.org/officeDocument/2006/relationships" r:embed="rId1"/>
          <a:tile tx="0" ty="0" sx="100000" sy="100000" flip="none" algn="tl"/>
        </a:blipFill>
      </dgm:spPr>
      <dgm:t>
        <a:bodyPr/>
        <a:lstStyle/>
        <a:p>
          <a:r>
            <a:rPr lang="ar-DZ" sz="2400" dirty="0" smtClean="0">
              <a:solidFill>
                <a:srgbClr val="00B0F0"/>
              </a:solidFill>
            </a:rPr>
            <a:t>سوسير</a:t>
          </a:r>
        </a:p>
        <a:p>
          <a:r>
            <a:rPr lang="ar-DZ" sz="1600" dirty="0" smtClean="0">
              <a:solidFill>
                <a:srgbClr val="00B0F0"/>
              </a:solidFill>
            </a:rPr>
            <a:t>(1857-1913)</a:t>
          </a:r>
          <a:endParaRPr lang="fr-FR" sz="1600" dirty="0">
            <a:solidFill>
              <a:srgbClr val="00B0F0"/>
            </a:solidFill>
          </a:endParaRPr>
        </a:p>
      </dgm:t>
    </dgm:pt>
    <dgm:pt modelId="{E09B49AC-5F3B-448F-8AE4-65589E6FC351}" type="parTrans" cxnId="{FE5ACA8D-D7A9-446F-A07C-0BB7D91350D9}">
      <dgm:prSet/>
      <dgm:spPr/>
      <dgm:t>
        <a:bodyPr/>
        <a:lstStyle/>
        <a:p>
          <a:endParaRPr lang="fr-FR"/>
        </a:p>
      </dgm:t>
    </dgm:pt>
    <dgm:pt modelId="{376FC4CE-4D82-4D1B-B1BA-ABB5EA07B289}" type="sibTrans" cxnId="{FE5ACA8D-D7A9-446F-A07C-0BB7D91350D9}">
      <dgm:prSet/>
      <dgm:spPr/>
      <dgm:t>
        <a:bodyPr/>
        <a:lstStyle/>
        <a:p>
          <a:endParaRPr lang="fr-FR"/>
        </a:p>
      </dgm:t>
    </dgm:pt>
    <dgm:pt modelId="{103C52BE-BBEA-493B-87D2-2E3AEB97D954}">
      <dgm:prSet phldrT="[Texte]" custT="1"/>
      <dgm:spPr>
        <a:blipFill rotWithShape="0">
          <a:blip xmlns:r="http://schemas.openxmlformats.org/officeDocument/2006/relationships" r:embed="rId1"/>
          <a:tile tx="0" ty="0" sx="100000" sy="100000" flip="none" algn="tl"/>
        </a:blipFill>
      </dgm:spPr>
      <dgm:t>
        <a:bodyPr/>
        <a:lstStyle/>
        <a:p>
          <a:pPr algn="ctr"/>
          <a:r>
            <a:rPr lang="ar-DZ" sz="2400" dirty="0" smtClean="0">
              <a:solidFill>
                <a:srgbClr val="00B0F0"/>
              </a:solidFill>
            </a:rPr>
            <a:t>مرحلة جنيف 1</a:t>
          </a:r>
          <a:endParaRPr lang="fr-FR" sz="3800" dirty="0">
            <a:solidFill>
              <a:srgbClr val="00B0F0"/>
            </a:solidFill>
          </a:endParaRPr>
        </a:p>
      </dgm:t>
    </dgm:pt>
    <dgm:pt modelId="{DE12A164-8190-498C-9581-DC04F4698A45}" type="parTrans" cxnId="{406BAA8E-B5F3-4628-8B14-FA1567210B1D}">
      <dgm:prSet/>
      <dgm:spPr/>
      <dgm:t>
        <a:bodyPr/>
        <a:lstStyle/>
        <a:p>
          <a:endParaRPr lang="fr-FR"/>
        </a:p>
      </dgm:t>
    </dgm:pt>
    <dgm:pt modelId="{E872EAE8-5827-49E4-9471-8EBF4CC24E00}" type="sibTrans" cxnId="{406BAA8E-B5F3-4628-8B14-FA1567210B1D}">
      <dgm:prSet/>
      <dgm:spPr/>
      <dgm:t>
        <a:bodyPr/>
        <a:lstStyle/>
        <a:p>
          <a:endParaRPr lang="fr-FR"/>
        </a:p>
      </dgm:t>
    </dgm:pt>
    <dgm:pt modelId="{DB89A8FB-DD33-431D-BEE0-84AE6973EFB6}">
      <dgm:prSet phldrT="[Texte]" custT="1"/>
      <dgm:spPr>
        <a:blipFill rotWithShape="0">
          <a:blip xmlns:r="http://schemas.openxmlformats.org/officeDocument/2006/relationships" r:embed="rId1"/>
          <a:tile tx="0" ty="0" sx="100000" sy="100000" flip="none" algn="tl"/>
        </a:blipFill>
      </dgm:spPr>
      <dgm:t>
        <a:bodyPr/>
        <a:lstStyle/>
        <a:p>
          <a:r>
            <a:rPr lang="ar-DZ" sz="2400" dirty="0" smtClean="0">
              <a:solidFill>
                <a:srgbClr val="00B0F0"/>
              </a:solidFill>
            </a:rPr>
            <a:t>المرحلة</a:t>
          </a:r>
        </a:p>
        <a:p>
          <a:r>
            <a:rPr lang="ar-DZ" sz="2400" dirty="0" smtClean="0">
              <a:solidFill>
                <a:srgbClr val="00B0F0"/>
              </a:solidFill>
            </a:rPr>
            <a:t>الألمانية</a:t>
          </a:r>
          <a:endParaRPr lang="fr-FR" sz="2400" dirty="0">
            <a:solidFill>
              <a:srgbClr val="00B0F0"/>
            </a:solidFill>
          </a:endParaRPr>
        </a:p>
      </dgm:t>
    </dgm:pt>
    <dgm:pt modelId="{9771F61B-A004-4EFD-93CC-4420E562680D}" type="parTrans" cxnId="{5C3D3F5A-F8D6-4F7A-9685-CB11834618D8}">
      <dgm:prSet/>
      <dgm:spPr/>
      <dgm:t>
        <a:bodyPr/>
        <a:lstStyle/>
        <a:p>
          <a:endParaRPr lang="fr-FR"/>
        </a:p>
      </dgm:t>
    </dgm:pt>
    <dgm:pt modelId="{603AF0B6-15C7-40DE-A563-E16FF8B8E8E6}" type="sibTrans" cxnId="{5C3D3F5A-F8D6-4F7A-9685-CB11834618D8}">
      <dgm:prSet/>
      <dgm:spPr/>
      <dgm:t>
        <a:bodyPr/>
        <a:lstStyle/>
        <a:p>
          <a:endParaRPr lang="fr-FR"/>
        </a:p>
      </dgm:t>
    </dgm:pt>
    <dgm:pt modelId="{4E4E1F7D-61D1-4739-A685-44FD2DB4EFF5}">
      <dgm:prSet phldrT="[Texte]" custT="1"/>
      <dgm:spPr>
        <a:blipFill rotWithShape="0">
          <a:blip xmlns:r="http://schemas.openxmlformats.org/officeDocument/2006/relationships" r:embed="rId1"/>
          <a:tile tx="0" ty="0" sx="100000" sy="100000" flip="none" algn="tl"/>
        </a:blipFill>
      </dgm:spPr>
      <dgm:t>
        <a:bodyPr/>
        <a:lstStyle/>
        <a:p>
          <a:r>
            <a:rPr lang="ar-DZ" sz="2400" dirty="0" smtClean="0">
              <a:solidFill>
                <a:srgbClr val="00B0F0"/>
              </a:solidFill>
            </a:rPr>
            <a:t>المرحلة الفرنسية</a:t>
          </a:r>
          <a:endParaRPr lang="fr-FR" sz="2400" dirty="0">
            <a:solidFill>
              <a:srgbClr val="00B0F0"/>
            </a:solidFill>
          </a:endParaRPr>
        </a:p>
      </dgm:t>
    </dgm:pt>
    <dgm:pt modelId="{C0256A17-A887-4EFF-819E-BCC30F15C58B}" type="parTrans" cxnId="{B734767A-F35B-457F-8E2D-0C456DB39DFD}">
      <dgm:prSet/>
      <dgm:spPr/>
      <dgm:t>
        <a:bodyPr/>
        <a:lstStyle/>
        <a:p>
          <a:endParaRPr lang="fr-FR"/>
        </a:p>
      </dgm:t>
    </dgm:pt>
    <dgm:pt modelId="{B1CD6CAB-52A7-48A2-88DF-BA7F11850880}" type="sibTrans" cxnId="{B734767A-F35B-457F-8E2D-0C456DB39DFD}">
      <dgm:prSet/>
      <dgm:spPr/>
      <dgm:t>
        <a:bodyPr/>
        <a:lstStyle/>
        <a:p>
          <a:endParaRPr lang="fr-FR"/>
        </a:p>
      </dgm:t>
    </dgm:pt>
    <dgm:pt modelId="{32E2C9C6-767E-4B23-8DD1-4280BD182412}">
      <dgm:prSet phldrT="[Texte]" custT="1"/>
      <dgm:spPr>
        <a:blipFill rotWithShape="0">
          <a:blip xmlns:r="http://schemas.openxmlformats.org/officeDocument/2006/relationships" r:embed="rId1"/>
          <a:tile tx="0" ty="0" sx="100000" sy="100000" flip="none" algn="tl"/>
        </a:blipFill>
      </dgm:spPr>
      <dgm:t>
        <a:bodyPr/>
        <a:lstStyle/>
        <a:p>
          <a:r>
            <a:rPr lang="ar-DZ" sz="2400" dirty="0" smtClean="0">
              <a:solidFill>
                <a:srgbClr val="00B0F0"/>
              </a:solidFill>
            </a:rPr>
            <a:t>مرحلة جنيف2</a:t>
          </a:r>
          <a:endParaRPr lang="fr-FR" sz="2400" dirty="0">
            <a:solidFill>
              <a:srgbClr val="00B0F0"/>
            </a:solidFill>
          </a:endParaRPr>
        </a:p>
      </dgm:t>
    </dgm:pt>
    <dgm:pt modelId="{4AA91028-5FE8-46D9-A3AF-0A3D729FFD5F}" type="parTrans" cxnId="{666E14CF-ECD3-4D80-9361-99DF6BA95356}">
      <dgm:prSet/>
      <dgm:spPr/>
      <dgm:t>
        <a:bodyPr/>
        <a:lstStyle/>
        <a:p>
          <a:endParaRPr lang="fr-FR"/>
        </a:p>
      </dgm:t>
    </dgm:pt>
    <dgm:pt modelId="{D2EE7B4F-ADEE-4374-9E1E-7992BE6AE84D}" type="sibTrans" cxnId="{666E14CF-ECD3-4D80-9361-99DF6BA95356}">
      <dgm:prSet/>
      <dgm:spPr/>
      <dgm:t>
        <a:bodyPr/>
        <a:lstStyle/>
        <a:p>
          <a:endParaRPr lang="fr-FR"/>
        </a:p>
      </dgm:t>
    </dgm:pt>
    <dgm:pt modelId="{F8C572C6-A4D7-4992-9303-2122735D6E95}" type="pres">
      <dgm:prSet presAssocID="{1EF2AF60-DE2D-4600-AC82-680EF59FB8B3}" presName="cycle" presStyleCnt="0">
        <dgm:presLayoutVars>
          <dgm:dir/>
          <dgm:resizeHandles val="exact"/>
        </dgm:presLayoutVars>
      </dgm:prSet>
      <dgm:spPr/>
      <dgm:t>
        <a:bodyPr/>
        <a:lstStyle/>
        <a:p>
          <a:endParaRPr lang="fr-FR"/>
        </a:p>
      </dgm:t>
    </dgm:pt>
    <dgm:pt modelId="{D3AD6064-EAD1-4714-8E4C-EA784F45602D}" type="pres">
      <dgm:prSet presAssocID="{D7908CBA-F941-4A7A-9E12-7BAD9D1B2670}" presName="node" presStyleLbl="node1" presStyleIdx="0" presStyleCnt="5" custRadScaleRad="96590" custRadScaleInc="-5432">
        <dgm:presLayoutVars>
          <dgm:bulletEnabled val="1"/>
        </dgm:presLayoutVars>
      </dgm:prSet>
      <dgm:spPr/>
      <dgm:t>
        <a:bodyPr/>
        <a:lstStyle/>
        <a:p>
          <a:endParaRPr lang="fr-FR"/>
        </a:p>
      </dgm:t>
    </dgm:pt>
    <dgm:pt modelId="{0CD33208-31F0-4825-B6E0-2E7A84092624}" type="pres">
      <dgm:prSet presAssocID="{D7908CBA-F941-4A7A-9E12-7BAD9D1B2670}" presName="spNode" presStyleCnt="0"/>
      <dgm:spPr/>
    </dgm:pt>
    <dgm:pt modelId="{6082CC8F-0034-4284-94B5-405670B99128}" type="pres">
      <dgm:prSet presAssocID="{376FC4CE-4D82-4D1B-B1BA-ABB5EA07B289}" presName="sibTrans" presStyleLbl="sibTrans1D1" presStyleIdx="0" presStyleCnt="5"/>
      <dgm:spPr/>
      <dgm:t>
        <a:bodyPr/>
        <a:lstStyle/>
        <a:p>
          <a:endParaRPr lang="fr-FR"/>
        </a:p>
      </dgm:t>
    </dgm:pt>
    <dgm:pt modelId="{5EE8898D-BA1D-4E12-9DE8-00946D98ED3F}" type="pres">
      <dgm:prSet presAssocID="{103C52BE-BBEA-493B-87D2-2E3AEB97D954}" presName="node" presStyleLbl="node1" presStyleIdx="1" presStyleCnt="5" custRadScaleRad="101778" custRadScaleInc="-2120">
        <dgm:presLayoutVars>
          <dgm:bulletEnabled val="1"/>
        </dgm:presLayoutVars>
      </dgm:prSet>
      <dgm:spPr/>
      <dgm:t>
        <a:bodyPr/>
        <a:lstStyle/>
        <a:p>
          <a:endParaRPr lang="fr-FR"/>
        </a:p>
      </dgm:t>
    </dgm:pt>
    <dgm:pt modelId="{EAC98475-5E65-41A0-AE34-FE8445DD51AD}" type="pres">
      <dgm:prSet presAssocID="{103C52BE-BBEA-493B-87D2-2E3AEB97D954}" presName="spNode" presStyleCnt="0"/>
      <dgm:spPr/>
    </dgm:pt>
    <dgm:pt modelId="{5B637377-09F4-42E5-82BF-802BD44F30B6}" type="pres">
      <dgm:prSet presAssocID="{E872EAE8-5827-49E4-9471-8EBF4CC24E00}" presName="sibTrans" presStyleLbl="sibTrans1D1" presStyleIdx="1" presStyleCnt="5"/>
      <dgm:spPr/>
      <dgm:t>
        <a:bodyPr/>
        <a:lstStyle/>
        <a:p>
          <a:endParaRPr lang="fr-FR"/>
        </a:p>
      </dgm:t>
    </dgm:pt>
    <dgm:pt modelId="{DE588214-F2E4-40A9-BE4E-20385EED30AE}" type="pres">
      <dgm:prSet presAssocID="{DB89A8FB-DD33-431D-BEE0-84AE6973EFB6}" presName="node" presStyleLbl="node1" presStyleIdx="2" presStyleCnt="5" custRadScaleRad="82044" custRadScaleInc="-12075">
        <dgm:presLayoutVars>
          <dgm:bulletEnabled val="1"/>
        </dgm:presLayoutVars>
      </dgm:prSet>
      <dgm:spPr/>
      <dgm:t>
        <a:bodyPr/>
        <a:lstStyle/>
        <a:p>
          <a:endParaRPr lang="fr-FR"/>
        </a:p>
      </dgm:t>
    </dgm:pt>
    <dgm:pt modelId="{AF552A0A-C90A-4A28-A734-678486091AFF}" type="pres">
      <dgm:prSet presAssocID="{DB89A8FB-DD33-431D-BEE0-84AE6973EFB6}" presName="spNode" presStyleCnt="0"/>
      <dgm:spPr/>
    </dgm:pt>
    <dgm:pt modelId="{D15C6F89-E3F2-458C-82AA-7A1DF42C3022}" type="pres">
      <dgm:prSet presAssocID="{603AF0B6-15C7-40DE-A563-E16FF8B8E8E6}" presName="sibTrans" presStyleLbl="sibTrans1D1" presStyleIdx="2" presStyleCnt="5"/>
      <dgm:spPr/>
      <dgm:t>
        <a:bodyPr/>
        <a:lstStyle/>
        <a:p>
          <a:endParaRPr lang="fr-FR"/>
        </a:p>
      </dgm:t>
    </dgm:pt>
    <dgm:pt modelId="{144EE234-2C33-40FE-9E8F-6040C7532BA5}" type="pres">
      <dgm:prSet presAssocID="{4E4E1F7D-61D1-4739-A685-44FD2DB4EFF5}" presName="node" presStyleLbl="node1" presStyleIdx="3" presStyleCnt="5" custScaleX="108966" custScaleY="88986" custRadScaleRad="82619" custRadScaleInc="18183">
        <dgm:presLayoutVars>
          <dgm:bulletEnabled val="1"/>
        </dgm:presLayoutVars>
      </dgm:prSet>
      <dgm:spPr/>
      <dgm:t>
        <a:bodyPr/>
        <a:lstStyle/>
        <a:p>
          <a:endParaRPr lang="fr-FR"/>
        </a:p>
      </dgm:t>
    </dgm:pt>
    <dgm:pt modelId="{11B83025-C59A-4363-983C-A84BED84FD97}" type="pres">
      <dgm:prSet presAssocID="{4E4E1F7D-61D1-4739-A685-44FD2DB4EFF5}" presName="spNode" presStyleCnt="0"/>
      <dgm:spPr/>
    </dgm:pt>
    <dgm:pt modelId="{8AFEB66A-A1C3-4D3D-BECF-8E743E33146B}" type="pres">
      <dgm:prSet presAssocID="{B1CD6CAB-52A7-48A2-88DF-BA7F11850880}" presName="sibTrans" presStyleLbl="sibTrans1D1" presStyleIdx="3" presStyleCnt="5"/>
      <dgm:spPr/>
      <dgm:t>
        <a:bodyPr/>
        <a:lstStyle/>
        <a:p>
          <a:endParaRPr lang="fr-FR"/>
        </a:p>
      </dgm:t>
    </dgm:pt>
    <dgm:pt modelId="{064D93B1-BEC8-4294-BE21-BD161D359026}" type="pres">
      <dgm:prSet presAssocID="{32E2C9C6-767E-4B23-8DD1-4280BD182412}" presName="node" presStyleLbl="node1" presStyleIdx="4" presStyleCnt="5" custScaleY="100000" custRadScaleRad="98258" custRadScaleInc="-4184">
        <dgm:presLayoutVars>
          <dgm:bulletEnabled val="1"/>
        </dgm:presLayoutVars>
      </dgm:prSet>
      <dgm:spPr/>
      <dgm:t>
        <a:bodyPr/>
        <a:lstStyle/>
        <a:p>
          <a:endParaRPr lang="fr-FR"/>
        </a:p>
      </dgm:t>
    </dgm:pt>
    <dgm:pt modelId="{75C2ECE7-0845-4C60-A17F-B24671A59A77}" type="pres">
      <dgm:prSet presAssocID="{32E2C9C6-767E-4B23-8DD1-4280BD182412}" presName="spNode" presStyleCnt="0"/>
      <dgm:spPr/>
    </dgm:pt>
    <dgm:pt modelId="{5CB80C0D-F2C1-4F9A-92FC-225D8C64AA11}" type="pres">
      <dgm:prSet presAssocID="{D2EE7B4F-ADEE-4374-9E1E-7992BE6AE84D}" presName="sibTrans" presStyleLbl="sibTrans1D1" presStyleIdx="4" presStyleCnt="5"/>
      <dgm:spPr/>
      <dgm:t>
        <a:bodyPr/>
        <a:lstStyle/>
        <a:p>
          <a:endParaRPr lang="fr-FR"/>
        </a:p>
      </dgm:t>
    </dgm:pt>
  </dgm:ptLst>
  <dgm:cxnLst>
    <dgm:cxn modelId="{FE5ACA8D-D7A9-446F-A07C-0BB7D91350D9}" srcId="{1EF2AF60-DE2D-4600-AC82-680EF59FB8B3}" destId="{D7908CBA-F941-4A7A-9E12-7BAD9D1B2670}" srcOrd="0" destOrd="0" parTransId="{E09B49AC-5F3B-448F-8AE4-65589E6FC351}" sibTransId="{376FC4CE-4D82-4D1B-B1BA-ABB5EA07B289}"/>
    <dgm:cxn modelId="{EE877407-8C22-4A52-94A3-6483A34136CE}" type="presOf" srcId="{376FC4CE-4D82-4D1B-B1BA-ABB5EA07B289}" destId="{6082CC8F-0034-4284-94B5-405670B99128}" srcOrd="0" destOrd="0" presId="urn:microsoft.com/office/officeart/2005/8/layout/cycle5"/>
    <dgm:cxn modelId="{8189FCDC-355E-4804-A028-4C23F5538642}" type="presOf" srcId="{DB89A8FB-DD33-431D-BEE0-84AE6973EFB6}" destId="{DE588214-F2E4-40A9-BE4E-20385EED30AE}" srcOrd="0" destOrd="0" presId="urn:microsoft.com/office/officeart/2005/8/layout/cycle5"/>
    <dgm:cxn modelId="{B734767A-F35B-457F-8E2D-0C456DB39DFD}" srcId="{1EF2AF60-DE2D-4600-AC82-680EF59FB8B3}" destId="{4E4E1F7D-61D1-4739-A685-44FD2DB4EFF5}" srcOrd="3" destOrd="0" parTransId="{C0256A17-A887-4EFF-819E-BCC30F15C58B}" sibTransId="{B1CD6CAB-52A7-48A2-88DF-BA7F11850880}"/>
    <dgm:cxn modelId="{666E14CF-ECD3-4D80-9361-99DF6BA95356}" srcId="{1EF2AF60-DE2D-4600-AC82-680EF59FB8B3}" destId="{32E2C9C6-767E-4B23-8DD1-4280BD182412}" srcOrd="4" destOrd="0" parTransId="{4AA91028-5FE8-46D9-A3AF-0A3D729FFD5F}" sibTransId="{D2EE7B4F-ADEE-4374-9E1E-7992BE6AE84D}"/>
    <dgm:cxn modelId="{22E3ED48-DAFA-4B70-9240-8EFDDA4CED89}" type="presOf" srcId="{32E2C9C6-767E-4B23-8DD1-4280BD182412}" destId="{064D93B1-BEC8-4294-BE21-BD161D359026}" srcOrd="0" destOrd="0" presId="urn:microsoft.com/office/officeart/2005/8/layout/cycle5"/>
    <dgm:cxn modelId="{406BAA8E-B5F3-4628-8B14-FA1567210B1D}" srcId="{1EF2AF60-DE2D-4600-AC82-680EF59FB8B3}" destId="{103C52BE-BBEA-493B-87D2-2E3AEB97D954}" srcOrd="1" destOrd="0" parTransId="{DE12A164-8190-498C-9581-DC04F4698A45}" sibTransId="{E872EAE8-5827-49E4-9471-8EBF4CC24E00}"/>
    <dgm:cxn modelId="{C114D569-0271-4879-A492-EBB88A78A2CF}" type="presOf" srcId="{E872EAE8-5827-49E4-9471-8EBF4CC24E00}" destId="{5B637377-09F4-42E5-82BF-802BD44F30B6}" srcOrd="0" destOrd="0" presId="urn:microsoft.com/office/officeart/2005/8/layout/cycle5"/>
    <dgm:cxn modelId="{48D8D778-711B-4CF8-B1EA-C7BD362E843B}" type="presOf" srcId="{603AF0B6-15C7-40DE-A563-E16FF8B8E8E6}" destId="{D15C6F89-E3F2-458C-82AA-7A1DF42C3022}" srcOrd="0" destOrd="0" presId="urn:microsoft.com/office/officeart/2005/8/layout/cycle5"/>
    <dgm:cxn modelId="{60E3D737-3CB1-45F5-92B9-17891A5621C1}" type="presOf" srcId="{D7908CBA-F941-4A7A-9E12-7BAD9D1B2670}" destId="{D3AD6064-EAD1-4714-8E4C-EA784F45602D}" srcOrd="0" destOrd="0" presId="urn:microsoft.com/office/officeart/2005/8/layout/cycle5"/>
    <dgm:cxn modelId="{9CCE176B-A151-4599-A567-60C2B27B2CD2}" type="presOf" srcId="{4E4E1F7D-61D1-4739-A685-44FD2DB4EFF5}" destId="{144EE234-2C33-40FE-9E8F-6040C7532BA5}" srcOrd="0" destOrd="0" presId="urn:microsoft.com/office/officeart/2005/8/layout/cycle5"/>
    <dgm:cxn modelId="{5C3D3F5A-F8D6-4F7A-9685-CB11834618D8}" srcId="{1EF2AF60-DE2D-4600-AC82-680EF59FB8B3}" destId="{DB89A8FB-DD33-431D-BEE0-84AE6973EFB6}" srcOrd="2" destOrd="0" parTransId="{9771F61B-A004-4EFD-93CC-4420E562680D}" sibTransId="{603AF0B6-15C7-40DE-A563-E16FF8B8E8E6}"/>
    <dgm:cxn modelId="{B5B698EE-834F-4C32-AFB4-B50A62C0CB19}" type="presOf" srcId="{B1CD6CAB-52A7-48A2-88DF-BA7F11850880}" destId="{8AFEB66A-A1C3-4D3D-BECF-8E743E33146B}" srcOrd="0" destOrd="0" presId="urn:microsoft.com/office/officeart/2005/8/layout/cycle5"/>
    <dgm:cxn modelId="{FF721370-4F6E-468B-9D3B-12D33AE660D4}" type="presOf" srcId="{103C52BE-BBEA-493B-87D2-2E3AEB97D954}" destId="{5EE8898D-BA1D-4E12-9DE8-00946D98ED3F}" srcOrd="0" destOrd="0" presId="urn:microsoft.com/office/officeart/2005/8/layout/cycle5"/>
    <dgm:cxn modelId="{0B352096-4CBE-47FE-A864-9590532DB558}" type="presOf" srcId="{1EF2AF60-DE2D-4600-AC82-680EF59FB8B3}" destId="{F8C572C6-A4D7-4992-9303-2122735D6E95}" srcOrd="0" destOrd="0" presId="urn:microsoft.com/office/officeart/2005/8/layout/cycle5"/>
    <dgm:cxn modelId="{A965AD81-4383-407C-AF03-558784881314}" type="presOf" srcId="{D2EE7B4F-ADEE-4374-9E1E-7992BE6AE84D}" destId="{5CB80C0D-F2C1-4F9A-92FC-225D8C64AA11}" srcOrd="0" destOrd="0" presId="urn:microsoft.com/office/officeart/2005/8/layout/cycle5"/>
    <dgm:cxn modelId="{B687F77A-4418-4750-A4CD-F89BAB95BFB7}" type="presParOf" srcId="{F8C572C6-A4D7-4992-9303-2122735D6E95}" destId="{D3AD6064-EAD1-4714-8E4C-EA784F45602D}" srcOrd="0" destOrd="0" presId="urn:microsoft.com/office/officeart/2005/8/layout/cycle5"/>
    <dgm:cxn modelId="{57A8CE98-578C-4E6C-8C3B-9DCD1E5BBB37}" type="presParOf" srcId="{F8C572C6-A4D7-4992-9303-2122735D6E95}" destId="{0CD33208-31F0-4825-B6E0-2E7A84092624}" srcOrd="1" destOrd="0" presId="urn:microsoft.com/office/officeart/2005/8/layout/cycle5"/>
    <dgm:cxn modelId="{E8518281-7BF8-4F12-A523-43D374F05E5A}" type="presParOf" srcId="{F8C572C6-A4D7-4992-9303-2122735D6E95}" destId="{6082CC8F-0034-4284-94B5-405670B99128}" srcOrd="2" destOrd="0" presId="urn:microsoft.com/office/officeart/2005/8/layout/cycle5"/>
    <dgm:cxn modelId="{486C5339-D223-4C38-A2A7-EA44C6D40B36}" type="presParOf" srcId="{F8C572C6-A4D7-4992-9303-2122735D6E95}" destId="{5EE8898D-BA1D-4E12-9DE8-00946D98ED3F}" srcOrd="3" destOrd="0" presId="urn:microsoft.com/office/officeart/2005/8/layout/cycle5"/>
    <dgm:cxn modelId="{417D723C-FFCE-4172-B6CB-E3CAD5D648D1}" type="presParOf" srcId="{F8C572C6-A4D7-4992-9303-2122735D6E95}" destId="{EAC98475-5E65-41A0-AE34-FE8445DD51AD}" srcOrd="4" destOrd="0" presId="urn:microsoft.com/office/officeart/2005/8/layout/cycle5"/>
    <dgm:cxn modelId="{9AC519EA-E61E-4124-AF0D-863CDDCFCE71}" type="presParOf" srcId="{F8C572C6-A4D7-4992-9303-2122735D6E95}" destId="{5B637377-09F4-42E5-82BF-802BD44F30B6}" srcOrd="5" destOrd="0" presId="urn:microsoft.com/office/officeart/2005/8/layout/cycle5"/>
    <dgm:cxn modelId="{96D9A7F7-7F9D-428C-8A04-3DCD570B3934}" type="presParOf" srcId="{F8C572C6-A4D7-4992-9303-2122735D6E95}" destId="{DE588214-F2E4-40A9-BE4E-20385EED30AE}" srcOrd="6" destOrd="0" presId="urn:microsoft.com/office/officeart/2005/8/layout/cycle5"/>
    <dgm:cxn modelId="{440F7695-0AF5-433A-A978-19070B9B548A}" type="presParOf" srcId="{F8C572C6-A4D7-4992-9303-2122735D6E95}" destId="{AF552A0A-C90A-4A28-A734-678486091AFF}" srcOrd="7" destOrd="0" presId="urn:microsoft.com/office/officeart/2005/8/layout/cycle5"/>
    <dgm:cxn modelId="{84C7AFD4-A1AF-403F-AA61-F54F691886B6}" type="presParOf" srcId="{F8C572C6-A4D7-4992-9303-2122735D6E95}" destId="{D15C6F89-E3F2-458C-82AA-7A1DF42C3022}" srcOrd="8" destOrd="0" presId="urn:microsoft.com/office/officeart/2005/8/layout/cycle5"/>
    <dgm:cxn modelId="{1B64C6AD-3499-4FE6-AA9E-005DC9274CE4}" type="presParOf" srcId="{F8C572C6-A4D7-4992-9303-2122735D6E95}" destId="{144EE234-2C33-40FE-9E8F-6040C7532BA5}" srcOrd="9" destOrd="0" presId="urn:microsoft.com/office/officeart/2005/8/layout/cycle5"/>
    <dgm:cxn modelId="{A5EA2E6D-FB08-4920-8423-9AB71E4D5FBD}" type="presParOf" srcId="{F8C572C6-A4D7-4992-9303-2122735D6E95}" destId="{11B83025-C59A-4363-983C-A84BED84FD97}" srcOrd="10" destOrd="0" presId="urn:microsoft.com/office/officeart/2005/8/layout/cycle5"/>
    <dgm:cxn modelId="{10B15811-8B16-49D9-B573-2652B666087B}" type="presParOf" srcId="{F8C572C6-A4D7-4992-9303-2122735D6E95}" destId="{8AFEB66A-A1C3-4D3D-BECF-8E743E33146B}" srcOrd="11" destOrd="0" presId="urn:microsoft.com/office/officeart/2005/8/layout/cycle5"/>
    <dgm:cxn modelId="{5840EE3A-45CF-48FD-B5E2-808A5587D5B5}" type="presParOf" srcId="{F8C572C6-A4D7-4992-9303-2122735D6E95}" destId="{064D93B1-BEC8-4294-BE21-BD161D359026}" srcOrd="12" destOrd="0" presId="urn:microsoft.com/office/officeart/2005/8/layout/cycle5"/>
    <dgm:cxn modelId="{F3493B19-94BA-4483-8551-190EBB6436E9}" type="presParOf" srcId="{F8C572C6-A4D7-4992-9303-2122735D6E95}" destId="{75C2ECE7-0845-4C60-A17F-B24671A59A77}" srcOrd="13" destOrd="0" presId="urn:microsoft.com/office/officeart/2005/8/layout/cycle5"/>
    <dgm:cxn modelId="{68386E8A-F20C-4315-8702-90A8600B48E4}" type="presParOf" srcId="{F8C572C6-A4D7-4992-9303-2122735D6E95}" destId="{5CB80C0D-F2C1-4F9A-92FC-225D8C64AA11}" srcOrd="14" destOrd="0" presId="urn:microsoft.com/office/officeart/2005/8/layout/cycle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cycle5">
  <dgm:title val=""/>
  <dgm:desc val=""/>
  <dgm:catLst>
    <dgm:cat type="cycle" pri="3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fact="-1"/>
          <dgm:constr type="diam" for="ch"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connDist"/>
                <dgm:constr type="begPad" refType="connDist" fact="0.2"/>
                <dgm:constr type="endPad" refType="connDist" fact="0.2"/>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smtClean="0"/>
              <a:t>Modifiez le style du titre</a:t>
            </a:r>
            <a:endParaRPr lang="fr-F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09B523E0-3B09-4A74-AD85-E93BD41BBD7E}" type="datetimeFigureOut">
              <a:rPr lang="fr-FR" smtClean="0"/>
              <a:t>22/10/2021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08A9ED0-E869-44BF-B542-3B5C838094D1}" type="slidenum">
              <a:rPr lang="fr-FR" smtClean="0"/>
              <a:t>‹N°›</a:t>
            </a:fld>
            <a:endParaRPr lang="fr-FR"/>
          </a:p>
        </p:txBody>
      </p:sp>
    </p:spTree>
    <p:extLst>
      <p:ext uri="{BB962C8B-B14F-4D97-AF65-F5344CB8AC3E}">
        <p14:creationId xmlns:p14="http://schemas.microsoft.com/office/powerpoint/2010/main" val="26877211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9B523E0-3B09-4A74-AD85-E93BD41BBD7E}" type="datetimeFigureOut">
              <a:rPr lang="fr-FR" smtClean="0"/>
              <a:t>22/10/2021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08A9ED0-E869-44BF-B542-3B5C838094D1}" type="slidenum">
              <a:rPr lang="fr-FR" smtClean="0"/>
              <a:t>‹N°›</a:t>
            </a:fld>
            <a:endParaRPr lang="fr-FR"/>
          </a:p>
        </p:txBody>
      </p:sp>
    </p:spTree>
    <p:extLst>
      <p:ext uri="{BB962C8B-B14F-4D97-AF65-F5344CB8AC3E}">
        <p14:creationId xmlns:p14="http://schemas.microsoft.com/office/powerpoint/2010/main" val="3436823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9B523E0-3B09-4A74-AD85-E93BD41BBD7E}" type="datetimeFigureOut">
              <a:rPr lang="fr-FR" smtClean="0"/>
              <a:t>22/10/2021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08A9ED0-E869-44BF-B542-3B5C838094D1}" type="slidenum">
              <a:rPr lang="fr-FR" smtClean="0"/>
              <a:t>‹N°›</a:t>
            </a:fld>
            <a:endParaRPr lang="fr-FR"/>
          </a:p>
        </p:txBody>
      </p:sp>
    </p:spTree>
    <p:extLst>
      <p:ext uri="{BB962C8B-B14F-4D97-AF65-F5344CB8AC3E}">
        <p14:creationId xmlns:p14="http://schemas.microsoft.com/office/powerpoint/2010/main" val="1835705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9B523E0-3B09-4A74-AD85-E93BD41BBD7E}" type="datetimeFigureOut">
              <a:rPr lang="fr-FR" smtClean="0"/>
              <a:t>22/10/2021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08A9ED0-E869-44BF-B542-3B5C838094D1}" type="slidenum">
              <a:rPr lang="fr-FR" smtClean="0"/>
              <a:t>‹N°›</a:t>
            </a:fld>
            <a:endParaRPr lang="fr-FR"/>
          </a:p>
        </p:txBody>
      </p:sp>
    </p:spTree>
    <p:extLst>
      <p:ext uri="{BB962C8B-B14F-4D97-AF65-F5344CB8AC3E}">
        <p14:creationId xmlns:p14="http://schemas.microsoft.com/office/powerpoint/2010/main" val="15075751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smtClean="0"/>
              <a:t>Modifiez le style du titre</a:t>
            </a:r>
            <a:endParaRPr lang="fr-F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09B523E0-3B09-4A74-AD85-E93BD41BBD7E}" type="datetimeFigureOut">
              <a:rPr lang="fr-FR" smtClean="0"/>
              <a:t>22/10/2021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08A9ED0-E869-44BF-B542-3B5C838094D1}" type="slidenum">
              <a:rPr lang="fr-FR" smtClean="0"/>
              <a:t>‹N°›</a:t>
            </a:fld>
            <a:endParaRPr lang="fr-FR"/>
          </a:p>
        </p:txBody>
      </p:sp>
    </p:spTree>
    <p:extLst>
      <p:ext uri="{BB962C8B-B14F-4D97-AF65-F5344CB8AC3E}">
        <p14:creationId xmlns:p14="http://schemas.microsoft.com/office/powerpoint/2010/main" val="13036765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838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6172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09B523E0-3B09-4A74-AD85-E93BD41BBD7E}" type="datetimeFigureOut">
              <a:rPr lang="fr-FR" smtClean="0"/>
              <a:t>22/10/2021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08A9ED0-E869-44BF-B542-3B5C838094D1}" type="slidenum">
              <a:rPr lang="fr-FR" smtClean="0"/>
              <a:t>‹N°›</a:t>
            </a:fld>
            <a:endParaRPr lang="fr-FR"/>
          </a:p>
        </p:txBody>
      </p:sp>
    </p:spTree>
    <p:extLst>
      <p:ext uri="{BB962C8B-B14F-4D97-AF65-F5344CB8AC3E}">
        <p14:creationId xmlns:p14="http://schemas.microsoft.com/office/powerpoint/2010/main" val="3264429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smtClean="0"/>
              <a:t>Modifiez le style du titre</a:t>
            </a:r>
            <a:endParaRPr lang="fr-F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09B523E0-3B09-4A74-AD85-E93BD41BBD7E}" type="datetimeFigureOut">
              <a:rPr lang="fr-FR" smtClean="0"/>
              <a:t>22/10/2021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308A9ED0-E869-44BF-B542-3B5C838094D1}" type="slidenum">
              <a:rPr lang="fr-FR" smtClean="0"/>
              <a:t>‹N°›</a:t>
            </a:fld>
            <a:endParaRPr lang="fr-FR"/>
          </a:p>
        </p:txBody>
      </p:sp>
    </p:spTree>
    <p:extLst>
      <p:ext uri="{BB962C8B-B14F-4D97-AF65-F5344CB8AC3E}">
        <p14:creationId xmlns:p14="http://schemas.microsoft.com/office/powerpoint/2010/main" val="31039350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09B523E0-3B09-4A74-AD85-E93BD41BBD7E}" type="datetimeFigureOut">
              <a:rPr lang="fr-FR" smtClean="0"/>
              <a:t>22/10/2021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308A9ED0-E869-44BF-B542-3B5C838094D1}" type="slidenum">
              <a:rPr lang="fr-FR" smtClean="0"/>
              <a:t>‹N°›</a:t>
            </a:fld>
            <a:endParaRPr lang="fr-FR"/>
          </a:p>
        </p:txBody>
      </p:sp>
    </p:spTree>
    <p:extLst>
      <p:ext uri="{BB962C8B-B14F-4D97-AF65-F5344CB8AC3E}">
        <p14:creationId xmlns:p14="http://schemas.microsoft.com/office/powerpoint/2010/main" val="24247244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9B523E0-3B09-4A74-AD85-E93BD41BBD7E}" type="datetimeFigureOut">
              <a:rPr lang="fr-FR" smtClean="0"/>
              <a:t>22/10/2021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308A9ED0-E869-44BF-B542-3B5C838094D1}" type="slidenum">
              <a:rPr lang="fr-FR" smtClean="0"/>
              <a:t>‹N°›</a:t>
            </a:fld>
            <a:endParaRPr lang="fr-FR"/>
          </a:p>
        </p:txBody>
      </p:sp>
    </p:spTree>
    <p:extLst>
      <p:ext uri="{BB962C8B-B14F-4D97-AF65-F5344CB8AC3E}">
        <p14:creationId xmlns:p14="http://schemas.microsoft.com/office/powerpoint/2010/main" val="42676264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09B523E0-3B09-4A74-AD85-E93BD41BBD7E}" type="datetimeFigureOut">
              <a:rPr lang="fr-FR" smtClean="0"/>
              <a:t>22/10/2021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08A9ED0-E869-44BF-B542-3B5C838094D1}" type="slidenum">
              <a:rPr lang="fr-FR" smtClean="0"/>
              <a:t>‹N°›</a:t>
            </a:fld>
            <a:endParaRPr lang="fr-FR"/>
          </a:p>
        </p:txBody>
      </p:sp>
    </p:spTree>
    <p:extLst>
      <p:ext uri="{BB962C8B-B14F-4D97-AF65-F5344CB8AC3E}">
        <p14:creationId xmlns:p14="http://schemas.microsoft.com/office/powerpoint/2010/main" val="30023718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09B523E0-3B09-4A74-AD85-E93BD41BBD7E}" type="datetimeFigureOut">
              <a:rPr lang="fr-FR" smtClean="0"/>
              <a:t>22/10/2021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08A9ED0-E869-44BF-B542-3B5C838094D1}" type="slidenum">
              <a:rPr lang="fr-FR" smtClean="0"/>
              <a:t>‹N°›</a:t>
            </a:fld>
            <a:endParaRPr lang="fr-FR"/>
          </a:p>
        </p:txBody>
      </p:sp>
    </p:spTree>
    <p:extLst>
      <p:ext uri="{BB962C8B-B14F-4D97-AF65-F5344CB8AC3E}">
        <p14:creationId xmlns:p14="http://schemas.microsoft.com/office/powerpoint/2010/main" val="42553512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9B523E0-3B09-4A74-AD85-E93BD41BBD7E}" type="datetimeFigureOut">
              <a:rPr lang="fr-FR" smtClean="0"/>
              <a:t>22/10/2021</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08A9ED0-E869-44BF-B542-3B5C838094D1}" type="slidenum">
              <a:rPr lang="fr-FR" smtClean="0"/>
              <a:t>‹N°›</a:t>
            </a:fld>
            <a:endParaRPr lang="fr-FR"/>
          </a:p>
        </p:txBody>
      </p:sp>
    </p:spTree>
    <p:extLst>
      <p:ext uri="{BB962C8B-B14F-4D97-AF65-F5344CB8AC3E}">
        <p14:creationId xmlns:p14="http://schemas.microsoft.com/office/powerpoint/2010/main" val="2963489146"/>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5.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7.xml"/><Relationship Id="rId6" Type="http://schemas.openxmlformats.org/officeDocument/2006/relationships/image" Target="../media/image7.png"/><Relationship Id="rId11" Type="http://schemas.openxmlformats.org/officeDocument/2006/relationships/image" Target="../media/image12.png"/><Relationship Id="rId5" Type="http://schemas.openxmlformats.org/officeDocument/2006/relationships/image" Target="../media/image6.png"/><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png"/></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2.jpeg"/><Relationship Id="rId1" Type="http://schemas.openxmlformats.org/officeDocument/2006/relationships/slideLayout" Target="../slideLayouts/slideLayout7.xml"/><Relationship Id="rId4" Type="http://schemas.openxmlformats.org/officeDocument/2006/relationships/image" Target="../media/image14.jpeg"/></Relationships>
</file>

<file path=ppt/slides/_rels/slide8.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2.jpeg"/><Relationship Id="rId1" Type="http://schemas.openxmlformats.org/officeDocument/2006/relationships/slideLayout" Target="../slideLayouts/slideLayout7.xml"/><Relationship Id="rId4" Type="http://schemas.openxmlformats.org/officeDocument/2006/relationships/image" Target="../media/image14.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304048789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Nuage 9"/>
          <p:cNvSpPr/>
          <p:nvPr/>
        </p:nvSpPr>
        <p:spPr>
          <a:xfrm>
            <a:off x="10315977" y="154547"/>
            <a:ext cx="1481070" cy="991673"/>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Nuage 10"/>
          <p:cNvSpPr/>
          <p:nvPr/>
        </p:nvSpPr>
        <p:spPr>
          <a:xfrm>
            <a:off x="4778062" y="837127"/>
            <a:ext cx="1738647" cy="804929"/>
          </a:xfrm>
          <a:prstGeom prst="cloud">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12" name="Nuage 11"/>
          <p:cNvSpPr/>
          <p:nvPr/>
        </p:nvSpPr>
        <p:spPr>
          <a:xfrm>
            <a:off x="0" y="28978"/>
            <a:ext cx="1300766" cy="1081825"/>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 name="Nuage 12"/>
          <p:cNvSpPr/>
          <p:nvPr/>
        </p:nvSpPr>
        <p:spPr>
          <a:xfrm>
            <a:off x="10444766" y="5782614"/>
            <a:ext cx="1609859" cy="914400"/>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 name="Nuage 13"/>
          <p:cNvSpPr/>
          <p:nvPr/>
        </p:nvSpPr>
        <p:spPr>
          <a:xfrm>
            <a:off x="4778062" y="4359498"/>
            <a:ext cx="1738647" cy="753415"/>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5" name="Nuage 14"/>
          <p:cNvSpPr/>
          <p:nvPr/>
        </p:nvSpPr>
        <p:spPr>
          <a:xfrm>
            <a:off x="90152" y="5782614"/>
            <a:ext cx="1300766" cy="1056067"/>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8" name="Ruban vers le bas 17"/>
          <p:cNvSpPr/>
          <p:nvPr/>
        </p:nvSpPr>
        <p:spPr>
          <a:xfrm>
            <a:off x="1390918" y="2421228"/>
            <a:ext cx="8925059" cy="1159098"/>
          </a:xfrm>
          <a:prstGeom prst="ribb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0" name="ZoneTexte 19"/>
          <p:cNvSpPr txBox="1"/>
          <p:nvPr/>
        </p:nvSpPr>
        <p:spPr>
          <a:xfrm>
            <a:off x="4024647" y="2884869"/>
            <a:ext cx="3625404" cy="461665"/>
          </a:xfrm>
          <a:prstGeom prst="rect">
            <a:avLst/>
          </a:prstGeom>
          <a:noFill/>
        </p:spPr>
        <p:txBody>
          <a:bodyPr wrap="square" rtlCol="0">
            <a:spAutoFit/>
          </a:bodyPr>
          <a:lstStyle/>
          <a:p>
            <a:pPr algn="ctr" rtl="1"/>
            <a:r>
              <a:rPr lang="ar-DZ" sz="2400" dirty="0" smtClean="0">
                <a:solidFill>
                  <a:srgbClr val="002060"/>
                </a:solidFill>
              </a:rPr>
              <a:t>مع تمنياتي لكم بالنجاح                </a:t>
            </a:r>
            <a:endParaRPr lang="fr-FR" sz="2400" dirty="0">
              <a:solidFill>
                <a:srgbClr val="002060"/>
              </a:solidFill>
            </a:endParaRPr>
          </a:p>
        </p:txBody>
      </p:sp>
    </p:spTree>
    <p:extLst>
      <p:ext uri="{BB962C8B-B14F-4D97-AF65-F5344CB8AC3E}">
        <p14:creationId xmlns:p14="http://schemas.microsoft.com/office/powerpoint/2010/main" val="220374951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7999"/>
          </a:xfrm>
          <a:prstGeom prst="rect">
            <a:avLst/>
          </a:prstGeom>
        </p:spPr>
      </p:pic>
      <p:sp>
        <p:nvSpPr>
          <p:cNvPr id="3" name="ZoneTexte 2"/>
          <p:cNvSpPr txBox="1"/>
          <p:nvPr/>
        </p:nvSpPr>
        <p:spPr>
          <a:xfrm>
            <a:off x="3528811" y="3193961"/>
            <a:ext cx="4507605" cy="830997"/>
          </a:xfrm>
          <a:prstGeom prst="rect">
            <a:avLst/>
          </a:prstGeom>
          <a:noFill/>
        </p:spPr>
        <p:txBody>
          <a:bodyPr wrap="square" rtlCol="0">
            <a:spAutoFit/>
          </a:bodyPr>
          <a:lstStyle/>
          <a:p>
            <a:pPr algn="ctr" rtl="1"/>
            <a:r>
              <a:rPr lang="ar-DZ" sz="2400" dirty="0" smtClean="0">
                <a:solidFill>
                  <a:srgbClr val="002060"/>
                </a:solidFill>
              </a:rPr>
              <a:t>اعملوا من أجل نهضة أمتكم، واجتهدوا في طلب العلم </a:t>
            </a:r>
            <a:endParaRPr lang="fr-FR" sz="2400" dirty="0">
              <a:solidFill>
                <a:srgbClr val="002060"/>
              </a:solidFill>
            </a:endParaRPr>
          </a:p>
        </p:txBody>
      </p:sp>
    </p:spTree>
    <p:extLst>
      <p:ext uri="{BB962C8B-B14F-4D97-AF65-F5344CB8AC3E}">
        <p14:creationId xmlns:p14="http://schemas.microsoft.com/office/powerpoint/2010/main" val="267527328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pPr rtl="1"/>
            <a:r>
              <a:rPr lang="ar-DZ" dirty="0" smtClean="0">
                <a:solidFill>
                  <a:srgbClr val="002060"/>
                </a:solidFill>
              </a:rPr>
              <a:t>المحاضرة الثالثة: قراءة في أصول التفكير اللساني السوسيري</a:t>
            </a:r>
            <a:endParaRPr lang="fr-FR" dirty="0">
              <a:solidFill>
                <a:srgbClr val="002060"/>
              </a:solidFill>
            </a:endParaRPr>
          </a:p>
        </p:txBody>
      </p:sp>
      <p:sp>
        <p:nvSpPr>
          <p:cNvPr id="3" name="Sous-titre 2"/>
          <p:cNvSpPr>
            <a:spLocks noGrp="1"/>
          </p:cNvSpPr>
          <p:nvPr>
            <p:ph type="subTitle" idx="1"/>
          </p:nvPr>
        </p:nvSpPr>
        <p:spPr/>
        <p:txBody>
          <a:bodyPr>
            <a:normAutofit lnSpcReduction="10000"/>
          </a:bodyPr>
          <a:lstStyle/>
          <a:p>
            <a:pPr rtl="1"/>
            <a:r>
              <a:rPr lang="ar-DZ" dirty="0" smtClean="0">
                <a:solidFill>
                  <a:srgbClr val="00B0F0"/>
                </a:solidFill>
              </a:rPr>
              <a:t>الهدف العام : أن يعرف الطالب أصول فكر سوسير</a:t>
            </a:r>
          </a:p>
          <a:p>
            <a:pPr rtl="1"/>
            <a:r>
              <a:rPr lang="ar-DZ" dirty="0" smtClean="0">
                <a:solidFill>
                  <a:srgbClr val="00B0F0"/>
                </a:solidFill>
              </a:rPr>
              <a:t>الهدف الخاص: أن يتمكن الطالب من معرفة ما أضافه سوسير</a:t>
            </a:r>
          </a:p>
          <a:p>
            <a:pPr rtl="1"/>
            <a:r>
              <a:rPr lang="ar-DZ" dirty="0" smtClean="0">
                <a:solidFill>
                  <a:srgbClr val="00B0F0"/>
                </a:solidFill>
              </a:rPr>
              <a:t>الهدف الاجرائي: أن يتمكن الطالب من قراءة مصطلحات النظرية اللسانية عند سوسير من خلال سياقاتها الأصلية</a:t>
            </a:r>
            <a:r>
              <a:rPr lang="ar-DZ" dirty="0" smtClean="0"/>
              <a:t>.</a:t>
            </a:r>
            <a:endParaRPr lang="fr-FR" dirty="0"/>
          </a:p>
        </p:txBody>
      </p:sp>
    </p:spTree>
    <p:extLst>
      <p:ext uri="{BB962C8B-B14F-4D97-AF65-F5344CB8AC3E}">
        <p14:creationId xmlns:p14="http://schemas.microsoft.com/office/powerpoint/2010/main" val="7810283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ulle ronde 3"/>
          <p:cNvSpPr/>
          <p:nvPr/>
        </p:nvSpPr>
        <p:spPr>
          <a:xfrm>
            <a:off x="8541835" y="981306"/>
            <a:ext cx="1728439" cy="892098"/>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dirty="0" smtClean="0">
                <a:solidFill>
                  <a:srgbClr val="002060"/>
                </a:solidFill>
              </a:rPr>
              <a:t>مقدمة</a:t>
            </a:r>
            <a:endParaRPr lang="fr-FR" dirty="0">
              <a:solidFill>
                <a:srgbClr val="002060"/>
              </a:solidFill>
            </a:endParaRPr>
          </a:p>
        </p:txBody>
      </p:sp>
      <p:sp>
        <p:nvSpPr>
          <p:cNvPr id="5" name="Parchemin horizontal 4"/>
          <p:cNvSpPr/>
          <p:nvPr/>
        </p:nvSpPr>
        <p:spPr>
          <a:xfrm>
            <a:off x="1650379" y="2074126"/>
            <a:ext cx="7504771" cy="3534937"/>
          </a:xfrm>
          <a:prstGeom prst="horizontalScrol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r>
              <a:rPr lang="ar-DZ" dirty="0" smtClean="0">
                <a:solidFill>
                  <a:srgbClr val="002060"/>
                </a:solidFill>
              </a:rPr>
              <a:t>إن كثيرا من المفاهيم التي ظهرت في كتاب سوسير كانت من حيث ظهورها سابقة عنه، إلا أنّه استطاع أن يرسم منحى نظريا عاما شكل نواة الدرس اللساني، حيث أفاد من الفلسفة الأرسطو طاليسية، وكذا الفلسفة الوضعية، والاقتصاد السياسي، وعلم النفس، وعلم الاجتماع، كما أن أفكاره أزهرت في حقل أفكار كل من اللساني الأمريكي وليام وايتني، وكذا فلهالم فون هومبولت.</a:t>
            </a:r>
            <a:endParaRPr lang="fr-FR" dirty="0">
              <a:solidFill>
                <a:srgbClr val="002060"/>
              </a:solidFill>
            </a:endParaRPr>
          </a:p>
        </p:txBody>
      </p:sp>
    </p:spTree>
    <p:extLst>
      <p:ext uri="{BB962C8B-B14F-4D97-AF65-F5344CB8AC3E}">
        <p14:creationId xmlns:p14="http://schemas.microsoft.com/office/powerpoint/2010/main" val="236828240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ulle ronde 1"/>
          <p:cNvSpPr/>
          <p:nvPr/>
        </p:nvSpPr>
        <p:spPr>
          <a:xfrm>
            <a:off x="4850780" y="345686"/>
            <a:ext cx="3958682" cy="947854"/>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dirty="0" smtClean="0">
                <a:solidFill>
                  <a:srgbClr val="002060"/>
                </a:solidFill>
              </a:rPr>
              <a:t>أولا/ حياة فردينان دي سوسير العلمية:</a:t>
            </a:r>
            <a:endParaRPr lang="fr-FR" dirty="0">
              <a:solidFill>
                <a:srgbClr val="002060"/>
              </a:solidFill>
            </a:endParaRPr>
          </a:p>
        </p:txBody>
      </p:sp>
      <p:graphicFrame>
        <p:nvGraphicFramePr>
          <p:cNvPr id="5" name="Diagramme 4"/>
          <p:cNvGraphicFramePr/>
          <p:nvPr>
            <p:extLst>
              <p:ext uri="{D42A27DB-BD31-4B8C-83A1-F6EECF244321}">
                <p14:modId xmlns:p14="http://schemas.microsoft.com/office/powerpoint/2010/main" val="797920051"/>
              </p:ext>
            </p:extLst>
          </p:nvPr>
        </p:nvGraphicFramePr>
        <p:xfrm>
          <a:off x="1561172" y="1661530"/>
          <a:ext cx="9188604" cy="428723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Pensées 6"/>
          <p:cNvSpPr/>
          <p:nvPr/>
        </p:nvSpPr>
        <p:spPr>
          <a:xfrm>
            <a:off x="8831764" y="1154149"/>
            <a:ext cx="2955074" cy="1639230"/>
          </a:xfrm>
          <a:prstGeom prst="cloudCallout">
            <a:avLst>
              <a:gd name="adj1" fmla="val -54418"/>
              <a:gd name="adj2" fmla="val 70928"/>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dirty="0" smtClean="0"/>
              <a:t>عاش في بيت علم، وكان ميالا إلى الرياضيات وعلوم اللسان</a:t>
            </a:r>
            <a:endParaRPr lang="fr-FR" dirty="0"/>
          </a:p>
        </p:txBody>
      </p:sp>
      <p:sp>
        <p:nvSpPr>
          <p:cNvPr id="8" name="Pensées 7"/>
          <p:cNvSpPr/>
          <p:nvPr/>
        </p:nvSpPr>
        <p:spPr>
          <a:xfrm>
            <a:off x="8809461" y="3523786"/>
            <a:ext cx="2999679" cy="1984916"/>
          </a:xfrm>
          <a:prstGeom prst="cloudCallout">
            <a:avLst>
              <a:gd name="adj1" fmla="val -79388"/>
              <a:gd name="adj2" fmla="val 39047"/>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dirty="0" smtClean="0"/>
              <a:t>التحق بحلقة اللسانيين الألمان ودرس على كورتينوس، واحتك ببروغمان وأستوف </a:t>
            </a:r>
            <a:endParaRPr lang="fr-FR" dirty="0"/>
          </a:p>
        </p:txBody>
      </p:sp>
      <p:sp>
        <p:nvSpPr>
          <p:cNvPr id="9" name="Pensées 8"/>
          <p:cNvSpPr/>
          <p:nvPr/>
        </p:nvSpPr>
        <p:spPr>
          <a:xfrm>
            <a:off x="178419" y="3077736"/>
            <a:ext cx="3111191" cy="2185639"/>
          </a:xfrm>
          <a:prstGeom prst="cloudCallout">
            <a:avLst>
              <a:gd name="adj1" fmla="val 81335"/>
              <a:gd name="adj2" fmla="val 49771"/>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sz="1600" dirty="0" smtClean="0"/>
              <a:t>التحق بمدرسة الدراسات </a:t>
            </a:r>
            <a:r>
              <a:rPr lang="ar-DZ" sz="1600" smtClean="0"/>
              <a:t>العليا في فرنسا </a:t>
            </a:r>
            <a:r>
              <a:rPr lang="ar-DZ" sz="1600" dirty="0" smtClean="0"/>
              <a:t>مدرسا حيث حاضر في النحو المقارن والتاريخي</a:t>
            </a:r>
          </a:p>
          <a:p>
            <a:pPr algn="ctr" rtl="1"/>
            <a:r>
              <a:rPr lang="ar-DZ" sz="1600" dirty="0" smtClean="0"/>
              <a:t>فاحتك بأكبر اللسانيين الفرنسيين ومن بينهم أنطوان ميي</a:t>
            </a:r>
            <a:endParaRPr lang="fr-FR" sz="1600" dirty="0"/>
          </a:p>
        </p:txBody>
      </p:sp>
      <p:sp>
        <p:nvSpPr>
          <p:cNvPr id="10" name="Pensées 9"/>
          <p:cNvSpPr/>
          <p:nvPr/>
        </p:nvSpPr>
        <p:spPr>
          <a:xfrm>
            <a:off x="256478" y="975730"/>
            <a:ext cx="3334215" cy="1717288"/>
          </a:xfrm>
          <a:prstGeom prst="cloudCallout">
            <a:avLst>
              <a:gd name="adj1" fmla="val 51856"/>
              <a:gd name="adj2" fmla="val 68348"/>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dirty="0" smtClean="0"/>
              <a:t>عودته من فرنسا وتقديم محاضراته التي ستشكل متن كتابه محاضرات في اللسانيات العامة</a:t>
            </a:r>
            <a:endParaRPr lang="fr-FR" dirty="0"/>
          </a:p>
        </p:txBody>
      </p:sp>
    </p:spTree>
    <p:extLst>
      <p:ext uri="{BB962C8B-B14F-4D97-AF65-F5344CB8AC3E}">
        <p14:creationId xmlns:p14="http://schemas.microsoft.com/office/powerpoint/2010/main" val="189317699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alpha val="99000"/>
          </a:schemeClr>
        </a:solidFill>
        <a:effectLst/>
      </p:bgPr>
    </p:bg>
    <p:spTree>
      <p:nvGrpSpPr>
        <p:cNvPr id="1" name=""/>
        <p:cNvGrpSpPr/>
        <p:nvPr/>
      </p:nvGrpSpPr>
      <p:grpSpPr>
        <a:xfrm>
          <a:off x="0" y="0"/>
          <a:ext cx="0" cy="0"/>
          <a:chOff x="0" y="0"/>
          <a:chExt cx="0" cy="0"/>
        </a:xfrm>
      </p:grpSpPr>
      <p:sp>
        <p:nvSpPr>
          <p:cNvPr id="3" name="Bulle ronde 2"/>
          <p:cNvSpPr/>
          <p:nvPr/>
        </p:nvSpPr>
        <p:spPr>
          <a:xfrm>
            <a:off x="4800992" y="179164"/>
            <a:ext cx="4951141" cy="1030310"/>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dirty="0" smtClean="0">
                <a:solidFill>
                  <a:srgbClr val="002060"/>
                </a:solidFill>
              </a:rPr>
              <a:t>ثانيا/ أصول التفكير اللساني عند سوسير:</a:t>
            </a:r>
            <a:endParaRPr lang="fr-FR" sz="2400" dirty="0">
              <a:solidFill>
                <a:srgbClr val="002060"/>
              </a:solidFill>
            </a:endParaRPr>
          </a:p>
        </p:txBody>
      </p:sp>
      <p:sp>
        <p:nvSpPr>
          <p:cNvPr id="4" name="Flèche gauche 3"/>
          <p:cNvSpPr/>
          <p:nvPr/>
        </p:nvSpPr>
        <p:spPr>
          <a:xfrm>
            <a:off x="5705569" y="1636727"/>
            <a:ext cx="3825157" cy="559944"/>
          </a:xfrm>
          <a:prstGeom prst="leftArrow">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ar-DZ" dirty="0" smtClean="0">
                <a:solidFill>
                  <a:srgbClr val="002060"/>
                </a:solidFill>
              </a:rPr>
              <a:t>1) الفلسفة الأرسطو طاليسية</a:t>
            </a:r>
            <a:endParaRPr lang="fr-FR" dirty="0">
              <a:solidFill>
                <a:srgbClr val="002060"/>
              </a:solidFill>
            </a:endParaRPr>
          </a:p>
        </p:txBody>
      </p:sp>
      <p:pic>
        <p:nvPicPr>
          <p:cNvPr id="6" name="Image 5"/>
          <p:cNvPicPr>
            <a:picLocks noChangeAspect="1"/>
          </p:cNvPicPr>
          <p:nvPr/>
        </p:nvPicPr>
        <p:blipFill>
          <a:blip r:embed="rId2"/>
          <a:stretch>
            <a:fillRect/>
          </a:stretch>
        </p:blipFill>
        <p:spPr>
          <a:xfrm>
            <a:off x="5691985" y="2162108"/>
            <a:ext cx="3826612" cy="678481"/>
          </a:xfrm>
          <a:prstGeom prst="rect">
            <a:avLst/>
          </a:prstGeom>
        </p:spPr>
      </p:pic>
      <p:pic>
        <p:nvPicPr>
          <p:cNvPr id="7" name="Image 6"/>
          <p:cNvPicPr>
            <a:picLocks noChangeAspect="1"/>
          </p:cNvPicPr>
          <p:nvPr/>
        </p:nvPicPr>
        <p:blipFill>
          <a:blip r:embed="rId3"/>
          <a:stretch>
            <a:fillRect/>
          </a:stretch>
        </p:blipFill>
        <p:spPr>
          <a:xfrm>
            <a:off x="5691985" y="2876271"/>
            <a:ext cx="3839101" cy="640135"/>
          </a:xfrm>
          <a:prstGeom prst="rect">
            <a:avLst/>
          </a:prstGeom>
        </p:spPr>
      </p:pic>
      <p:pic>
        <p:nvPicPr>
          <p:cNvPr id="8" name="Image 7"/>
          <p:cNvPicPr>
            <a:picLocks noChangeAspect="1"/>
          </p:cNvPicPr>
          <p:nvPr/>
        </p:nvPicPr>
        <p:blipFill>
          <a:blip r:embed="rId4"/>
          <a:stretch>
            <a:fillRect/>
          </a:stretch>
        </p:blipFill>
        <p:spPr>
          <a:xfrm>
            <a:off x="5641140" y="3450883"/>
            <a:ext cx="3920850" cy="700681"/>
          </a:xfrm>
          <a:prstGeom prst="rect">
            <a:avLst/>
          </a:prstGeom>
        </p:spPr>
      </p:pic>
      <p:pic>
        <p:nvPicPr>
          <p:cNvPr id="9" name="Image 8"/>
          <p:cNvPicPr>
            <a:picLocks noChangeAspect="1"/>
          </p:cNvPicPr>
          <p:nvPr/>
        </p:nvPicPr>
        <p:blipFill>
          <a:blip r:embed="rId5"/>
          <a:stretch>
            <a:fillRect/>
          </a:stretch>
        </p:blipFill>
        <p:spPr>
          <a:xfrm>
            <a:off x="5641141" y="4153032"/>
            <a:ext cx="3889585" cy="640135"/>
          </a:xfrm>
          <a:prstGeom prst="rect">
            <a:avLst/>
          </a:prstGeom>
        </p:spPr>
      </p:pic>
      <p:pic>
        <p:nvPicPr>
          <p:cNvPr id="10" name="Image 9"/>
          <p:cNvPicPr>
            <a:picLocks noChangeAspect="1"/>
          </p:cNvPicPr>
          <p:nvPr/>
        </p:nvPicPr>
        <p:blipFill>
          <a:blip r:embed="rId6"/>
          <a:stretch>
            <a:fillRect/>
          </a:stretch>
        </p:blipFill>
        <p:spPr>
          <a:xfrm>
            <a:off x="5641141" y="4870436"/>
            <a:ext cx="3889585" cy="640135"/>
          </a:xfrm>
          <a:prstGeom prst="rect">
            <a:avLst/>
          </a:prstGeom>
        </p:spPr>
      </p:pic>
      <p:pic>
        <p:nvPicPr>
          <p:cNvPr id="14" name="Image 13"/>
          <p:cNvPicPr>
            <a:picLocks noChangeAspect="1"/>
          </p:cNvPicPr>
          <p:nvPr/>
        </p:nvPicPr>
        <p:blipFill>
          <a:blip r:embed="rId7"/>
          <a:stretch>
            <a:fillRect/>
          </a:stretch>
        </p:blipFill>
        <p:spPr>
          <a:xfrm>
            <a:off x="5641140" y="5506453"/>
            <a:ext cx="3895682" cy="640135"/>
          </a:xfrm>
          <a:prstGeom prst="rect">
            <a:avLst/>
          </a:prstGeom>
        </p:spPr>
      </p:pic>
      <p:sp>
        <p:nvSpPr>
          <p:cNvPr id="15" name="ZoneTexte 14"/>
          <p:cNvSpPr txBox="1"/>
          <p:nvPr/>
        </p:nvSpPr>
        <p:spPr>
          <a:xfrm>
            <a:off x="6434650" y="2317476"/>
            <a:ext cx="3115659" cy="369332"/>
          </a:xfrm>
          <a:prstGeom prst="rect">
            <a:avLst/>
          </a:prstGeom>
          <a:noFill/>
        </p:spPr>
        <p:txBody>
          <a:bodyPr wrap="square" rtlCol="0">
            <a:spAutoFit/>
          </a:bodyPr>
          <a:lstStyle/>
          <a:p>
            <a:pPr algn="r"/>
            <a:r>
              <a:rPr lang="ar-DZ" dirty="0" smtClean="0">
                <a:solidFill>
                  <a:srgbClr val="002060"/>
                </a:solidFill>
              </a:rPr>
              <a:t>2) الفلسفة الوضعية </a:t>
            </a:r>
            <a:endParaRPr lang="fr-FR" dirty="0">
              <a:solidFill>
                <a:srgbClr val="002060"/>
              </a:solidFill>
            </a:endParaRPr>
          </a:p>
        </p:txBody>
      </p:sp>
      <p:sp>
        <p:nvSpPr>
          <p:cNvPr id="16" name="ZoneTexte 15"/>
          <p:cNvSpPr txBox="1"/>
          <p:nvPr/>
        </p:nvSpPr>
        <p:spPr>
          <a:xfrm flipH="1">
            <a:off x="6787165" y="3013656"/>
            <a:ext cx="2696505" cy="365864"/>
          </a:xfrm>
          <a:prstGeom prst="rect">
            <a:avLst/>
          </a:prstGeom>
          <a:noFill/>
        </p:spPr>
        <p:txBody>
          <a:bodyPr wrap="square" rtlCol="0">
            <a:spAutoFit/>
          </a:bodyPr>
          <a:lstStyle/>
          <a:p>
            <a:pPr algn="r" rtl="1"/>
            <a:r>
              <a:rPr lang="ar-DZ" dirty="0" smtClean="0">
                <a:solidFill>
                  <a:srgbClr val="002060"/>
                </a:solidFill>
              </a:rPr>
              <a:t>3)علم الاقتصاد</a:t>
            </a:r>
            <a:endParaRPr lang="fr-FR" dirty="0">
              <a:solidFill>
                <a:srgbClr val="002060"/>
              </a:solidFill>
            </a:endParaRPr>
          </a:p>
        </p:txBody>
      </p:sp>
      <p:sp>
        <p:nvSpPr>
          <p:cNvPr id="18" name="ZoneTexte 17"/>
          <p:cNvSpPr txBox="1"/>
          <p:nvPr/>
        </p:nvSpPr>
        <p:spPr>
          <a:xfrm rot="10800000" flipV="1">
            <a:off x="5691985" y="3638131"/>
            <a:ext cx="3858324" cy="369332"/>
          </a:xfrm>
          <a:prstGeom prst="rect">
            <a:avLst/>
          </a:prstGeom>
          <a:noFill/>
        </p:spPr>
        <p:txBody>
          <a:bodyPr wrap="square" rtlCol="0">
            <a:spAutoFit/>
          </a:bodyPr>
          <a:lstStyle/>
          <a:p>
            <a:pPr algn="r"/>
            <a:r>
              <a:rPr lang="ar-DZ" dirty="0" smtClean="0">
                <a:solidFill>
                  <a:srgbClr val="002060"/>
                </a:solidFill>
              </a:rPr>
              <a:t>4</a:t>
            </a:r>
            <a:r>
              <a:rPr lang="ar-DZ" dirty="0">
                <a:solidFill>
                  <a:srgbClr val="002060"/>
                </a:solidFill>
              </a:rPr>
              <a:t>) </a:t>
            </a:r>
            <a:r>
              <a:rPr lang="ar-DZ" dirty="0" smtClean="0">
                <a:solidFill>
                  <a:srgbClr val="002060"/>
                </a:solidFill>
              </a:rPr>
              <a:t>علم الاجتماع (إيميل دوركايم)</a:t>
            </a:r>
            <a:endParaRPr lang="fr-FR" dirty="0">
              <a:solidFill>
                <a:srgbClr val="002060"/>
              </a:solidFill>
            </a:endParaRPr>
          </a:p>
        </p:txBody>
      </p:sp>
      <p:sp>
        <p:nvSpPr>
          <p:cNvPr id="19" name="ZoneTexte 18"/>
          <p:cNvSpPr txBox="1"/>
          <p:nvPr/>
        </p:nvSpPr>
        <p:spPr>
          <a:xfrm>
            <a:off x="6057559" y="4323456"/>
            <a:ext cx="3479263" cy="369332"/>
          </a:xfrm>
          <a:prstGeom prst="rect">
            <a:avLst/>
          </a:prstGeom>
          <a:noFill/>
        </p:spPr>
        <p:txBody>
          <a:bodyPr wrap="square" rtlCol="0">
            <a:spAutoFit/>
          </a:bodyPr>
          <a:lstStyle/>
          <a:p>
            <a:pPr algn="r" rtl="1"/>
            <a:r>
              <a:rPr lang="ar-DZ" dirty="0" smtClean="0">
                <a:solidFill>
                  <a:srgbClr val="002060"/>
                </a:solidFill>
              </a:rPr>
              <a:t>5) علم النفس سغموند فرويد</a:t>
            </a:r>
            <a:endParaRPr lang="fr-FR" dirty="0">
              <a:solidFill>
                <a:srgbClr val="002060"/>
              </a:solidFill>
            </a:endParaRPr>
          </a:p>
        </p:txBody>
      </p:sp>
      <p:sp>
        <p:nvSpPr>
          <p:cNvPr id="20" name="ZoneTexte 19"/>
          <p:cNvSpPr txBox="1"/>
          <p:nvPr/>
        </p:nvSpPr>
        <p:spPr>
          <a:xfrm rot="10800000" flipV="1">
            <a:off x="6935986" y="4954694"/>
            <a:ext cx="2563478" cy="369332"/>
          </a:xfrm>
          <a:prstGeom prst="rect">
            <a:avLst/>
          </a:prstGeom>
          <a:noFill/>
        </p:spPr>
        <p:txBody>
          <a:bodyPr wrap="square" rtlCol="0">
            <a:spAutoFit/>
          </a:bodyPr>
          <a:lstStyle/>
          <a:p>
            <a:pPr algn="r" rtl="1"/>
            <a:r>
              <a:rPr lang="ar-DZ" dirty="0" smtClean="0">
                <a:solidFill>
                  <a:srgbClr val="002060"/>
                </a:solidFill>
              </a:rPr>
              <a:t>6) وليام وايتني </a:t>
            </a:r>
            <a:endParaRPr lang="fr-FR" dirty="0">
              <a:solidFill>
                <a:srgbClr val="002060"/>
              </a:solidFill>
            </a:endParaRPr>
          </a:p>
        </p:txBody>
      </p:sp>
      <p:sp>
        <p:nvSpPr>
          <p:cNvPr id="22" name="ZoneTexte 21"/>
          <p:cNvSpPr txBox="1"/>
          <p:nvPr/>
        </p:nvSpPr>
        <p:spPr>
          <a:xfrm>
            <a:off x="6799363" y="5594829"/>
            <a:ext cx="2700102" cy="369332"/>
          </a:xfrm>
          <a:prstGeom prst="rect">
            <a:avLst/>
          </a:prstGeom>
          <a:noFill/>
        </p:spPr>
        <p:txBody>
          <a:bodyPr wrap="square" rtlCol="0">
            <a:spAutoFit/>
          </a:bodyPr>
          <a:lstStyle/>
          <a:p>
            <a:pPr algn="r" rtl="1"/>
            <a:r>
              <a:rPr lang="ar-DZ" dirty="0" smtClean="0">
                <a:solidFill>
                  <a:srgbClr val="002060"/>
                </a:solidFill>
              </a:rPr>
              <a:t>7) فلهام فون هومبولت</a:t>
            </a:r>
            <a:endParaRPr lang="fr-FR" dirty="0">
              <a:solidFill>
                <a:srgbClr val="002060"/>
              </a:solidFill>
            </a:endParaRPr>
          </a:p>
        </p:txBody>
      </p:sp>
      <p:sp>
        <p:nvSpPr>
          <p:cNvPr id="25" name="Ellipse 24"/>
          <p:cNvSpPr/>
          <p:nvPr/>
        </p:nvSpPr>
        <p:spPr>
          <a:xfrm>
            <a:off x="1097279" y="1622738"/>
            <a:ext cx="4543865" cy="49891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26" name="Image 25"/>
          <p:cNvPicPr>
            <a:picLocks noChangeAspect="1"/>
          </p:cNvPicPr>
          <p:nvPr/>
        </p:nvPicPr>
        <p:blipFill>
          <a:blip r:embed="rId8"/>
          <a:stretch>
            <a:fillRect/>
          </a:stretch>
        </p:blipFill>
        <p:spPr>
          <a:xfrm>
            <a:off x="1097278" y="3600474"/>
            <a:ext cx="4543865" cy="512108"/>
          </a:xfrm>
          <a:prstGeom prst="rect">
            <a:avLst/>
          </a:prstGeom>
        </p:spPr>
      </p:pic>
      <p:pic>
        <p:nvPicPr>
          <p:cNvPr id="27" name="Image 26"/>
          <p:cNvPicPr>
            <a:picLocks noChangeAspect="1"/>
          </p:cNvPicPr>
          <p:nvPr/>
        </p:nvPicPr>
        <p:blipFill>
          <a:blip r:embed="rId9"/>
          <a:stretch>
            <a:fillRect/>
          </a:stretch>
        </p:blipFill>
        <p:spPr>
          <a:xfrm>
            <a:off x="1097278" y="2968551"/>
            <a:ext cx="4543865" cy="512108"/>
          </a:xfrm>
          <a:prstGeom prst="rect">
            <a:avLst/>
          </a:prstGeom>
        </p:spPr>
      </p:pic>
      <p:pic>
        <p:nvPicPr>
          <p:cNvPr id="28" name="Image 27"/>
          <p:cNvPicPr>
            <a:picLocks noChangeAspect="1"/>
          </p:cNvPicPr>
          <p:nvPr/>
        </p:nvPicPr>
        <p:blipFill>
          <a:blip r:embed="rId9"/>
          <a:stretch>
            <a:fillRect/>
          </a:stretch>
        </p:blipFill>
        <p:spPr>
          <a:xfrm>
            <a:off x="1097279" y="2295597"/>
            <a:ext cx="4543865" cy="512108"/>
          </a:xfrm>
          <a:prstGeom prst="rect">
            <a:avLst/>
          </a:prstGeom>
        </p:spPr>
      </p:pic>
      <p:pic>
        <p:nvPicPr>
          <p:cNvPr id="29" name="Image 28"/>
          <p:cNvPicPr>
            <a:picLocks noChangeAspect="1"/>
          </p:cNvPicPr>
          <p:nvPr/>
        </p:nvPicPr>
        <p:blipFill>
          <a:blip r:embed="rId9"/>
          <a:stretch>
            <a:fillRect/>
          </a:stretch>
        </p:blipFill>
        <p:spPr>
          <a:xfrm>
            <a:off x="1097277" y="4227045"/>
            <a:ext cx="4543865" cy="512108"/>
          </a:xfrm>
          <a:prstGeom prst="rect">
            <a:avLst/>
          </a:prstGeom>
        </p:spPr>
      </p:pic>
      <p:pic>
        <p:nvPicPr>
          <p:cNvPr id="30" name="Image 29"/>
          <p:cNvPicPr>
            <a:picLocks noChangeAspect="1"/>
          </p:cNvPicPr>
          <p:nvPr/>
        </p:nvPicPr>
        <p:blipFill>
          <a:blip r:embed="rId10"/>
          <a:stretch>
            <a:fillRect/>
          </a:stretch>
        </p:blipFill>
        <p:spPr>
          <a:xfrm>
            <a:off x="1097277" y="4922982"/>
            <a:ext cx="4543865" cy="512108"/>
          </a:xfrm>
          <a:prstGeom prst="rect">
            <a:avLst/>
          </a:prstGeom>
        </p:spPr>
      </p:pic>
      <p:pic>
        <p:nvPicPr>
          <p:cNvPr id="31" name="Image 30"/>
          <p:cNvPicPr>
            <a:picLocks noChangeAspect="1"/>
          </p:cNvPicPr>
          <p:nvPr/>
        </p:nvPicPr>
        <p:blipFill>
          <a:blip r:embed="rId11"/>
          <a:stretch>
            <a:fillRect/>
          </a:stretch>
        </p:blipFill>
        <p:spPr>
          <a:xfrm>
            <a:off x="1097277" y="5586052"/>
            <a:ext cx="4543865" cy="512108"/>
          </a:xfrm>
          <a:prstGeom prst="rect">
            <a:avLst/>
          </a:prstGeom>
        </p:spPr>
      </p:pic>
      <p:sp>
        <p:nvSpPr>
          <p:cNvPr id="32" name="ZoneTexte 31"/>
          <p:cNvSpPr txBox="1"/>
          <p:nvPr/>
        </p:nvSpPr>
        <p:spPr>
          <a:xfrm>
            <a:off x="1906074" y="1568191"/>
            <a:ext cx="2884868" cy="646331"/>
          </a:xfrm>
          <a:prstGeom prst="rect">
            <a:avLst/>
          </a:prstGeom>
          <a:noFill/>
        </p:spPr>
        <p:txBody>
          <a:bodyPr wrap="square" rtlCol="0">
            <a:spAutoFit/>
          </a:bodyPr>
          <a:lstStyle/>
          <a:p>
            <a:pPr algn="ctr" rtl="1"/>
            <a:r>
              <a:rPr lang="ar-DZ" dirty="0" smtClean="0">
                <a:solidFill>
                  <a:srgbClr val="002060"/>
                </a:solidFill>
              </a:rPr>
              <a:t>مبدأ الثنائية: كل شيء في الوجود له وجهان اثنان </a:t>
            </a:r>
            <a:endParaRPr lang="fr-FR" dirty="0">
              <a:solidFill>
                <a:srgbClr val="002060"/>
              </a:solidFill>
            </a:endParaRPr>
          </a:p>
        </p:txBody>
      </p:sp>
      <p:sp>
        <p:nvSpPr>
          <p:cNvPr id="33" name="ZoneTexte 32"/>
          <p:cNvSpPr txBox="1"/>
          <p:nvPr/>
        </p:nvSpPr>
        <p:spPr>
          <a:xfrm>
            <a:off x="1513694" y="2235217"/>
            <a:ext cx="3282217" cy="646331"/>
          </a:xfrm>
          <a:prstGeom prst="rect">
            <a:avLst/>
          </a:prstGeom>
          <a:noFill/>
        </p:spPr>
        <p:txBody>
          <a:bodyPr wrap="square" rtlCol="0">
            <a:spAutoFit/>
          </a:bodyPr>
          <a:lstStyle/>
          <a:p>
            <a:pPr algn="ctr" rtl="1"/>
            <a:r>
              <a:rPr lang="ar-DZ" dirty="0" smtClean="0">
                <a:solidFill>
                  <a:srgbClr val="002060"/>
                </a:solidFill>
              </a:rPr>
              <a:t>ضرورة بناء المعرفة على الحس (المنهج الوصفي)</a:t>
            </a:r>
            <a:endParaRPr lang="fr-FR" dirty="0">
              <a:solidFill>
                <a:srgbClr val="002060"/>
              </a:solidFill>
            </a:endParaRPr>
          </a:p>
        </p:txBody>
      </p:sp>
      <p:sp>
        <p:nvSpPr>
          <p:cNvPr id="35" name="ZoneTexte 34"/>
          <p:cNvSpPr txBox="1"/>
          <p:nvPr/>
        </p:nvSpPr>
        <p:spPr>
          <a:xfrm>
            <a:off x="1906074" y="2970049"/>
            <a:ext cx="2382591" cy="369332"/>
          </a:xfrm>
          <a:prstGeom prst="rect">
            <a:avLst/>
          </a:prstGeom>
          <a:noFill/>
        </p:spPr>
        <p:txBody>
          <a:bodyPr wrap="square" rtlCol="0">
            <a:spAutoFit/>
          </a:bodyPr>
          <a:lstStyle/>
          <a:p>
            <a:pPr algn="ctr" rtl="1"/>
            <a:r>
              <a:rPr lang="ar-DZ" dirty="0" smtClean="0">
                <a:solidFill>
                  <a:srgbClr val="002060"/>
                </a:solidFill>
              </a:rPr>
              <a:t>مفهوم القيمة</a:t>
            </a:r>
            <a:endParaRPr lang="fr-FR" dirty="0">
              <a:solidFill>
                <a:srgbClr val="002060"/>
              </a:solidFill>
            </a:endParaRPr>
          </a:p>
        </p:txBody>
      </p:sp>
      <p:sp>
        <p:nvSpPr>
          <p:cNvPr id="36" name="ZoneTexte 35"/>
          <p:cNvSpPr txBox="1"/>
          <p:nvPr/>
        </p:nvSpPr>
        <p:spPr>
          <a:xfrm>
            <a:off x="1223493" y="3662895"/>
            <a:ext cx="3879212" cy="369332"/>
          </a:xfrm>
          <a:prstGeom prst="rect">
            <a:avLst/>
          </a:prstGeom>
          <a:noFill/>
        </p:spPr>
        <p:txBody>
          <a:bodyPr wrap="square" rtlCol="0">
            <a:spAutoFit/>
          </a:bodyPr>
          <a:lstStyle/>
          <a:p>
            <a:pPr algn="ctr" rtl="1"/>
            <a:r>
              <a:rPr lang="ar-DZ" dirty="0" smtClean="0">
                <a:solidFill>
                  <a:srgbClr val="002060"/>
                </a:solidFill>
              </a:rPr>
              <a:t>اللغة ظاهرة اجتماعية</a:t>
            </a:r>
            <a:endParaRPr lang="fr-FR" dirty="0">
              <a:solidFill>
                <a:srgbClr val="002060"/>
              </a:solidFill>
            </a:endParaRPr>
          </a:p>
        </p:txBody>
      </p:sp>
      <p:sp>
        <p:nvSpPr>
          <p:cNvPr id="37" name="ZoneTexte 36"/>
          <p:cNvSpPr txBox="1"/>
          <p:nvPr/>
        </p:nvSpPr>
        <p:spPr>
          <a:xfrm>
            <a:off x="2137893" y="4260049"/>
            <a:ext cx="1996225" cy="369332"/>
          </a:xfrm>
          <a:prstGeom prst="rect">
            <a:avLst/>
          </a:prstGeom>
          <a:noFill/>
        </p:spPr>
        <p:txBody>
          <a:bodyPr wrap="square" rtlCol="0">
            <a:spAutoFit/>
          </a:bodyPr>
          <a:lstStyle/>
          <a:p>
            <a:r>
              <a:rPr lang="ar-DZ" dirty="0" smtClean="0">
                <a:solidFill>
                  <a:srgbClr val="002060"/>
                </a:solidFill>
              </a:rPr>
              <a:t>الدليل اللساني كيان نفسي</a:t>
            </a:r>
            <a:endParaRPr lang="fr-FR" dirty="0">
              <a:solidFill>
                <a:srgbClr val="002060"/>
              </a:solidFill>
            </a:endParaRPr>
          </a:p>
        </p:txBody>
      </p:sp>
      <p:sp>
        <p:nvSpPr>
          <p:cNvPr id="38" name="ZoneTexte 37"/>
          <p:cNvSpPr txBox="1"/>
          <p:nvPr/>
        </p:nvSpPr>
        <p:spPr>
          <a:xfrm>
            <a:off x="1517648" y="4977526"/>
            <a:ext cx="3159441" cy="369332"/>
          </a:xfrm>
          <a:prstGeom prst="rect">
            <a:avLst/>
          </a:prstGeom>
          <a:noFill/>
        </p:spPr>
        <p:txBody>
          <a:bodyPr wrap="square" rtlCol="0">
            <a:spAutoFit/>
          </a:bodyPr>
          <a:lstStyle/>
          <a:p>
            <a:pPr algn="ctr" rtl="1"/>
            <a:r>
              <a:rPr lang="ar-DZ" dirty="0" smtClean="0">
                <a:solidFill>
                  <a:srgbClr val="002060"/>
                </a:solidFill>
              </a:rPr>
              <a:t>اللغة مؤسسة إجماعية+ مبدأ الاعتباطية</a:t>
            </a:r>
            <a:endParaRPr lang="fr-FR" dirty="0">
              <a:solidFill>
                <a:srgbClr val="002060"/>
              </a:solidFill>
            </a:endParaRPr>
          </a:p>
        </p:txBody>
      </p:sp>
      <p:sp>
        <p:nvSpPr>
          <p:cNvPr id="2" name="ZoneTexte 1"/>
          <p:cNvSpPr txBox="1"/>
          <p:nvPr/>
        </p:nvSpPr>
        <p:spPr>
          <a:xfrm>
            <a:off x="1513694" y="5618919"/>
            <a:ext cx="3159441" cy="369332"/>
          </a:xfrm>
          <a:prstGeom prst="rect">
            <a:avLst/>
          </a:prstGeom>
          <a:noFill/>
        </p:spPr>
        <p:txBody>
          <a:bodyPr wrap="square" rtlCol="0">
            <a:spAutoFit/>
          </a:bodyPr>
          <a:lstStyle/>
          <a:p>
            <a:pPr algn="ctr" rtl="1"/>
            <a:r>
              <a:rPr lang="ar-DZ" dirty="0" smtClean="0">
                <a:solidFill>
                  <a:srgbClr val="002060"/>
                </a:solidFill>
              </a:rPr>
              <a:t>العلاقة بين اللغة والكلام           </a:t>
            </a:r>
            <a:endParaRPr lang="fr-FR" dirty="0">
              <a:solidFill>
                <a:srgbClr val="002060"/>
              </a:solidFill>
            </a:endParaRPr>
          </a:p>
        </p:txBody>
      </p:sp>
    </p:spTree>
    <p:extLst>
      <p:ext uri="{BB962C8B-B14F-4D97-AF65-F5344CB8AC3E}">
        <p14:creationId xmlns:p14="http://schemas.microsoft.com/office/powerpoint/2010/main" val="238238689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Explosion 2 2"/>
          <p:cNvSpPr/>
          <p:nvPr/>
        </p:nvSpPr>
        <p:spPr>
          <a:xfrm>
            <a:off x="8370277" y="928467"/>
            <a:ext cx="2405575" cy="2700997"/>
          </a:xfrm>
          <a:prstGeom prst="irregularSeal2">
            <a:avLst/>
          </a:prstGeom>
          <a:blipFill>
            <a:blip r:embed="rId2"/>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Explosion 2 3"/>
          <p:cNvSpPr/>
          <p:nvPr/>
        </p:nvSpPr>
        <p:spPr>
          <a:xfrm>
            <a:off x="858125" y="1871504"/>
            <a:ext cx="8060792" cy="4986496"/>
          </a:xfrm>
          <a:prstGeom prst="irregularSeal2">
            <a:avLst/>
          </a:prstGeom>
          <a:blipFill>
            <a:blip r:embed="rId2"/>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Pensées 4"/>
          <p:cNvSpPr/>
          <p:nvPr/>
        </p:nvSpPr>
        <p:spPr>
          <a:xfrm>
            <a:off x="3924886" y="84657"/>
            <a:ext cx="4994031" cy="1533378"/>
          </a:xfrm>
          <a:prstGeom prst="cloudCallout">
            <a:avLst>
              <a:gd name="adj1" fmla="val -29565"/>
              <a:gd name="adj2" fmla="val 98280"/>
            </a:avLst>
          </a:prstGeom>
          <a:blipFill>
            <a:blip r:embed="rId2"/>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ZoneTexte 5"/>
          <p:cNvSpPr txBox="1"/>
          <p:nvPr/>
        </p:nvSpPr>
        <p:spPr>
          <a:xfrm flipH="1">
            <a:off x="5148772" y="533569"/>
            <a:ext cx="2672861" cy="830997"/>
          </a:xfrm>
          <a:prstGeom prst="rect">
            <a:avLst/>
          </a:prstGeom>
          <a:noFill/>
        </p:spPr>
        <p:txBody>
          <a:bodyPr wrap="square" rtlCol="0">
            <a:spAutoFit/>
          </a:bodyPr>
          <a:lstStyle/>
          <a:p>
            <a:pPr algn="ctr" rtl="1"/>
            <a:r>
              <a:rPr lang="ar-DZ" sz="2400" dirty="0" smtClean="0">
                <a:solidFill>
                  <a:srgbClr val="00B0F0"/>
                </a:solidFill>
              </a:rPr>
              <a:t>أولا: الفلسفة الأرسطو طاليسية</a:t>
            </a:r>
            <a:endParaRPr lang="fr-FR" sz="2400" dirty="0">
              <a:solidFill>
                <a:srgbClr val="00B0F0"/>
              </a:solidFill>
            </a:endParaRPr>
          </a:p>
        </p:txBody>
      </p:sp>
      <p:sp>
        <p:nvSpPr>
          <p:cNvPr id="7" name="ZoneTexte 6"/>
          <p:cNvSpPr txBox="1"/>
          <p:nvPr/>
        </p:nvSpPr>
        <p:spPr>
          <a:xfrm>
            <a:off x="8982218" y="2138289"/>
            <a:ext cx="1023428" cy="830997"/>
          </a:xfrm>
          <a:prstGeom prst="rect">
            <a:avLst/>
          </a:prstGeom>
          <a:noFill/>
        </p:spPr>
        <p:txBody>
          <a:bodyPr wrap="square" rtlCol="0">
            <a:spAutoFit/>
          </a:bodyPr>
          <a:lstStyle/>
          <a:p>
            <a:pPr algn="ctr"/>
            <a:r>
              <a:rPr lang="ar-DZ" sz="2400" dirty="0" smtClean="0">
                <a:solidFill>
                  <a:srgbClr val="00B0F0"/>
                </a:solidFill>
              </a:rPr>
              <a:t>ثنائيات</a:t>
            </a:r>
            <a:r>
              <a:rPr lang="ar-DZ" sz="2400" dirty="0" smtClean="0">
                <a:solidFill>
                  <a:srgbClr val="002060"/>
                </a:solidFill>
              </a:rPr>
              <a:t> </a:t>
            </a:r>
            <a:r>
              <a:rPr lang="ar-DZ" sz="2400" dirty="0" smtClean="0">
                <a:solidFill>
                  <a:srgbClr val="00B0F0"/>
                </a:solidFill>
              </a:rPr>
              <a:t>سوسير</a:t>
            </a:r>
            <a:endParaRPr lang="fr-FR" sz="2400" dirty="0">
              <a:solidFill>
                <a:srgbClr val="00B0F0"/>
              </a:solidFill>
            </a:endParaRPr>
          </a:p>
        </p:txBody>
      </p:sp>
      <p:sp>
        <p:nvSpPr>
          <p:cNvPr id="2" name="ZoneTexte 1"/>
          <p:cNvSpPr txBox="1"/>
          <p:nvPr/>
        </p:nvSpPr>
        <p:spPr>
          <a:xfrm>
            <a:off x="2861180" y="2969286"/>
            <a:ext cx="3384875" cy="2954655"/>
          </a:xfrm>
          <a:prstGeom prst="rect">
            <a:avLst/>
          </a:prstGeom>
          <a:noFill/>
        </p:spPr>
        <p:txBody>
          <a:bodyPr wrap="square" rtlCol="0">
            <a:spAutoFit/>
          </a:bodyPr>
          <a:lstStyle/>
          <a:p>
            <a:pPr algn="ctr" rtl="1"/>
            <a:endParaRPr lang="ar-DZ" dirty="0" smtClean="0">
              <a:solidFill>
                <a:srgbClr val="00B0F0"/>
              </a:solidFill>
            </a:endParaRPr>
          </a:p>
          <a:p>
            <a:pPr algn="ctr" rtl="1"/>
            <a:r>
              <a:rPr lang="ar-DZ" sz="2400" dirty="0" smtClean="0">
                <a:solidFill>
                  <a:srgbClr val="00B0F0"/>
                </a:solidFill>
              </a:rPr>
              <a:t>كل شيء في الكون، أو كل محسوس إلاّ ويتركب من شكل (صورة)و/ مادة، وقد أفاد من ذلك سوسير وقام بتقديم النظرية اللسانية على شكل ثنائيات، كما عرف اللغة بأنها «شكل وليست مادة».</a:t>
            </a:r>
            <a:endParaRPr lang="fr-FR" sz="2400" dirty="0">
              <a:solidFill>
                <a:srgbClr val="00B0F0"/>
              </a:solidFill>
            </a:endParaRPr>
          </a:p>
        </p:txBody>
      </p:sp>
    </p:spTree>
    <p:extLst>
      <p:ext uri="{BB962C8B-B14F-4D97-AF65-F5344CB8AC3E}">
        <p14:creationId xmlns:p14="http://schemas.microsoft.com/office/powerpoint/2010/main" val="188586459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flipH="1">
            <a:off x="3387143" y="549533"/>
            <a:ext cx="4945488" cy="461665"/>
          </a:xfrm>
          <a:prstGeom prst="rect">
            <a:avLst/>
          </a:prstGeom>
          <a:blipFill>
            <a:blip r:embed="rId2"/>
            <a:tile tx="0" ty="0" sx="100000" sy="100000" flip="none" algn="tl"/>
          </a:blipFill>
        </p:spPr>
        <p:txBody>
          <a:bodyPr wrap="square" rtlCol="0">
            <a:spAutoFit/>
          </a:bodyPr>
          <a:lstStyle/>
          <a:p>
            <a:pPr algn="ctr" rtl="1"/>
            <a:r>
              <a:rPr lang="ar-DZ" sz="2400" dirty="0" smtClean="0">
                <a:solidFill>
                  <a:schemeClr val="accent1">
                    <a:lumMod val="75000"/>
                  </a:schemeClr>
                </a:solidFill>
              </a:rPr>
              <a:t>الفلسفة </a:t>
            </a:r>
            <a:r>
              <a:rPr lang="ar-DZ" sz="2400" dirty="0">
                <a:solidFill>
                  <a:schemeClr val="accent1">
                    <a:lumMod val="75000"/>
                  </a:schemeClr>
                </a:solidFill>
              </a:rPr>
              <a:t>الوضعية (أكست كونت) </a:t>
            </a:r>
            <a:r>
              <a:rPr lang="ar-DZ" sz="2400" dirty="0" smtClean="0">
                <a:solidFill>
                  <a:schemeClr val="accent1">
                    <a:lumMod val="75000"/>
                  </a:schemeClr>
                </a:solidFill>
              </a:rPr>
              <a:t>1798-1857</a:t>
            </a:r>
            <a:endParaRPr lang="fr-FR" sz="2400" dirty="0">
              <a:solidFill>
                <a:schemeClr val="accent1">
                  <a:lumMod val="75000"/>
                </a:schemeClr>
              </a:solidFill>
            </a:endParaRPr>
          </a:p>
        </p:txBody>
      </p:sp>
      <p:sp>
        <p:nvSpPr>
          <p:cNvPr id="3" name="ZoneTexte 2"/>
          <p:cNvSpPr txBox="1"/>
          <p:nvPr/>
        </p:nvSpPr>
        <p:spPr>
          <a:xfrm>
            <a:off x="1751527" y="1395958"/>
            <a:ext cx="6671256" cy="1569660"/>
          </a:xfrm>
          <a:prstGeom prst="rect">
            <a:avLst/>
          </a:prstGeom>
          <a:blipFill>
            <a:blip r:embed="rId3"/>
            <a:tile tx="0" ty="0" sx="100000" sy="100000" flip="none" algn="tl"/>
          </a:blipFill>
        </p:spPr>
        <p:txBody>
          <a:bodyPr wrap="square" rtlCol="0">
            <a:spAutoFit/>
          </a:bodyPr>
          <a:lstStyle/>
          <a:p>
            <a:pPr algn="ctr" rtl="1"/>
            <a:r>
              <a:rPr lang="ar-DZ" sz="2400" dirty="0" smtClean="0">
                <a:solidFill>
                  <a:srgbClr val="7030A0"/>
                </a:solidFill>
              </a:rPr>
              <a:t>تأثر سوسير بفلسفة التيار الإيجابي أو بالفلسفة الوضعية التي تصف الظواهر انطلاقا مما توحي به قوانينها الداخلية لا من أفكار مسبقة أي النظر إلى اللغة بعدّها مظهرا محسوسا (بنية اللغة التي يكشفها المنهج الوصفي الذي يعتد به سوسير).  </a:t>
            </a:r>
            <a:endParaRPr lang="fr-FR" sz="2400" dirty="0">
              <a:solidFill>
                <a:srgbClr val="7030A0"/>
              </a:solidFill>
            </a:endParaRPr>
          </a:p>
        </p:txBody>
      </p:sp>
      <p:sp>
        <p:nvSpPr>
          <p:cNvPr id="6" name="Flèche courbée vers la gauche 5"/>
          <p:cNvSpPr/>
          <p:nvPr/>
        </p:nvSpPr>
        <p:spPr>
          <a:xfrm>
            <a:off x="8422783" y="734096"/>
            <a:ext cx="1056068" cy="1712890"/>
          </a:xfrm>
          <a:prstGeom prst="curvedLeftArrow">
            <a:avLst/>
          </a:prstGeom>
          <a:blipFill>
            <a:blip r:embed="rId3"/>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9" name="ZoneTexte 8"/>
          <p:cNvSpPr txBox="1"/>
          <p:nvPr/>
        </p:nvSpPr>
        <p:spPr>
          <a:xfrm>
            <a:off x="1751527" y="4095482"/>
            <a:ext cx="6581104" cy="1569660"/>
          </a:xfrm>
          <a:prstGeom prst="rect">
            <a:avLst/>
          </a:prstGeom>
          <a:blipFill>
            <a:blip r:embed="rId3"/>
            <a:tile tx="0" ty="0" sx="100000" sy="100000" flip="none" algn="tl"/>
          </a:blipFill>
        </p:spPr>
        <p:txBody>
          <a:bodyPr wrap="square" rtlCol="0">
            <a:spAutoFit/>
          </a:bodyPr>
          <a:lstStyle/>
          <a:p>
            <a:pPr algn="ctr" rtl="1"/>
            <a:r>
              <a:rPr lang="ar-DZ" sz="2400" dirty="0" smtClean="0">
                <a:solidFill>
                  <a:srgbClr val="7030A0"/>
                </a:solidFill>
              </a:rPr>
              <a:t>يقول سوسير: « لكون اللغة منظومة تتعاضد فيها جميع العبارات حيث إن قيمة الوحدة لا تنجم إلا بوجود الأخرى» وبذلك يشبه الوحدة اللسانية مثل قطعة النقود في الاقتصاد والتي لا تتحدد قيمتها إلا بمقارنتها بالقطع الأخرى أو بما يمكن أن تشتريه</a:t>
            </a:r>
            <a:endParaRPr lang="fr-FR" sz="2400" dirty="0">
              <a:solidFill>
                <a:srgbClr val="7030A0"/>
              </a:solidFill>
            </a:endParaRPr>
          </a:p>
        </p:txBody>
      </p:sp>
      <p:sp>
        <p:nvSpPr>
          <p:cNvPr id="10" name="Flèche courbée vers la gauche 9"/>
          <p:cNvSpPr/>
          <p:nvPr/>
        </p:nvSpPr>
        <p:spPr>
          <a:xfrm>
            <a:off x="8422783" y="3566459"/>
            <a:ext cx="1056068" cy="1662364"/>
          </a:xfrm>
          <a:prstGeom prst="curvedLeftArrow">
            <a:avLst/>
          </a:prstGeom>
          <a:blipFill>
            <a:blip r:embed="rId4"/>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12" name="ZoneTexte 11"/>
          <p:cNvSpPr txBox="1"/>
          <p:nvPr/>
        </p:nvSpPr>
        <p:spPr>
          <a:xfrm>
            <a:off x="6336407" y="3484250"/>
            <a:ext cx="2086376" cy="369332"/>
          </a:xfrm>
          <a:prstGeom prst="rect">
            <a:avLst/>
          </a:prstGeom>
          <a:blipFill>
            <a:blip r:embed="rId2"/>
            <a:tile tx="0" ty="0" sx="100000" sy="100000" flip="none" algn="tl"/>
          </a:blipFill>
        </p:spPr>
        <p:txBody>
          <a:bodyPr wrap="square" rtlCol="0">
            <a:spAutoFit/>
          </a:bodyPr>
          <a:lstStyle/>
          <a:p>
            <a:pPr algn="ctr" rtl="1"/>
            <a:r>
              <a:rPr lang="ar-DZ" dirty="0" smtClean="0">
                <a:solidFill>
                  <a:srgbClr val="00B0F0"/>
                </a:solidFill>
              </a:rPr>
              <a:t>علم الاقتصاد</a:t>
            </a:r>
            <a:endParaRPr lang="fr-FR" dirty="0">
              <a:solidFill>
                <a:srgbClr val="00B0F0"/>
              </a:solidFill>
            </a:endParaRPr>
          </a:p>
        </p:txBody>
      </p:sp>
    </p:spTree>
    <p:extLst>
      <p:ext uri="{BB962C8B-B14F-4D97-AF65-F5344CB8AC3E}">
        <p14:creationId xmlns:p14="http://schemas.microsoft.com/office/powerpoint/2010/main" val="101042128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3601329" y="703385"/>
            <a:ext cx="4501662" cy="1569660"/>
          </a:xfrm>
          <a:prstGeom prst="rect">
            <a:avLst/>
          </a:prstGeom>
          <a:blipFill>
            <a:blip r:embed="rId2"/>
            <a:tile tx="0" ty="0" sx="100000" sy="100000" flip="none" algn="tl"/>
          </a:blipFill>
        </p:spPr>
        <p:txBody>
          <a:bodyPr wrap="square" rtlCol="0">
            <a:spAutoFit/>
          </a:bodyPr>
          <a:lstStyle/>
          <a:p>
            <a:pPr algn="ctr" rtl="1"/>
            <a:r>
              <a:rPr lang="ar-DZ" sz="2400" dirty="0" smtClean="0">
                <a:solidFill>
                  <a:srgbClr val="00B0F0"/>
                </a:solidFill>
              </a:rPr>
              <a:t>تأثر بالتيار الاجتماعي ممثلا في إيميل دوركايم ، كما انساق وراء ما جاء به وايتني من أن اللغة مؤسسة اجتماعية وانها يحكمها التعسف والاصطلاح</a:t>
            </a:r>
            <a:r>
              <a:rPr lang="ar-DZ" dirty="0" smtClean="0">
                <a:solidFill>
                  <a:srgbClr val="00B0F0"/>
                </a:solidFill>
              </a:rPr>
              <a:t> </a:t>
            </a:r>
            <a:endParaRPr lang="fr-FR" dirty="0">
              <a:solidFill>
                <a:srgbClr val="00B0F0"/>
              </a:solidFill>
            </a:endParaRPr>
          </a:p>
        </p:txBody>
      </p:sp>
      <p:sp>
        <p:nvSpPr>
          <p:cNvPr id="5" name="ZoneTexte 4"/>
          <p:cNvSpPr txBox="1"/>
          <p:nvPr/>
        </p:nvSpPr>
        <p:spPr>
          <a:xfrm>
            <a:off x="1030310" y="2601533"/>
            <a:ext cx="7072681" cy="646331"/>
          </a:xfrm>
          <a:prstGeom prst="rect">
            <a:avLst/>
          </a:prstGeom>
          <a:blipFill>
            <a:blip r:embed="rId3"/>
            <a:tile tx="0" ty="0" sx="100000" sy="100000" flip="none" algn="tl"/>
          </a:blipFill>
        </p:spPr>
        <p:txBody>
          <a:bodyPr wrap="square" rtlCol="0">
            <a:spAutoFit/>
          </a:bodyPr>
          <a:lstStyle/>
          <a:p>
            <a:pPr algn="ctr" rtl="1"/>
            <a:r>
              <a:rPr lang="ar-DZ" dirty="0" smtClean="0">
                <a:solidFill>
                  <a:srgbClr val="7030A0"/>
                </a:solidFill>
              </a:rPr>
              <a:t>يقول سوسير« وفي الواقع ، إنّ كل وسيلة تعبير تسود في مجتمع ما، إنّما تنهض مبدئيا على عادة جماعية أو على اتفاق.»</a:t>
            </a:r>
            <a:endParaRPr lang="fr-FR" dirty="0">
              <a:solidFill>
                <a:srgbClr val="7030A0"/>
              </a:solidFill>
            </a:endParaRPr>
          </a:p>
        </p:txBody>
      </p:sp>
      <p:sp>
        <p:nvSpPr>
          <p:cNvPr id="8" name="Flèche courbée vers la gauche 7"/>
          <p:cNvSpPr/>
          <p:nvPr/>
        </p:nvSpPr>
        <p:spPr>
          <a:xfrm>
            <a:off x="8102991" y="1220147"/>
            <a:ext cx="1156919" cy="1935177"/>
          </a:xfrm>
          <a:prstGeom prst="curvedLeftArrow">
            <a:avLst/>
          </a:prstGeom>
          <a:blipFill>
            <a:blip r:embed="rId4"/>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9" name="ZoneTexte 8"/>
          <p:cNvSpPr txBox="1"/>
          <p:nvPr/>
        </p:nvSpPr>
        <p:spPr>
          <a:xfrm>
            <a:off x="3601329" y="3672086"/>
            <a:ext cx="4501662" cy="1477328"/>
          </a:xfrm>
          <a:prstGeom prst="rect">
            <a:avLst/>
          </a:prstGeom>
          <a:blipFill>
            <a:blip r:embed="rId2"/>
            <a:tile tx="0" ty="0" sx="100000" sy="100000" flip="none" algn="tl"/>
          </a:blipFill>
        </p:spPr>
        <p:txBody>
          <a:bodyPr wrap="square" rtlCol="0">
            <a:spAutoFit/>
          </a:bodyPr>
          <a:lstStyle/>
          <a:p>
            <a:pPr algn="ctr" rtl="1"/>
            <a:r>
              <a:rPr lang="ar-DZ" dirty="0" smtClean="0">
                <a:solidFill>
                  <a:srgbClr val="00B0F0"/>
                </a:solidFill>
              </a:rPr>
              <a:t>تأثر بهومبولت في تمييزه بين اللغة و/ الكلام </a:t>
            </a:r>
          </a:p>
          <a:p>
            <a:pPr algn="ctr" rtl="1"/>
            <a:r>
              <a:rPr lang="ar-DZ" dirty="0" smtClean="0">
                <a:solidFill>
                  <a:srgbClr val="00B0F0"/>
                </a:solidFill>
              </a:rPr>
              <a:t>«طرحت إشكالية ارتباط اللغة بالكلام لأول مرة من طرف اللغوي هومبلت وحاول فيما بعد كل من بودوان دي كورتوني وبوتابني النظر فيها، كما نجد أيضا دي سوسير قد بحث في هذه المسألة من عدة جوانب.» بيريزين.ف.م</a:t>
            </a:r>
            <a:endParaRPr lang="fr-FR" dirty="0">
              <a:solidFill>
                <a:srgbClr val="00B0F0"/>
              </a:solidFill>
            </a:endParaRPr>
          </a:p>
        </p:txBody>
      </p:sp>
      <p:sp>
        <p:nvSpPr>
          <p:cNvPr id="10" name="ZoneTexte 9"/>
          <p:cNvSpPr txBox="1"/>
          <p:nvPr/>
        </p:nvSpPr>
        <p:spPr>
          <a:xfrm>
            <a:off x="772732" y="5370490"/>
            <a:ext cx="7330259" cy="646331"/>
          </a:xfrm>
          <a:prstGeom prst="rect">
            <a:avLst/>
          </a:prstGeom>
          <a:blipFill>
            <a:blip r:embed="rId3"/>
            <a:tile tx="0" ty="0" sx="100000" sy="100000" flip="none" algn="tl"/>
          </a:blipFill>
        </p:spPr>
        <p:txBody>
          <a:bodyPr wrap="square" rtlCol="0">
            <a:spAutoFit/>
          </a:bodyPr>
          <a:lstStyle/>
          <a:p>
            <a:pPr algn="ctr" rtl="1"/>
            <a:r>
              <a:rPr lang="ar-DZ" dirty="0" smtClean="0">
                <a:solidFill>
                  <a:srgbClr val="7030A0"/>
                </a:solidFill>
              </a:rPr>
              <a:t>كما أنه تأثر بعلم النفس وهو يقدم مفهوم الدليل اللساني، وكذلك بجعله اللسانيات داخل السيميولوجيا وبالتالي داخل علم النفس العام  </a:t>
            </a:r>
            <a:endParaRPr lang="fr-FR" dirty="0">
              <a:solidFill>
                <a:srgbClr val="7030A0"/>
              </a:solidFill>
            </a:endParaRPr>
          </a:p>
        </p:txBody>
      </p:sp>
    </p:spTree>
    <p:extLst>
      <p:ext uri="{BB962C8B-B14F-4D97-AF65-F5344CB8AC3E}">
        <p14:creationId xmlns:p14="http://schemas.microsoft.com/office/powerpoint/2010/main" val="368320933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ulle ronde 1"/>
          <p:cNvSpPr/>
          <p:nvPr/>
        </p:nvSpPr>
        <p:spPr>
          <a:xfrm>
            <a:off x="7611415" y="1159099"/>
            <a:ext cx="2382591" cy="1043189"/>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ZoneTexte 2"/>
          <p:cNvSpPr txBox="1"/>
          <p:nvPr/>
        </p:nvSpPr>
        <p:spPr>
          <a:xfrm>
            <a:off x="8281115" y="1532585"/>
            <a:ext cx="1030310" cy="461665"/>
          </a:xfrm>
          <a:prstGeom prst="rect">
            <a:avLst/>
          </a:prstGeom>
          <a:noFill/>
        </p:spPr>
        <p:txBody>
          <a:bodyPr wrap="square" rtlCol="0">
            <a:spAutoFit/>
          </a:bodyPr>
          <a:lstStyle/>
          <a:p>
            <a:pPr algn="ctr" rtl="1"/>
            <a:r>
              <a:rPr lang="ar-DZ" sz="2400" dirty="0" smtClean="0">
                <a:solidFill>
                  <a:srgbClr val="002060"/>
                </a:solidFill>
              </a:rPr>
              <a:t>خاتمة:</a:t>
            </a:r>
            <a:endParaRPr lang="fr-FR" sz="2400" dirty="0">
              <a:solidFill>
                <a:srgbClr val="002060"/>
              </a:solidFill>
            </a:endParaRPr>
          </a:p>
        </p:txBody>
      </p:sp>
      <p:sp>
        <p:nvSpPr>
          <p:cNvPr id="4" name="Parchemin horizontal 3"/>
          <p:cNvSpPr/>
          <p:nvPr/>
        </p:nvSpPr>
        <p:spPr>
          <a:xfrm>
            <a:off x="1210614" y="2354759"/>
            <a:ext cx="7237927" cy="2975020"/>
          </a:xfrm>
          <a:prstGeom prst="horizontalScrol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ar-DZ" sz="2400" dirty="0" smtClean="0">
                <a:solidFill>
                  <a:srgbClr val="002060"/>
                </a:solidFill>
              </a:rPr>
              <a:t>صحيح أن الأفكار التي وردت في كتاب سوسير كانت موجودة عند كثيرين ممن كانوا قبله، وحتى معاصريه لكنها كانت متناثرة بين العلماء والحقول المعرفية واستطاع سوسير أن ينسج منها حدود النظرية اللسانية الحديثة وأن يكتب لها استقلالها بمجالها ومصطلحاتها ومنهجها الذي رُسّم لاكتشاف المزيد في هذا الحقل بناء على تتبع الوقائع وملاحظتها وهو الإنجاز الذي لم يسبقه إليه أحد. </a:t>
            </a:r>
            <a:endParaRPr lang="fr-FR" sz="2400" dirty="0">
              <a:solidFill>
                <a:srgbClr val="002060"/>
              </a:solidFill>
            </a:endParaRPr>
          </a:p>
        </p:txBody>
      </p:sp>
    </p:spTree>
    <p:extLst>
      <p:ext uri="{BB962C8B-B14F-4D97-AF65-F5344CB8AC3E}">
        <p14:creationId xmlns:p14="http://schemas.microsoft.com/office/powerpoint/2010/main" val="266534744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461</TotalTime>
  <Words>606</Words>
  <Application>Microsoft Office PowerPoint</Application>
  <PresentationFormat>Grand écran</PresentationFormat>
  <Paragraphs>51</Paragraphs>
  <Slides>11</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11</vt:i4>
      </vt:variant>
    </vt:vector>
  </HeadingPairs>
  <TitlesOfParts>
    <vt:vector size="16" baseType="lpstr">
      <vt:lpstr>Arial</vt:lpstr>
      <vt:lpstr>Calibri</vt:lpstr>
      <vt:lpstr>Calibri Light</vt:lpstr>
      <vt:lpstr>Times New Roman</vt:lpstr>
      <vt:lpstr>Thème Office</vt:lpstr>
      <vt:lpstr>Présentation PowerPoint</vt:lpstr>
      <vt:lpstr>المحاضرة الثالثة: قراءة في أصول التفكير اللساني السوسيري</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المحاضرة الثالثة: قراءة في أصول التفكير اللساني السوسيري</dc:title>
  <dc:creator>Utilisateur Windows</dc:creator>
  <cp:lastModifiedBy>Utilisateur Windows</cp:lastModifiedBy>
  <cp:revision>54</cp:revision>
  <dcterms:created xsi:type="dcterms:W3CDTF">2021-01-27T16:23:53Z</dcterms:created>
  <dcterms:modified xsi:type="dcterms:W3CDTF">2021-10-22T14:23:26Z</dcterms:modified>
</cp:coreProperties>
</file>