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8" r:id="rId3"/>
    <p:sldId id="269" r:id="rId4"/>
    <p:sldId id="258" r:id="rId5"/>
    <p:sldId id="259" r:id="rId6"/>
    <p:sldId id="260" r:id="rId7"/>
    <p:sldId id="261" r:id="rId8"/>
    <p:sldId id="262" r:id="rId9"/>
    <p:sldId id="263" r:id="rId10"/>
    <p:sldId id="264" r:id="rId11"/>
    <p:sldId id="265" r:id="rId12"/>
    <p:sldId id="266" r:id="rId13"/>
    <p:sldId id="267" r:id="rId1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fr-FR"/>
          </a:p>
        </p:txBody>
      </p:sp>
      <p:sp>
        <p:nvSpPr>
          <p:cNvPr id="4" name="Espace réservé de la date 3"/>
          <p:cNvSpPr>
            <a:spLocks noGrp="1"/>
          </p:cNvSpPr>
          <p:nvPr>
            <p:ph type="dt" sz="half" idx="10"/>
          </p:nvPr>
        </p:nvSpPr>
        <p:spPr/>
        <p:txBody>
          <a:bodyPr/>
          <a:lstStyle/>
          <a:p>
            <a:fld id="{7D25470D-70F1-4708-8D83-F15FE1D9C3D0}" type="datetimeFigureOut">
              <a:rPr lang="fr-FR" smtClean="0"/>
              <a:t>07/11/2024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C6BBF98-4826-466B-A83A-89918F7831D3}" type="slidenum">
              <a:rPr lang="fr-FR" smtClean="0"/>
              <a:t>‹N°›</a:t>
            </a:fld>
            <a:endParaRPr lang="fr-FR"/>
          </a:p>
        </p:txBody>
      </p:sp>
    </p:spTree>
    <p:extLst>
      <p:ext uri="{BB962C8B-B14F-4D97-AF65-F5344CB8AC3E}">
        <p14:creationId xmlns:p14="http://schemas.microsoft.com/office/powerpoint/2010/main" val="2521369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D25470D-70F1-4708-8D83-F15FE1D9C3D0}" type="datetimeFigureOut">
              <a:rPr lang="fr-FR" smtClean="0"/>
              <a:t>07/11/2024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C6BBF98-4826-466B-A83A-89918F7831D3}" type="slidenum">
              <a:rPr lang="fr-FR" smtClean="0"/>
              <a:t>‹N°›</a:t>
            </a:fld>
            <a:endParaRPr lang="fr-FR"/>
          </a:p>
        </p:txBody>
      </p:sp>
    </p:spTree>
    <p:extLst>
      <p:ext uri="{BB962C8B-B14F-4D97-AF65-F5344CB8AC3E}">
        <p14:creationId xmlns:p14="http://schemas.microsoft.com/office/powerpoint/2010/main" val="493256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D25470D-70F1-4708-8D83-F15FE1D9C3D0}" type="datetimeFigureOut">
              <a:rPr lang="fr-FR" smtClean="0"/>
              <a:t>07/11/2024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C6BBF98-4826-466B-A83A-89918F7831D3}" type="slidenum">
              <a:rPr lang="fr-FR" smtClean="0"/>
              <a:t>‹N°›</a:t>
            </a:fld>
            <a:endParaRPr lang="fr-FR"/>
          </a:p>
        </p:txBody>
      </p:sp>
    </p:spTree>
    <p:extLst>
      <p:ext uri="{BB962C8B-B14F-4D97-AF65-F5344CB8AC3E}">
        <p14:creationId xmlns:p14="http://schemas.microsoft.com/office/powerpoint/2010/main" val="424167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D25470D-70F1-4708-8D83-F15FE1D9C3D0}" type="datetimeFigureOut">
              <a:rPr lang="fr-FR" smtClean="0"/>
              <a:t>07/11/2024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C6BBF98-4826-466B-A83A-89918F7831D3}" type="slidenum">
              <a:rPr lang="fr-FR" smtClean="0"/>
              <a:t>‹N°›</a:t>
            </a:fld>
            <a:endParaRPr lang="fr-FR"/>
          </a:p>
        </p:txBody>
      </p:sp>
    </p:spTree>
    <p:extLst>
      <p:ext uri="{BB962C8B-B14F-4D97-AF65-F5344CB8AC3E}">
        <p14:creationId xmlns:p14="http://schemas.microsoft.com/office/powerpoint/2010/main" val="2894410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p>
            <a:fld id="{7D25470D-70F1-4708-8D83-F15FE1D9C3D0}" type="datetimeFigureOut">
              <a:rPr lang="fr-FR" smtClean="0"/>
              <a:t>07/11/2024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C6BBF98-4826-466B-A83A-89918F7831D3}" type="slidenum">
              <a:rPr lang="fr-FR" smtClean="0"/>
              <a:t>‹N°›</a:t>
            </a:fld>
            <a:endParaRPr lang="fr-FR"/>
          </a:p>
        </p:txBody>
      </p:sp>
    </p:spTree>
    <p:extLst>
      <p:ext uri="{BB962C8B-B14F-4D97-AF65-F5344CB8AC3E}">
        <p14:creationId xmlns:p14="http://schemas.microsoft.com/office/powerpoint/2010/main" val="148567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D25470D-70F1-4708-8D83-F15FE1D9C3D0}" type="datetimeFigureOut">
              <a:rPr lang="fr-FR" smtClean="0"/>
              <a:t>07/11/2024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C6BBF98-4826-466B-A83A-89918F7831D3}" type="slidenum">
              <a:rPr lang="fr-FR" smtClean="0"/>
              <a:t>‹N°›</a:t>
            </a:fld>
            <a:endParaRPr lang="fr-FR"/>
          </a:p>
        </p:txBody>
      </p:sp>
    </p:spTree>
    <p:extLst>
      <p:ext uri="{BB962C8B-B14F-4D97-AF65-F5344CB8AC3E}">
        <p14:creationId xmlns:p14="http://schemas.microsoft.com/office/powerpoint/2010/main" val="1348918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D25470D-70F1-4708-8D83-F15FE1D9C3D0}" type="datetimeFigureOut">
              <a:rPr lang="fr-FR" smtClean="0"/>
              <a:t>07/11/2024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C6BBF98-4826-466B-A83A-89918F7831D3}" type="slidenum">
              <a:rPr lang="fr-FR" smtClean="0"/>
              <a:t>‹N°›</a:t>
            </a:fld>
            <a:endParaRPr lang="fr-FR"/>
          </a:p>
        </p:txBody>
      </p:sp>
    </p:spTree>
    <p:extLst>
      <p:ext uri="{BB962C8B-B14F-4D97-AF65-F5344CB8AC3E}">
        <p14:creationId xmlns:p14="http://schemas.microsoft.com/office/powerpoint/2010/main" val="1653278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7D25470D-70F1-4708-8D83-F15FE1D9C3D0}" type="datetimeFigureOut">
              <a:rPr lang="fr-FR" smtClean="0"/>
              <a:t>07/11/2024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C6BBF98-4826-466B-A83A-89918F7831D3}" type="slidenum">
              <a:rPr lang="fr-FR" smtClean="0"/>
              <a:t>‹N°›</a:t>
            </a:fld>
            <a:endParaRPr lang="fr-FR"/>
          </a:p>
        </p:txBody>
      </p:sp>
    </p:spTree>
    <p:extLst>
      <p:ext uri="{BB962C8B-B14F-4D97-AF65-F5344CB8AC3E}">
        <p14:creationId xmlns:p14="http://schemas.microsoft.com/office/powerpoint/2010/main" val="1375614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D25470D-70F1-4708-8D83-F15FE1D9C3D0}" type="datetimeFigureOut">
              <a:rPr lang="fr-FR" smtClean="0"/>
              <a:t>07/11/2024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C6BBF98-4826-466B-A83A-89918F7831D3}" type="slidenum">
              <a:rPr lang="fr-FR" smtClean="0"/>
              <a:t>‹N°›</a:t>
            </a:fld>
            <a:endParaRPr lang="fr-FR"/>
          </a:p>
        </p:txBody>
      </p:sp>
    </p:spTree>
    <p:extLst>
      <p:ext uri="{BB962C8B-B14F-4D97-AF65-F5344CB8AC3E}">
        <p14:creationId xmlns:p14="http://schemas.microsoft.com/office/powerpoint/2010/main" val="40386758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7D25470D-70F1-4708-8D83-F15FE1D9C3D0}" type="datetimeFigureOut">
              <a:rPr lang="fr-FR" smtClean="0"/>
              <a:t>07/11/2024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C6BBF98-4826-466B-A83A-89918F7831D3}" type="slidenum">
              <a:rPr lang="fr-FR" smtClean="0"/>
              <a:t>‹N°›</a:t>
            </a:fld>
            <a:endParaRPr lang="fr-FR"/>
          </a:p>
        </p:txBody>
      </p:sp>
    </p:spTree>
    <p:extLst>
      <p:ext uri="{BB962C8B-B14F-4D97-AF65-F5344CB8AC3E}">
        <p14:creationId xmlns:p14="http://schemas.microsoft.com/office/powerpoint/2010/main" val="2968437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7D25470D-70F1-4708-8D83-F15FE1D9C3D0}" type="datetimeFigureOut">
              <a:rPr lang="fr-FR" smtClean="0"/>
              <a:t>07/11/2024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C6BBF98-4826-466B-A83A-89918F7831D3}" type="slidenum">
              <a:rPr lang="fr-FR" smtClean="0"/>
              <a:t>‹N°›</a:t>
            </a:fld>
            <a:endParaRPr lang="fr-FR"/>
          </a:p>
        </p:txBody>
      </p:sp>
    </p:spTree>
    <p:extLst>
      <p:ext uri="{BB962C8B-B14F-4D97-AF65-F5344CB8AC3E}">
        <p14:creationId xmlns:p14="http://schemas.microsoft.com/office/powerpoint/2010/main" val="34629687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25470D-70F1-4708-8D83-F15FE1D9C3D0}" type="datetimeFigureOut">
              <a:rPr lang="fr-FR" smtClean="0"/>
              <a:t>07/11/2024</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6BBF98-4826-466B-A83A-89918F7831D3}" type="slidenum">
              <a:rPr lang="fr-FR" smtClean="0"/>
              <a:t>‹N°›</a:t>
            </a:fld>
            <a:endParaRPr lang="fr-FR"/>
          </a:p>
        </p:txBody>
      </p:sp>
    </p:spTree>
    <p:extLst>
      <p:ext uri="{BB962C8B-B14F-4D97-AF65-F5344CB8AC3E}">
        <p14:creationId xmlns:p14="http://schemas.microsoft.com/office/powerpoint/2010/main" val="22682022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8.tmp"/><Relationship Id="rId2" Type="http://schemas.openxmlformats.org/officeDocument/2006/relationships/image" Target="../media/image7.tmp"/><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image" Target="../media/image2.tmp"/><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image" Target="../media/image4.tmp"/><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251201" y="2481943"/>
            <a:ext cx="6098176" cy="58477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DZ" sz="3200" b="1" i="0" u="none" strike="noStrike" kern="1200" cap="none" spc="0" normalizeH="0" baseline="0" noProof="0" dirty="0" smtClean="0">
                <a:ln>
                  <a:noFill/>
                </a:ln>
                <a:solidFill>
                  <a:prstClr val="white"/>
                </a:solidFill>
                <a:effectLst/>
                <a:uLnTx/>
                <a:uFillTx/>
                <a:latin typeface="Calibri" panose="020F0502020204030204"/>
                <a:ea typeface="+mn-ea"/>
                <a:cs typeface="Arial" panose="020B0604020202020204" pitchFamily="34" charset="0"/>
              </a:rPr>
              <a:t>المحاضرة الرابعة:  البلاغة والاتصال</a:t>
            </a:r>
            <a:r>
              <a:rPr kumimoji="0" lang="ar-DZ" sz="1800" b="0" i="0" u="none" strike="noStrike" kern="1200" cap="none" spc="0" normalizeH="0" baseline="0" noProof="0" dirty="0" smtClean="0">
                <a:ln>
                  <a:noFill/>
                </a:ln>
                <a:solidFill>
                  <a:prstClr val="white"/>
                </a:solidFill>
                <a:effectLst/>
                <a:uLnTx/>
                <a:uFillTx/>
                <a:latin typeface="Calibri" panose="020F0502020204030204"/>
                <a:ea typeface="+mn-ea"/>
                <a:cs typeface="Arial" panose="020B0604020202020204" pitchFamily="34" charset="0"/>
              </a:rPr>
              <a:t> </a:t>
            </a:r>
            <a:endParaRPr kumimoji="0" lang="fr-FR"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872157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33714" y="1582341"/>
            <a:ext cx="9216572" cy="4154984"/>
          </a:xfrm>
          <a:prstGeom prst="rect">
            <a:avLst/>
          </a:prstGeom>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ar-DZ" sz="2400" b="0" i="0" u="none" strike="noStrike" kern="1200" cap="none" spc="0" normalizeH="0" baseline="0" noProof="0" dirty="0">
                <a:ln>
                  <a:noFill/>
                </a:ln>
                <a:solidFill>
                  <a:srgbClr val="3C4043"/>
                </a:solidFill>
                <a:effectLst/>
                <a:uLnTx/>
                <a:uFillTx/>
                <a:latin typeface="Roboto"/>
                <a:ea typeface="+mn-ea"/>
                <a:cs typeface="Arial" panose="020B0604020202020204" pitchFamily="34" charset="0"/>
              </a:rPr>
              <a:t/>
            </a:r>
            <a:br>
              <a:rPr kumimoji="0" lang="ar-DZ" sz="2400" b="0" i="0" u="none" strike="noStrike" kern="1200" cap="none" spc="0" normalizeH="0" baseline="0" noProof="0" dirty="0">
                <a:ln>
                  <a:noFill/>
                </a:ln>
                <a:solidFill>
                  <a:srgbClr val="3C4043"/>
                </a:solidFill>
                <a:effectLst/>
                <a:uLnTx/>
                <a:uFillTx/>
                <a:latin typeface="Roboto"/>
                <a:ea typeface="+mn-ea"/>
                <a:cs typeface="Arial" panose="020B0604020202020204" pitchFamily="34" charset="0"/>
              </a:rPr>
            </a:br>
            <a:r>
              <a:rPr kumimoji="0" lang="ar-DZ" sz="2400" b="0" i="0" u="none" strike="noStrike" kern="1200" cap="none" spc="0" normalizeH="0" baseline="0" noProof="0" dirty="0">
                <a:ln>
                  <a:noFill/>
                </a:ln>
                <a:solidFill>
                  <a:srgbClr val="3C4043"/>
                </a:solidFill>
                <a:effectLst/>
                <a:uLnTx/>
                <a:uFillTx/>
                <a:latin typeface="Roboto"/>
                <a:ea typeface="+mn-ea"/>
                <a:cs typeface="Arial" panose="020B0604020202020204" pitchFamily="34" charset="0"/>
              </a:rPr>
              <a:t>الهدف العام للبلاغة، ولجميع الاتصالات، هو الإجابة على الأسئلة السبعة التالية</a:t>
            </a:r>
            <a:r>
              <a:rPr kumimoji="0" lang="ar-DZ" sz="2400" b="0" i="0" u="none" strike="noStrike" kern="1200" cap="none" spc="0" normalizeH="0" baseline="0" noProof="0" dirty="0" smtClean="0">
                <a:ln>
                  <a:noFill/>
                </a:ln>
                <a:solidFill>
                  <a:srgbClr val="3C4043"/>
                </a:solidFill>
                <a:effectLst/>
                <a:uLnTx/>
                <a:uFillTx/>
                <a:latin typeface="Roboto"/>
                <a:ea typeface="+mn-ea"/>
                <a:cs typeface="Arial" panose="020B0604020202020204" pitchFamily="34" charset="0"/>
              </a:rPr>
              <a:t>:</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ar-DZ" sz="2400" b="0" i="0" u="none" strike="noStrike" kern="1200" cap="none" spc="0" normalizeH="0" baseline="0" noProof="0" dirty="0" smtClean="0">
                <a:ln>
                  <a:noFill/>
                </a:ln>
                <a:solidFill>
                  <a:srgbClr val="3C4043"/>
                </a:solidFill>
                <a:effectLst/>
                <a:uLnTx/>
                <a:uFillTx/>
                <a:latin typeface="Roboto"/>
                <a:ea typeface="+mn-ea"/>
                <a:cs typeface="Arial" panose="020B0604020202020204" pitchFamily="34" charset="0"/>
              </a:rPr>
              <a:t> </a:t>
            </a:r>
            <a:r>
              <a:rPr kumimoji="0" lang="ar-DZ" sz="2400" b="0" i="0" u="none" strike="noStrike" kern="1200" cap="none" spc="0" normalizeH="0" baseline="0" noProof="0" dirty="0">
                <a:ln>
                  <a:noFill/>
                </a:ln>
                <a:solidFill>
                  <a:srgbClr val="3C4043"/>
                </a:solidFill>
                <a:effectLst/>
                <a:uLnTx/>
                <a:uFillTx/>
                <a:latin typeface="Roboto"/>
                <a:ea typeface="+mn-ea"/>
                <a:cs typeface="Arial" panose="020B0604020202020204" pitchFamily="34" charset="0"/>
              </a:rPr>
              <a:t>ماذا يقال؟ (الرسالة) من يقول ذلك؟ (المتكلم) ومن يستمع إليه؟ (الجمهور) أين ومتى يقال هذا؟ (السياق، الحجج المقابلة) لماذا يقال هذا؟ (الهدف) كيف يقال هذا؟ (نغمة، أسلوب) كيف تأسر الجمهور (النداء المتزامن للمنطق والأخلاق وعلم النفس) قبل أن أتناول هذه المفاهيم المختلفة، سأقول بضع كلمات عن المرحلة التحضيرية، وهي المرحلة الأساسية للبلاغة. وفي الواقع، فإن تحقيقها يجب بالضرورة أن يأخذ في الاعتبار هذه المفاهيم. الثاني – إنها المرحلة التحضيرية التي تكون فيها البلاغة عمودها الفقري، وليست الموهبة هي التي تحمل المتحدث الجيد إن ما ننسبه، في كثير من الأحيان، إلى الموهبة الخطابية الاستثنائية، التي لن يستفيد منها سوى نخبة صغيرة جدًا، يرجع بشكل أساسي إلى تطبيق أساليب وتقنيات دقيقة للغاية، وبشكل خاص، إلى مرحلة إعداد مهمة وأساسية. تحدد هذه المرحلة النجاح الكامل للاتصال</a:t>
            </a:r>
            <a:r>
              <a:rPr kumimoji="0" lang="ar-DZ" sz="1800" b="0" i="0" u="none" strike="noStrike" kern="1200" cap="none" spc="0" normalizeH="0" baseline="0" noProof="0" dirty="0">
                <a:ln>
                  <a:noFill/>
                </a:ln>
                <a:solidFill>
                  <a:srgbClr val="3C4043"/>
                </a:solidFill>
                <a:effectLst/>
                <a:uLnTx/>
                <a:uFillTx/>
                <a:latin typeface="Roboto"/>
                <a:ea typeface="+mn-ea"/>
                <a:cs typeface="Arial" panose="020B0604020202020204" pitchFamily="34" charset="0"/>
              </a:rPr>
              <a:t>.</a:t>
            </a:r>
            <a:endPar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ZoneTexte 2"/>
          <p:cNvSpPr txBox="1"/>
          <p:nvPr/>
        </p:nvSpPr>
        <p:spPr>
          <a:xfrm>
            <a:off x="3236686" y="1213009"/>
            <a:ext cx="5820227" cy="646331"/>
          </a:xfrm>
          <a:prstGeom prst="rect">
            <a:avLst/>
          </a:prstGeom>
        </p:spPr>
        <p:style>
          <a:lnRef idx="3">
            <a:schemeClr val="lt1"/>
          </a:lnRef>
          <a:fillRef idx="1">
            <a:schemeClr val="accent4"/>
          </a:fillRef>
          <a:effectRef idx="1">
            <a:schemeClr val="accent4"/>
          </a:effectRef>
          <a:fontRef idx="minor">
            <a:schemeClr val="lt1"/>
          </a:fontRef>
        </p:style>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DZ" sz="3600" b="0" i="0" u="none" strike="noStrike" kern="1200" cap="none" spc="0" normalizeH="0" baseline="0" noProof="0" dirty="0" smtClean="0">
                <a:ln>
                  <a:noFill/>
                </a:ln>
                <a:solidFill>
                  <a:prstClr val="white"/>
                </a:solidFill>
                <a:effectLst/>
                <a:uLnTx/>
                <a:uFillTx/>
                <a:latin typeface="Calibri" panose="020F0502020204030204"/>
                <a:ea typeface="+mn-ea"/>
                <a:cs typeface="Arial" panose="020B0604020202020204" pitchFamily="34" charset="0"/>
              </a:rPr>
              <a:t>الهدف العام  للبلاغة </a:t>
            </a:r>
            <a:r>
              <a:rPr kumimoji="0" lang="ar-DZ" sz="3600" b="0" i="0" u="none" strike="noStrike" kern="1200" cap="none" spc="0" normalizeH="0" baseline="0" noProof="0" dirty="0" err="1" smtClean="0">
                <a:ln>
                  <a:noFill/>
                </a:ln>
                <a:solidFill>
                  <a:prstClr val="white"/>
                </a:solidFill>
                <a:effectLst/>
                <a:uLnTx/>
                <a:uFillTx/>
                <a:latin typeface="Calibri" panose="020F0502020204030204"/>
                <a:ea typeface="+mn-ea"/>
                <a:cs typeface="Arial" panose="020B0604020202020204" pitchFamily="34" charset="0"/>
              </a:rPr>
              <a:t>والإتصال</a:t>
            </a:r>
            <a:endParaRPr kumimoji="0" lang="fr-FR" sz="3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485256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222172" y="2598057"/>
            <a:ext cx="5997155" cy="646331"/>
          </a:xfrm>
          <a:prstGeom prst="rect">
            <a:avLst/>
          </a:prstGeom>
        </p:spPr>
        <p:style>
          <a:lnRef idx="1">
            <a:schemeClr val="accent4"/>
          </a:lnRef>
          <a:fillRef idx="2">
            <a:schemeClr val="accent4"/>
          </a:fillRef>
          <a:effectRef idx="1">
            <a:schemeClr val="accent4"/>
          </a:effectRef>
          <a:fontRef idx="minor">
            <a:schemeClr val="dk1"/>
          </a:fontRef>
        </p:style>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DZ" sz="1800" b="0" i="0" u="none" strike="noStrike" kern="1200" cap="none" spc="0" normalizeH="0" baseline="0" noProof="0" dirty="0" smtClean="0">
                <a:ln>
                  <a:noFill/>
                </a:ln>
                <a:solidFill>
                  <a:prstClr val="black"/>
                </a:solidFill>
                <a:effectLst/>
                <a:uLnTx/>
                <a:uFillTx/>
                <a:latin typeface="Calibri" panose="020F0502020204030204"/>
                <a:ea typeface="+mn-ea"/>
                <a:cs typeface="Arial" panose="020B0604020202020204" pitchFamily="34" charset="0"/>
              </a:rPr>
              <a:t>أ</a:t>
            </a:r>
            <a:r>
              <a:rPr kumimoji="0" lang="ar-DZ" sz="3600" b="0" i="0" u="none" strike="noStrike" kern="1200" cap="none" spc="0" normalizeH="0" baseline="0" noProof="0" dirty="0" smtClean="0">
                <a:ln>
                  <a:noFill/>
                </a:ln>
                <a:solidFill>
                  <a:prstClr val="black"/>
                </a:solidFill>
                <a:effectLst/>
                <a:uLnTx/>
                <a:uFillTx/>
                <a:latin typeface="Calibri" panose="020F0502020204030204"/>
                <a:ea typeface="+mn-ea"/>
                <a:cs typeface="Arial" panose="020B0604020202020204" pitchFamily="34" charset="0"/>
              </a:rPr>
              <a:t>مثلة عن استخدامات البلاغة في الإعلام</a:t>
            </a:r>
            <a:endParaRPr kumimoji="0" lang="fr-FR" sz="3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77664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Capture d’écra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0436" y="900546"/>
            <a:ext cx="10474037" cy="2427036"/>
          </a:xfrm>
          <a:prstGeom prst="rect">
            <a:avLst/>
          </a:prstGeom>
        </p:spPr>
      </p:pic>
      <p:pic>
        <p:nvPicPr>
          <p:cNvPr id="3" name="Image 2" descr="Capture d’écra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1891" y="3327582"/>
            <a:ext cx="10612582" cy="2823835"/>
          </a:xfrm>
          <a:prstGeom prst="rect">
            <a:avLst/>
          </a:prstGeom>
        </p:spPr>
      </p:pic>
    </p:spTree>
    <p:extLst>
      <p:ext uri="{BB962C8B-B14F-4D97-AF65-F5344CB8AC3E}">
        <p14:creationId xmlns:p14="http://schemas.microsoft.com/office/powerpoint/2010/main" val="15299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656115" y="1364343"/>
            <a:ext cx="7491548" cy="3046988"/>
          </a:xfrm>
          <a:prstGeom prst="rect">
            <a:avLst/>
          </a:prstGeom>
          <a:noFill/>
        </p:spPr>
        <p:txBody>
          <a:bodyPr wrap="square" rtlCol="0">
            <a:sp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DZ" sz="2400" b="0" i="0" u="none" strike="noStrike" kern="1200" cap="none" spc="0" normalizeH="0" baseline="0" noProof="0" dirty="0" err="1" smtClean="0">
                <a:ln>
                  <a:noFill/>
                </a:ln>
                <a:solidFill>
                  <a:prstClr val="black"/>
                </a:solidFill>
                <a:effectLst/>
                <a:uLnTx/>
                <a:uFillTx/>
                <a:latin typeface="Calibri" panose="020F0502020204030204"/>
                <a:ea typeface="+mn-ea"/>
                <a:cs typeface="Arial" panose="020B0604020202020204" pitchFamily="34" charset="0"/>
              </a:rPr>
              <a:t>إستخدام</a:t>
            </a:r>
            <a:r>
              <a:rPr kumimoji="0" lang="ar-DZ" sz="2400" b="0" i="0" u="none" strike="noStrike" kern="1200" cap="none" spc="0" normalizeH="0" baseline="0" noProof="0" dirty="0" smtClean="0">
                <a:ln>
                  <a:noFill/>
                </a:ln>
                <a:solidFill>
                  <a:prstClr val="black"/>
                </a:solidFill>
                <a:effectLst/>
                <a:uLnTx/>
                <a:uFillTx/>
                <a:latin typeface="Calibri" panose="020F0502020204030204"/>
                <a:ea typeface="+mn-ea"/>
                <a:cs typeface="Arial" panose="020B0604020202020204" pitchFamily="34" charset="0"/>
              </a:rPr>
              <a:t> البلاغة في بعض أشكال الكتابة الصحفية كالعمود الصحفي  أو المقالات التحليلية أو النقدية أو </a:t>
            </a:r>
            <a:r>
              <a:rPr kumimoji="0" lang="ar-DZ" sz="2400" b="0" i="0" u="none" strike="noStrike" kern="1200" cap="none" spc="0" normalizeH="0" baseline="0" noProof="0" dirty="0" err="1" smtClean="0">
                <a:ln>
                  <a:noFill/>
                </a:ln>
                <a:solidFill>
                  <a:prstClr val="black"/>
                </a:solidFill>
                <a:effectLst/>
                <a:uLnTx/>
                <a:uFillTx/>
                <a:latin typeface="Calibri" panose="020F0502020204030204"/>
                <a:ea typeface="+mn-ea"/>
                <a:cs typeface="Arial" panose="020B0604020202020204" pitchFamily="34" charset="0"/>
              </a:rPr>
              <a:t>الروبرتاجات</a:t>
            </a:r>
            <a:endParaRPr kumimoji="0" lang="ar-DZ" sz="2400" b="0" i="0" u="none" strike="noStrike" kern="1200" cap="none" spc="0" normalizeH="0" baseline="0" noProof="0" dirty="0" smtClean="0">
              <a:ln>
                <a:noFill/>
              </a:ln>
              <a:solidFill>
                <a:prstClr val="black"/>
              </a:solidFill>
              <a:effectLst/>
              <a:uLnTx/>
              <a:uFillTx/>
              <a:latin typeface="Calibri" panose="020F0502020204030204"/>
              <a:ea typeface="+mn-ea"/>
              <a:cs typeface="Arial"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DZ" sz="2400" b="0" i="0" u="none" strike="noStrike" kern="1200" cap="none" spc="0" normalizeH="0" baseline="0" noProof="0" dirty="0" err="1" smtClean="0">
                <a:ln>
                  <a:noFill/>
                </a:ln>
                <a:solidFill>
                  <a:prstClr val="black"/>
                </a:solidFill>
                <a:effectLst/>
                <a:uLnTx/>
                <a:uFillTx/>
                <a:latin typeface="Calibri" panose="020F0502020204030204"/>
                <a:ea typeface="+mn-ea"/>
                <a:cs typeface="Arial" panose="020B0604020202020204" pitchFamily="34" charset="0"/>
              </a:rPr>
              <a:t>إستخدام</a:t>
            </a:r>
            <a:r>
              <a:rPr kumimoji="0" lang="ar-DZ" sz="2400" b="0" i="0" u="none" strike="noStrike" kern="1200" cap="none" spc="0" normalizeH="0" baseline="0" noProof="0" dirty="0" smtClean="0">
                <a:ln>
                  <a:noFill/>
                </a:ln>
                <a:solidFill>
                  <a:prstClr val="black"/>
                </a:solidFill>
                <a:effectLst/>
                <a:uLnTx/>
                <a:uFillTx/>
                <a:latin typeface="Calibri" panose="020F0502020204030204"/>
                <a:ea typeface="+mn-ea"/>
                <a:cs typeface="Arial" panose="020B0604020202020204" pitchFamily="34" charset="0"/>
              </a:rPr>
              <a:t> البلاغة في الخطاب الإعلامي</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DZ" sz="2400" b="0" i="0" u="none" strike="noStrike" kern="1200" cap="none" spc="0" normalizeH="0" baseline="0" noProof="0" dirty="0" err="1" smtClean="0">
                <a:ln>
                  <a:noFill/>
                </a:ln>
                <a:solidFill>
                  <a:prstClr val="black"/>
                </a:solidFill>
                <a:effectLst/>
                <a:uLnTx/>
                <a:uFillTx/>
                <a:latin typeface="Calibri" panose="020F0502020204030204"/>
                <a:ea typeface="+mn-ea"/>
                <a:cs typeface="Arial" panose="020B0604020202020204" pitchFamily="34" charset="0"/>
              </a:rPr>
              <a:t>إستخدام</a:t>
            </a:r>
            <a:r>
              <a:rPr kumimoji="0" lang="ar-DZ" sz="2400" b="0" i="0" u="none" strike="noStrike" kern="1200" cap="none" spc="0" normalizeH="0" baseline="0" noProof="0" dirty="0" smtClean="0">
                <a:ln>
                  <a:noFill/>
                </a:ln>
                <a:solidFill>
                  <a:prstClr val="black"/>
                </a:solidFill>
                <a:effectLst/>
                <a:uLnTx/>
                <a:uFillTx/>
                <a:latin typeface="Calibri" panose="020F0502020204030204"/>
                <a:ea typeface="+mn-ea"/>
                <a:cs typeface="Arial" panose="020B0604020202020204" pitchFamily="34" charset="0"/>
              </a:rPr>
              <a:t> البلاغة في الإشهار والصناعة </a:t>
            </a:r>
            <a:r>
              <a:rPr kumimoji="0" lang="ar-DZ" sz="2400" b="0" i="0" u="none" strike="noStrike" kern="1200" cap="none" spc="0" normalizeH="0" baseline="0" noProof="0" dirty="0" err="1" smtClean="0">
                <a:ln>
                  <a:noFill/>
                </a:ln>
                <a:solidFill>
                  <a:prstClr val="black"/>
                </a:solidFill>
                <a:effectLst/>
                <a:uLnTx/>
                <a:uFillTx/>
                <a:latin typeface="Calibri" panose="020F0502020204030204"/>
                <a:ea typeface="+mn-ea"/>
                <a:cs typeface="Arial" panose="020B0604020202020204" pitchFamily="34" charset="0"/>
              </a:rPr>
              <a:t>الأغشهارية</a:t>
            </a:r>
            <a:r>
              <a:rPr kumimoji="0" lang="ar-DZ" sz="2400" b="0" i="0" u="none" strike="noStrike" kern="1200" cap="none" spc="0" normalizeH="0" baseline="0" noProof="0" dirty="0" smtClean="0">
                <a:ln>
                  <a:noFill/>
                </a:ln>
                <a:solidFill>
                  <a:prstClr val="black"/>
                </a:solidFill>
                <a:effectLst/>
                <a:uLnTx/>
                <a:uFillTx/>
                <a:latin typeface="Calibri" panose="020F0502020204030204"/>
                <a:ea typeface="+mn-ea"/>
                <a:cs typeface="Arial" panose="020B0604020202020204" pitchFamily="34" charset="0"/>
              </a:rPr>
              <a:t> وتحديدا الصورة الإشهارية </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DZ" sz="2400" b="0" i="0" u="none" strike="noStrike" kern="1200" cap="none" spc="0" normalizeH="0" baseline="0" noProof="0" dirty="0" err="1" smtClean="0">
                <a:ln>
                  <a:noFill/>
                </a:ln>
                <a:solidFill>
                  <a:prstClr val="black"/>
                </a:solidFill>
                <a:effectLst/>
                <a:uLnTx/>
                <a:uFillTx/>
                <a:latin typeface="Calibri" panose="020F0502020204030204"/>
                <a:ea typeface="+mn-ea"/>
                <a:cs typeface="Arial" panose="020B0604020202020204" pitchFamily="34" charset="0"/>
              </a:rPr>
              <a:t>إستخدام</a:t>
            </a:r>
            <a:r>
              <a:rPr kumimoji="0" lang="ar-DZ" sz="2400" b="0" i="0" u="none" strike="noStrike" kern="1200" cap="none" spc="0" normalizeH="0" baseline="0" noProof="0" dirty="0" smtClean="0">
                <a:ln>
                  <a:noFill/>
                </a:ln>
                <a:solidFill>
                  <a:prstClr val="black"/>
                </a:solidFill>
                <a:effectLst/>
                <a:uLnTx/>
                <a:uFillTx/>
                <a:latin typeface="Calibri" panose="020F0502020204030204"/>
                <a:ea typeface="+mn-ea"/>
                <a:cs typeface="Arial" panose="020B0604020202020204" pitchFamily="34" charset="0"/>
              </a:rPr>
              <a:t> البلاغة لدى مهني العلاقات العامة من خلال إكسابهم فن التواصل الفعال  </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DZ" sz="2400" b="0" i="0" u="none" strike="noStrike" kern="1200" cap="none" spc="0" normalizeH="0" baseline="0" noProof="0" dirty="0" smtClean="0">
                <a:ln>
                  <a:noFill/>
                </a:ln>
                <a:solidFill>
                  <a:prstClr val="black"/>
                </a:solidFill>
                <a:effectLst/>
                <a:uLnTx/>
                <a:uFillTx/>
                <a:latin typeface="Calibri" panose="020F0502020204030204"/>
                <a:ea typeface="+mn-ea"/>
                <a:cs typeface="Arial" panose="020B0604020202020204" pitchFamily="34" charset="0"/>
              </a:rPr>
              <a:t>استخدام البلاغة في تحليل مختلف أشكال الخطاب ونقدها وتقييمها </a:t>
            </a:r>
            <a:endParaRPr kumimoji="0" lang="fr-FR"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96395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30846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الهدف العام للدرس: </a:t>
            </a:r>
            <a:endParaRPr lang="fr-FR" dirty="0"/>
          </a:p>
        </p:txBody>
      </p:sp>
      <p:sp>
        <p:nvSpPr>
          <p:cNvPr id="3" name="ZoneTexte 2"/>
          <p:cNvSpPr txBox="1"/>
          <p:nvPr/>
        </p:nvSpPr>
        <p:spPr>
          <a:xfrm>
            <a:off x="1066800" y="1690688"/>
            <a:ext cx="10287000" cy="2308324"/>
          </a:xfrm>
          <a:prstGeom prst="rect">
            <a:avLst/>
          </a:prstGeom>
          <a:noFill/>
        </p:spPr>
        <p:txBody>
          <a:bodyPr wrap="square" rtlCol="0">
            <a:spAutoFit/>
          </a:bodyPr>
          <a:lstStyle/>
          <a:p>
            <a:pPr algn="r"/>
            <a:r>
              <a:rPr lang="ar-DZ" b="1" dirty="0" smtClean="0"/>
              <a:t>الهدف الخاص للدرس: أن يتعرف الطالب على علاقة البلاغة بالاتصال </a:t>
            </a:r>
            <a:endParaRPr lang="ar-DZ" b="1" dirty="0"/>
          </a:p>
          <a:p>
            <a:pPr algn="r"/>
            <a:endParaRPr lang="ar-DZ" dirty="0"/>
          </a:p>
          <a:p>
            <a:pPr algn="r"/>
            <a:r>
              <a:rPr lang="ar-DZ" b="1" dirty="0" smtClean="0"/>
              <a:t>الأهداف الإجرائية </a:t>
            </a:r>
            <a:r>
              <a:rPr lang="ar-DZ" dirty="0" smtClean="0"/>
              <a:t>: </a:t>
            </a:r>
          </a:p>
          <a:p>
            <a:pPr algn="r"/>
            <a:endParaRPr lang="ar-DZ" dirty="0" smtClean="0"/>
          </a:p>
          <a:p>
            <a:pPr algn="r"/>
            <a:r>
              <a:rPr lang="ar-DZ" dirty="0" smtClean="0"/>
              <a:t>أن يتعرف على نموج الاتصال المعتمد على اللغة ليفهم علاقة البلاغة بالاتصال </a:t>
            </a:r>
          </a:p>
          <a:p>
            <a:pPr algn="r"/>
            <a:r>
              <a:rPr lang="ar-DZ" dirty="0" smtClean="0"/>
              <a:t>أن يتعرف على الهدف العام من استخدام البلاغة  في الاتصال </a:t>
            </a:r>
          </a:p>
          <a:p>
            <a:pPr algn="r"/>
            <a:r>
              <a:rPr lang="ar-DZ" dirty="0" smtClean="0"/>
              <a:t>أن يحدد العلاقة بين البلاغة والاتصال </a:t>
            </a:r>
          </a:p>
          <a:p>
            <a:pPr algn="r"/>
            <a:r>
              <a:rPr lang="ar-DZ" dirty="0" smtClean="0"/>
              <a:t>أن يفهم استخدامات البلاغة في مجالات الاتصال </a:t>
            </a:r>
            <a:endParaRPr lang="fr-FR" dirty="0"/>
          </a:p>
        </p:txBody>
      </p:sp>
    </p:spTree>
    <p:extLst>
      <p:ext uri="{BB962C8B-B14F-4D97-AF65-F5344CB8AC3E}">
        <p14:creationId xmlns:p14="http://schemas.microsoft.com/office/powerpoint/2010/main" val="1843566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04654" y="401782"/>
            <a:ext cx="6677891" cy="1066800"/>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DZ" sz="3200" b="1" i="0" u="none" strike="noStrike" kern="1200" cap="none" spc="0" normalizeH="0" baseline="0" noProof="0" dirty="0">
                <a:ln>
                  <a:noFill/>
                </a:ln>
                <a:solidFill>
                  <a:prstClr val="white"/>
                </a:solidFill>
                <a:effectLst/>
                <a:uLnTx/>
                <a:uFillTx/>
                <a:latin typeface="Calibri" panose="020F0502020204030204"/>
                <a:ea typeface="+mn-ea"/>
                <a:cs typeface="Arial" panose="020B0604020202020204" pitchFamily="34" charset="0"/>
              </a:rPr>
              <a:t> </a:t>
            </a:r>
            <a:r>
              <a:rPr kumimoji="0" lang="ar-DZ" sz="3200" b="1" i="0" u="none" strike="noStrike" kern="1200" cap="none" spc="0" normalizeH="0" baseline="0" noProof="0" dirty="0" smtClean="0">
                <a:ln>
                  <a:noFill/>
                </a:ln>
                <a:solidFill>
                  <a:srgbClr val="7030A0"/>
                </a:solidFill>
                <a:effectLst/>
                <a:uLnTx/>
                <a:uFillTx/>
                <a:latin typeface="Calibri" panose="020F0502020204030204"/>
                <a:ea typeface="+mn-ea"/>
                <a:cs typeface="Arial" panose="020B0604020202020204" pitchFamily="34" charset="0"/>
              </a:rPr>
              <a:t>البلاغة </a:t>
            </a:r>
            <a:r>
              <a:rPr kumimoji="0" lang="ar-DZ" sz="3200" b="1" i="0" u="none" strike="noStrike" kern="1200" cap="none" spc="0" normalizeH="0" baseline="0" noProof="0" dirty="0" err="1" smtClean="0">
                <a:ln>
                  <a:noFill/>
                </a:ln>
                <a:solidFill>
                  <a:srgbClr val="7030A0"/>
                </a:solidFill>
                <a:effectLst/>
                <a:uLnTx/>
                <a:uFillTx/>
                <a:latin typeface="Calibri" panose="020F0502020204030204"/>
                <a:ea typeface="+mn-ea"/>
                <a:cs typeface="Arial" panose="020B0604020202020204" pitchFamily="34" charset="0"/>
              </a:rPr>
              <a:t>والإتصال</a:t>
            </a:r>
            <a:r>
              <a:rPr kumimoji="0" lang="ar-DZ" sz="3200" b="1" i="0" u="none" strike="noStrike" kern="1200" cap="none" spc="0" normalizeH="0" baseline="0" noProof="0" dirty="0" smtClean="0">
                <a:ln>
                  <a:noFill/>
                </a:ln>
                <a:solidFill>
                  <a:srgbClr val="7030A0"/>
                </a:solidFill>
                <a:effectLst/>
                <a:uLnTx/>
                <a:uFillTx/>
                <a:latin typeface="Calibri" panose="020F0502020204030204"/>
                <a:ea typeface="+mn-ea"/>
                <a:cs typeface="Arial" panose="020B0604020202020204" pitchFamily="34" charset="0"/>
              </a:rPr>
              <a:t> </a:t>
            </a:r>
            <a:endParaRPr kumimoji="0" lang="fr-FR" sz="3200" b="1" i="0" u="none" strike="noStrike" kern="1200" cap="none" spc="0" normalizeH="0" baseline="0" noProof="0" dirty="0">
              <a:ln>
                <a:noFill/>
              </a:ln>
              <a:solidFill>
                <a:srgbClr val="7030A0"/>
              </a:solidFill>
              <a:effectLst/>
              <a:uLnTx/>
              <a:uFillTx/>
              <a:latin typeface="Calibri" panose="020F0502020204030204"/>
              <a:ea typeface="+mn-ea"/>
              <a:cs typeface="+mn-cs"/>
            </a:endParaRPr>
          </a:p>
        </p:txBody>
      </p:sp>
      <p:sp>
        <p:nvSpPr>
          <p:cNvPr id="3" name="ZoneTexte 2"/>
          <p:cNvSpPr txBox="1"/>
          <p:nvPr/>
        </p:nvSpPr>
        <p:spPr>
          <a:xfrm>
            <a:off x="762000" y="2022764"/>
            <a:ext cx="10778836"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ar-DZ" sz="1800" b="0" i="0" u="none" strike="noStrike" kern="1200" cap="none" spc="0" normalizeH="0" baseline="0" noProof="0" dirty="0" smtClean="0">
                <a:ln>
                  <a:noFill/>
                </a:ln>
                <a:solidFill>
                  <a:prstClr val="black"/>
                </a:solidFill>
                <a:effectLst/>
                <a:uLnTx/>
                <a:uFillTx/>
                <a:latin typeface="Calibri" panose="020F0502020204030204"/>
                <a:ea typeface="+mn-ea"/>
                <a:cs typeface="Arial" panose="020B0604020202020204" pitchFamily="34" charset="0"/>
              </a:rPr>
              <a:t>في إطار العلاقة بين البلاغة  والاتصال نستهل بشرح هذه المقولة  قال الدكتور تمام وعندي أن المعنى </a:t>
            </a:r>
            <a:r>
              <a:rPr kumimoji="0" lang="ar-DZ" sz="1800" b="0" i="0" u="none" strike="noStrike" kern="1200" cap="none" spc="0" normalizeH="0" baseline="0" noProof="0" dirty="0" err="1" smtClean="0">
                <a:ln>
                  <a:noFill/>
                </a:ln>
                <a:solidFill>
                  <a:prstClr val="black"/>
                </a:solidFill>
                <a:effectLst/>
                <a:uLnTx/>
                <a:uFillTx/>
                <a:latin typeface="Calibri" panose="020F0502020204030204"/>
                <a:ea typeface="+mn-ea"/>
                <a:cs typeface="Arial" panose="020B0604020202020204" pitchFamily="34" charset="0"/>
              </a:rPr>
              <a:t>لللفظ</a:t>
            </a:r>
            <a:r>
              <a:rPr kumimoji="0" lang="ar-DZ" sz="1800" b="0" i="0" u="none" strike="noStrike" kern="1200" cap="none" spc="0" normalizeH="0" baseline="0" noProof="0" dirty="0" smtClean="0">
                <a:ln>
                  <a:noFill/>
                </a:ln>
                <a:solidFill>
                  <a:prstClr val="black"/>
                </a:solidFill>
                <a:effectLst/>
                <a:uLnTx/>
                <a:uFillTx/>
                <a:latin typeface="Calibri" panose="020F0502020204030204"/>
                <a:ea typeface="+mn-ea"/>
                <a:cs typeface="Arial" panose="020B0604020202020204" pitchFamily="34" charset="0"/>
              </a:rPr>
              <a:t> البلاغة فرع على معنى الإبلاغ أو التوصل الذي هو موضوع من موضوعات علم </a:t>
            </a:r>
            <a:r>
              <a:rPr kumimoji="0" lang="ar-DZ" sz="1800" b="0" i="0" u="none" strike="noStrike" kern="1200" cap="none" spc="0" normalizeH="0" baseline="0" noProof="0" dirty="0" err="1" smtClean="0">
                <a:ln>
                  <a:noFill/>
                </a:ln>
                <a:solidFill>
                  <a:prstClr val="black"/>
                </a:solidFill>
                <a:effectLst/>
                <a:uLnTx/>
                <a:uFillTx/>
                <a:latin typeface="Calibri" panose="020F0502020204030204"/>
                <a:ea typeface="+mn-ea"/>
                <a:cs typeface="Arial" panose="020B0604020202020204" pitchFamily="34" charset="0"/>
              </a:rPr>
              <a:t>الإتصال</a:t>
            </a:r>
            <a:r>
              <a:rPr kumimoji="0" lang="ar-DZ" sz="1800" b="0" i="0" u="none" strike="noStrike" kern="1200" cap="none" spc="0" normalizeH="0" baseline="0" noProof="0" dirty="0" smtClean="0">
                <a:ln>
                  <a:noFill/>
                </a:ln>
                <a:solidFill>
                  <a:prstClr val="black"/>
                </a:solidFill>
                <a:effectLst/>
                <a:uLnTx/>
                <a:uFillTx/>
                <a:latin typeface="Calibri" panose="020F0502020204030204"/>
                <a:ea typeface="+mn-ea"/>
                <a:cs typeface="Arial" panose="020B0604020202020204" pitchFamily="34" charset="0"/>
              </a:rPr>
              <a:t>  ولو رجعنا للنموذج الذي وضعه </a:t>
            </a:r>
            <a:r>
              <a:rPr kumimoji="0" lang="ar-DZ" sz="1800" b="0" i="0" u="none" strike="noStrike" kern="1200" cap="none" spc="0" normalizeH="0" baseline="0" noProof="0" dirty="0" err="1" smtClean="0">
                <a:ln>
                  <a:noFill/>
                </a:ln>
                <a:solidFill>
                  <a:prstClr val="black"/>
                </a:solidFill>
                <a:effectLst/>
                <a:uLnTx/>
                <a:uFillTx/>
                <a:latin typeface="Calibri" panose="020F0502020204030204"/>
                <a:ea typeface="+mn-ea"/>
                <a:cs typeface="Arial" panose="020B0604020202020204" pitchFamily="34" charset="0"/>
              </a:rPr>
              <a:t>جاكبسون</a:t>
            </a:r>
            <a:r>
              <a:rPr kumimoji="0" lang="ar-DZ" sz="1800" b="0" i="0" u="none" strike="noStrike" kern="1200" cap="none" spc="0" normalizeH="0" baseline="0" noProof="0" dirty="0" smtClean="0">
                <a:ln>
                  <a:noFill/>
                </a:ln>
                <a:solidFill>
                  <a:prstClr val="black"/>
                </a:solidFill>
                <a:effectLst/>
                <a:uLnTx/>
                <a:uFillTx/>
                <a:latin typeface="Calibri" panose="020F0502020204030204"/>
                <a:ea typeface="+mn-ea"/>
                <a:cs typeface="Arial" panose="020B0604020202020204" pitchFamily="34" charset="0"/>
              </a:rPr>
              <a:t>  لأركان عملية </a:t>
            </a:r>
            <a:r>
              <a:rPr kumimoji="0" lang="ar-DZ" sz="1800" b="0" i="0" u="none" strike="noStrike" kern="1200" cap="none" spc="0" normalizeH="0" baseline="0" noProof="0" dirty="0" err="1" smtClean="0">
                <a:ln>
                  <a:noFill/>
                </a:ln>
                <a:solidFill>
                  <a:prstClr val="black"/>
                </a:solidFill>
                <a:effectLst/>
                <a:uLnTx/>
                <a:uFillTx/>
                <a:latin typeface="Calibri" panose="020F0502020204030204"/>
                <a:ea typeface="+mn-ea"/>
                <a:cs typeface="Arial" panose="020B0604020202020204" pitchFamily="34" charset="0"/>
              </a:rPr>
              <a:t>الإتصال</a:t>
            </a:r>
            <a:r>
              <a:rPr kumimoji="0" lang="ar-DZ" sz="1800" b="0" i="0" u="none" strike="noStrike" kern="1200" cap="none" spc="0" normalizeH="0" baseline="0" noProof="0" dirty="0" smtClean="0">
                <a:ln>
                  <a:noFill/>
                </a:ln>
                <a:solidFill>
                  <a:prstClr val="black"/>
                </a:solidFill>
                <a:effectLst/>
                <a:uLnTx/>
                <a:uFillTx/>
                <a:latin typeface="Calibri" panose="020F0502020204030204"/>
                <a:ea typeface="+mn-ea"/>
                <a:cs typeface="Arial" panose="020B0604020202020204" pitchFamily="34" charset="0"/>
              </a:rPr>
              <a:t>  فلربما كان ذلك عونا في فهم مقصود البلاغة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ar-DZ" sz="1800" b="0" i="0" u="none" strike="noStrike" kern="1200" cap="none" spc="0" normalizeH="0" baseline="0" noProof="0" dirty="0" smtClean="0">
                <a:ln>
                  <a:noFill/>
                </a:ln>
                <a:solidFill>
                  <a:prstClr val="black"/>
                </a:solidFill>
                <a:effectLst/>
                <a:uLnTx/>
                <a:uFillTx/>
                <a:latin typeface="Calibri" panose="020F0502020204030204"/>
                <a:ea typeface="+mn-ea"/>
                <a:cs typeface="Arial" panose="020B0604020202020204" pitchFamily="34" charset="0"/>
              </a:rPr>
              <a:t>  </a:t>
            </a:r>
            <a:endPar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4" name="Image 3" descr="Capture d’écra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04654" y="3089563"/>
            <a:ext cx="6428510" cy="3491345"/>
          </a:xfrm>
          <a:prstGeom prst="rect">
            <a:avLst/>
          </a:prstGeom>
        </p:spPr>
      </p:pic>
    </p:spTree>
    <p:extLst>
      <p:ext uri="{BB962C8B-B14F-4D97-AF65-F5344CB8AC3E}">
        <p14:creationId xmlns:p14="http://schemas.microsoft.com/office/powerpoint/2010/main" val="12421810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64343" y="2108639"/>
            <a:ext cx="9506857" cy="3560975"/>
          </a:xfrm>
          <a:prstGeom prst="rect">
            <a:avLst/>
          </a:prstGeom>
        </p:spPr>
        <p:txBody>
          <a:bodyPr wrap="square">
            <a:spAutoFit/>
          </a:bodyPr>
          <a:lstStyle/>
          <a:p>
            <a:pPr marL="457200" marR="0" lvl="0" indent="0" algn="just" defTabSz="914400" rtl="1" eaLnBrk="1" fontAlgn="auto" latinLnBrk="0" hangingPunct="1">
              <a:lnSpc>
                <a:spcPct val="115000"/>
              </a:lnSpc>
              <a:spcBef>
                <a:spcPts val="0"/>
              </a:spcBef>
              <a:spcAft>
                <a:spcPts val="0"/>
              </a:spcAft>
              <a:buClrTx/>
              <a:buSzTx/>
              <a:buFontTx/>
              <a:buNone/>
              <a:tabLst/>
              <a:defRPr/>
            </a:pPr>
            <a:r>
              <a:rPr kumimoji="0" lang="ar-DZ" sz="2800" b="0" i="0" u="none" strike="noStrike" kern="1200" cap="none" spc="0" normalizeH="0" baseline="0" noProof="0" dirty="0" smtClean="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فمن خلال فهم وظائف اللغة في النموذج </a:t>
            </a:r>
            <a:r>
              <a:rPr kumimoji="0" lang="ar-DZ" sz="2800" b="0" i="0" u="none" strike="noStrike" kern="1200" cap="none" spc="0" normalizeH="0" baseline="0" noProof="0" dirty="0" err="1" smtClean="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الأتصالي</a:t>
            </a:r>
            <a:r>
              <a:rPr kumimoji="0" lang="ar-DZ" sz="2800" b="0" i="0" u="none" strike="noStrike" kern="1200" cap="none" spc="0" normalizeH="0" baseline="0" noProof="0" dirty="0" smtClean="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 تستطيع أن نفهم موقع البلاغة ضمنه: </a:t>
            </a:r>
            <a:endParaRPr kumimoji="0" lang="fr-FR" sz="1800" b="0" i="0" u="none" strike="noStrike" kern="1200" cap="none" spc="0" normalizeH="0" baseline="0" noProof="0" dirty="0" smtClean="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a:p>
            <a:pPr marL="457200" marR="0" lvl="0" indent="0" algn="just" defTabSz="914400" rtl="1" eaLnBrk="1" fontAlgn="auto" latinLnBrk="0" hangingPunct="1">
              <a:lnSpc>
                <a:spcPct val="115000"/>
              </a:lnSpc>
              <a:spcBef>
                <a:spcPts val="0"/>
              </a:spcBef>
              <a:spcAft>
                <a:spcPts val="0"/>
              </a:spcAft>
              <a:buClrTx/>
              <a:buSzTx/>
              <a:buFontTx/>
              <a:buNone/>
              <a:tabLst/>
              <a:defRPr/>
            </a:pPr>
            <a:r>
              <a:rPr kumimoji="0" lang="ar-DZ"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_ الوظيفة التعبيرية: التي تتعلق بعلامات المرسل في النص</a:t>
            </a:r>
            <a:endParaRPr kumimoji="0" lang="fr-FR" sz="1800" b="0" i="0" u="none" strike="noStrike" kern="1200" cap="none" spc="0" normalizeH="0" baseline="0" noProof="0" dirty="0" smtClean="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a:p>
            <a:pPr marL="457200" marR="0" lvl="0" indent="0" algn="just" defTabSz="914400" rtl="1" eaLnBrk="1" fontAlgn="auto" latinLnBrk="0" hangingPunct="1">
              <a:lnSpc>
                <a:spcPct val="115000"/>
              </a:lnSpc>
              <a:spcBef>
                <a:spcPts val="0"/>
              </a:spcBef>
              <a:spcAft>
                <a:spcPts val="0"/>
              </a:spcAft>
              <a:buClrTx/>
              <a:buSzTx/>
              <a:buFontTx/>
              <a:buNone/>
              <a:tabLst/>
              <a:defRPr/>
            </a:pPr>
            <a:r>
              <a:rPr kumimoji="0" lang="ar-DZ"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_ الوظيفة </a:t>
            </a:r>
            <a:r>
              <a:rPr kumimoji="0" lang="ar-DZ" sz="280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الإفهامية</a:t>
            </a:r>
            <a:r>
              <a:rPr kumimoji="0" lang="ar-DZ"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 التي تتعلق بعلامات المتلقي في النص</a:t>
            </a:r>
            <a:endParaRPr kumimoji="0" lang="fr-FR" sz="1800" b="0" i="0" u="none" strike="noStrike" kern="1200" cap="none" spc="0" normalizeH="0" baseline="0" noProof="0" dirty="0" smtClean="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a:p>
            <a:pPr marL="457200" marR="0" lvl="0" indent="0" algn="just" defTabSz="914400" rtl="1" eaLnBrk="1" fontAlgn="auto" latinLnBrk="0" hangingPunct="1">
              <a:lnSpc>
                <a:spcPct val="115000"/>
              </a:lnSpc>
              <a:spcBef>
                <a:spcPts val="0"/>
              </a:spcBef>
              <a:spcAft>
                <a:spcPts val="0"/>
              </a:spcAft>
              <a:buClrTx/>
              <a:buSzTx/>
              <a:buFontTx/>
              <a:buNone/>
              <a:tabLst/>
              <a:defRPr/>
            </a:pPr>
            <a:r>
              <a:rPr kumimoji="0" lang="ar-DZ"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_ الوظيفة المرجعية: والتي تتعلق بعلامات الموضوع </a:t>
            </a:r>
            <a:endParaRPr kumimoji="0" lang="fr-FR" sz="1800" b="0" i="0" u="none" strike="noStrike" kern="1200" cap="none" spc="0" normalizeH="0" baseline="0" noProof="0" dirty="0" smtClean="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a:p>
            <a:pPr marL="457200" marR="0" lvl="0" indent="0" algn="just" defTabSz="914400" rtl="1" eaLnBrk="1" fontAlgn="auto" latinLnBrk="0" hangingPunct="1">
              <a:lnSpc>
                <a:spcPct val="115000"/>
              </a:lnSpc>
              <a:spcBef>
                <a:spcPts val="0"/>
              </a:spcBef>
              <a:spcAft>
                <a:spcPts val="0"/>
              </a:spcAft>
              <a:buClrTx/>
              <a:buSzTx/>
              <a:buFontTx/>
              <a:buNone/>
              <a:tabLst/>
              <a:defRPr/>
            </a:pPr>
            <a:r>
              <a:rPr kumimoji="0" lang="ar-DZ"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_ الوظيفة </a:t>
            </a:r>
            <a:r>
              <a:rPr kumimoji="0" lang="ar-DZ" sz="280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الحفاظية</a:t>
            </a:r>
            <a:r>
              <a:rPr kumimoji="0" lang="ar-DZ"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 والتي تتعلق بعلامات القناة </a:t>
            </a:r>
            <a:endParaRPr kumimoji="0" lang="fr-FR" sz="1800" b="0" i="0" u="none" strike="noStrike" kern="1200" cap="none" spc="0" normalizeH="0" baseline="0" noProof="0" dirty="0" smtClean="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a:p>
            <a:pPr marL="457200" marR="0" lvl="0" indent="0" algn="just" defTabSz="914400" rtl="1" eaLnBrk="1" fontAlgn="auto" latinLnBrk="0" hangingPunct="1">
              <a:lnSpc>
                <a:spcPct val="115000"/>
              </a:lnSpc>
              <a:spcBef>
                <a:spcPts val="0"/>
              </a:spcBef>
              <a:spcAft>
                <a:spcPts val="0"/>
              </a:spcAft>
              <a:buClrTx/>
              <a:buSzTx/>
              <a:buFontTx/>
              <a:buNone/>
              <a:tabLst/>
              <a:defRPr/>
            </a:pPr>
            <a:r>
              <a:rPr kumimoji="0" lang="ar-DZ"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_ الوظيفة </a:t>
            </a:r>
            <a:r>
              <a:rPr kumimoji="0" lang="ar-DZ" sz="280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الميتالغوية</a:t>
            </a:r>
            <a:r>
              <a:rPr kumimoji="0" lang="ar-DZ"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 والتي تتعلق بالعلامات التي تشرح المدونة بالمدونة</a:t>
            </a:r>
            <a:endParaRPr kumimoji="0" lang="fr-FR" sz="1800" b="0" i="0" u="none" strike="noStrike" kern="1200" cap="none" spc="0" normalizeH="0" baseline="0" noProof="0" dirty="0" smtClean="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a:p>
            <a:pPr marL="457200" marR="0" lvl="0" indent="0" algn="just" defTabSz="914400" rtl="1" eaLnBrk="1" fontAlgn="auto" latinLnBrk="0" hangingPunct="1">
              <a:lnSpc>
                <a:spcPct val="115000"/>
              </a:lnSpc>
              <a:spcBef>
                <a:spcPts val="0"/>
              </a:spcBef>
              <a:spcAft>
                <a:spcPts val="1000"/>
              </a:spcAft>
              <a:buClrTx/>
              <a:buSzTx/>
              <a:buFontTx/>
              <a:buNone/>
              <a:tabLst/>
              <a:defRPr/>
            </a:pPr>
            <a:r>
              <a:rPr kumimoji="0" lang="ar-DZ"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_ الوظيفة الشعرية: والتي </a:t>
            </a:r>
            <a:r>
              <a:rPr kumimoji="0" lang="ar-DZ" sz="280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تتتعلق</a:t>
            </a:r>
            <a:r>
              <a:rPr kumimoji="0" lang="ar-DZ"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akkal Majalla" panose="02000000000000000000" pitchFamily="2" charset="-78"/>
              </a:rPr>
              <a:t> بالعلامات التي تضيف لمسة جمالية وبلاغية للخطاب</a:t>
            </a:r>
            <a:endParaRPr kumimoji="0" lang="fr-FR"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649890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094510" y="928255"/>
            <a:ext cx="9979428" cy="2831544"/>
          </a:xfrm>
          <a:prstGeom prst="rect">
            <a:avLst/>
          </a:prstGeom>
          <a:noFill/>
        </p:spPr>
        <p:txBody>
          <a:bodyPr wrap="square" rtlCol="0">
            <a:sp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DZ" sz="2000" b="1" i="0" u="none" strike="noStrike" kern="1200" cap="none" spc="0" normalizeH="0" baseline="0" noProof="0" dirty="0" smtClean="0">
                <a:ln>
                  <a:noFill/>
                </a:ln>
                <a:solidFill>
                  <a:prstClr val="black"/>
                </a:solidFill>
                <a:effectLst/>
                <a:uLnTx/>
                <a:uFillTx/>
                <a:latin typeface="Calibri" panose="020F0502020204030204"/>
                <a:ea typeface="+mn-ea"/>
                <a:cs typeface="Arial" panose="020B0604020202020204" pitchFamily="34" charset="0"/>
              </a:rPr>
              <a:t>فالسياق هو  المقام ومقتضى الحال </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DZ" sz="2000" b="1" i="0" u="none" strike="noStrike" kern="1200" cap="none" spc="0" normalizeH="0" baseline="0" noProof="0" dirty="0" smtClean="0">
                <a:ln>
                  <a:noFill/>
                </a:ln>
                <a:solidFill>
                  <a:prstClr val="black"/>
                </a:solidFill>
                <a:effectLst/>
                <a:uLnTx/>
                <a:uFillTx/>
                <a:latin typeface="Calibri" panose="020F0502020204030204"/>
                <a:ea typeface="+mn-ea"/>
                <a:cs typeface="Arial" panose="020B0604020202020204" pitchFamily="34" charset="0"/>
              </a:rPr>
              <a:t>الرسالة = النص أو العبارة </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DZ" sz="2000" b="1" i="0" u="none" strike="noStrike" kern="1200" cap="none" spc="0" normalizeH="0" baseline="0" noProof="0" dirty="0" smtClean="0">
                <a:ln>
                  <a:noFill/>
                </a:ln>
                <a:solidFill>
                  <a:prstClr val="black"/>
                </a:solidFill>
                <a:effectLst/>
                <a:uLnTx/>
                <a:uFillTx/>
                <a:latin typeface="Calibri" panose="020F0502020204030204"/>
                <a:ea typeface="+mn-ea"/>
                <a:cs typeface="Arial" panose="020B0604020202020204" pitchFamily="34" charset="0"/>
              </a:rPr>
              <a:t>قناة الاتصال = المشافهة </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DZ" sz="2000" b="1" i="0" u="none" strike="noStrike" kern="1200" cap="none" spc="0" normalizeH="0" baseline="0" noProof="0" dirty="0" smtClean="0">
                <a:ln>
                  <a:noFill/>
                </a:ln>
                <a:solidFill>
                  <a:prstClr val="black"/>
                </a:solidFill>
                <a:effectLst/>
                <a:uLnTx/>
                <a:uFillTx/>
                <a:latin typeface="Calibri" panose="020F0502020204030204"/>
                <a:ea typeface="+mn-ea"/>
                <a:cs typeface="Arial" panose="020B0604020202020204" pitchFamily="34" charset="0"/>
              </a:rPr>
              <a:t>الشفرة= المعنى المقصود </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ar-DZ" sz="2000" b="1" i="0" u="none" strike="noStrike" kern="1200" cap="none" spc="0" normalizeH="0" baseline="0" noProof="0" dirty="0" smtClean="0">
                <a:ln>
                  <a:noFill/>
                </a:ln>
                <a:solidFill>
                  <a:prstClr val="black"/>
                </a:solidFill>
                <a:effectLst/>
                <a:uLnTx/>
                <a:uFillTx/>
                <a:latin typeface="Calibri" panose="020F0502020204030204"/>
                <a:ea typeface="+mn-ea"/>
                <a:cs typeface="Arial" panose="020B0604020202020204" pitchFamily="34" charset="0"/>
              </a:rPr>
              <a:t>إن صح لنا هذا  فمن الممكن تحديد البلاغة  بأنها عمل المتكلم على إيصال الشفرة إلى السامع بواسطة رسالة منطوقة خلال قناة اتصال مسموعة في مقام معين  وربما اضفنا جهد السامع في حل الشفرة فلو لاحظنا تعاريف البلاغة  نجد أنها تهدف للاتصال  وتشير في ثناياها  الى عناصر الموقف </a:t>
            </a:r>
            <a:r>
              <a:rPr kumimoji="0" lang="ar-DZ" sz="2000" b="1" i="0" u="none" strike="noStrike" kern="1200" cap="none" spc="0" normalizeH="0" baseline="0" noProof="0" dirty="0" err="1" smtClean="0">
                <a:ln>
                  <a:noFill/>
                </a:ln>
                <a:solidFill>
                  <a:prstClr val="black"/>
                </a:solidFill>
                <a:effectLst/>
                <a:uLnTx/>
                <a:uFillTx/>
                <a:latin typeface="Calibri" panose="020F0502020204030204"/>
                <a:ea typeface="+mn-ea"/>
                <a:cs typeface="Arial" panose="020B0604020202020204" pitchFamily="34" charset="0"/>
              </a:rPr>
              <a:t>الاتصالي</a:t>
            </a:r>
            <a:r>
              <a:rPr kumimoji="0" lang="ar-DZ" sz="2000" b="1" i="0" u="none" strike="noStrike" kern="1200" cap="none" spc="0" normalizeH="0" baseline="0" noProof="0" dirty="0" smtClean="0">
                <a:ln>
                  <a:noFill/>
                </a:ln>
                <a:solidFill>
                  <a:prstClr val="black"/>
                </a:solidFill>
                <a:effectLst/>
                <a:uLnTx/>
                <a:uFillTx/>
                <a:latin typeface="Calibri" panose="020F0502020204030204"/>
                <a:ea typeface="+mn-ea"/>
                <a:cs typeface="Arial" panose="020B0604020202020204" pitchFamily="34" charset="0"/>
              </a:rPr>
              <a:t> </a:t>
            </a:r>
          </a:p>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ar-DZ" sz="2000" b="1" i="0" u="none" strike="noStrike" kern="1200" cap="none" spc="0" normalizeH="0" baseline="0" noProof="0" dirty="0" smtClean="0">
              <a:ln>
                <a:noFill/>
              </a:ln>
              <a:solidFill>
                <a:prstClr val="black"/>
              </a:solidFill>
              <a:effectLst/>
              <a:uLnTx/>
              <a:uFillTx/>
              <a:latin typeface="Calibri" panose="020F0502020204030204"/>
              <a:ea typeface="+mn-ea"/>
              <a:cs typeface="Arial" panose="020B0604020202020204" pitchFamily="34" charset="0"/>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3" name="Image 2" descr="Capture d’écra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0256" y="3272622"/>
            <a:ext cx="9383682" cy="1396361"/>
          </a:xfrm>
          <a:prstGeom prst="rect">
            <a:avLst/>
          </a:prstGeom>
        </p:spPr>
      </p:pic>
      <p:pic>
        <p:nvPicPr>
          <p:cNvPr id="4" name="Image 3" descr="Capture d’écra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4510" y="4668983"/>
            <a:ext cx="9882446" cy="1920092"/>
          </a:xfrm>
          <a:prstGeom prst="rect">
            <a:avLst/>
          </a:prstGeom>
        </p:spPr>
      </p:pic>
    </p:spTree>
    <p:extLst>
      <p:ext uri="{BB962C8B-B14F-4D97-AF65-F5344CB8AC3E}">
        <p14:creationId xmlns:p14="http://schemas.microsoft.com/office/powerpoint/2010/main" val="11096188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Capture d’écra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5018" y="2839928"/>
            <a:ext cx="9534633" cy="3703758"/>
          </a:xfrm>
          <a:prstGeom prst="rect">
            <a:avLst/>
          </a:prstGeom>
        </p:spPr>
      </p:pic>
      <p:pic>
        <p:nvPicPr>
          <p:cNvPr id="3" name="Image 2" descr="Capture d’écra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0" y="194217"/>
            <a:ext cx="8675651" cy="2562583"/>
          </a:xfrm>
          <a:prstGeom prst="rect">
            <a:avLst/>
          </a:prstGeom>
        </p:spPr>
      </p:pic>
    </p:spTree>
    <p:extLst>
      <p:ext uri="{BB962C8B-B14F-4D97-AF65-F5344CB8AC3E}">
        <p14:creationId xmlns:p14="http://schemas.microsoft.com/office/powerpoint/2010/main" val="5556801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Capture d’écra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0327" y="623456"/>
            <a:ext cx="10210800" cy="5666276"/>
          </a:xfrm>
          <a:prstGeom prst="rect">
            <a:avLst/>
          </a:prstGeom>
        </p:spPr>
      </p:pic>
    </p:spTree>
    <p:extLst>
      <p:ext uri="{BB962C8B-B14F-4D97-AF65-F5344CB8AC3E}">
        <p14:creationId xmlns:p14="http://schemas.microsoft.com/office/powerpoint/2010/main" val="28167790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885" y="2690336"/>
            <a:ext cx="9535885" cy="3539430"/>
          </a:xfrm>
          <a:prstGeom prst="rect">
            <a:avLst/>
          </a:prstGeom>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ar-DZ" sz="3200" b="0" i="0" u="none" strike="noStrike" kern="1200" cap="none" spc="0" normalizeH="0" baseline="0" noProof="0" dirty="0">
                <a:ln>
                  <a:noFill/>
                </a:ln>
                <a:solidFill>
                  <a:srgbClr val="3C4043"/>
                </a:solidFill>
                <a:effectLst/>
                <a:uLnTx/>
                <a:uFillTx/>
                <a:latin typeface="Roboto"/>
                <a:ea typeface="+mn-ea"/>
                <a:cs typeface="Arial" panose="020B0604020202020204" pitchFamily="34" charset="0"/>
              </a:rPr>
              <a:t>تشتمل البلاغة على جزأين رئيسيين</a:t>
            </a:r>
            <a:r>
              <a:rPr kumimoji="0" lang="ar-DZ" sz="3200" b="0" i="0" u="none" strike="noStrike" kern="1200" cap="none" spc="0" normalizeH="0" baseline="0" noProof="0" dirty="0" smtClean="0">
                <a:ln>
                  <a:noFill/>
                </a:ln>
                <a:solidFill>
                  <a:srgbClr val="3C4043"/>
                </a:solidFill>
                <a:effectLst/>
                <a:uLnTx/>
                <a:uFillTx/>
                <a:latin typeface="Roboto"/>
                <a:ea typeface="+mn-ea"/>
                <a:cs typeface="Arial" panose="020B0604020202020204" pitchFamily="34" charset="0"/>
              </a:rPr>
              <a:t>:</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ar-DZ" sz="3200" b="0" i="0" u="none" strike="noStrike" kern="1200" cap="none" spc="0" normalizeH="0" baseline="0" noProof="0" dirty="0" smtClean="0">
                <a:ln>
                  <a:noFill/>
                </a:ln>
                <a:solidFill>
                  <a:srgbClr val="3C4043"/>
                </a:solidFill>
                <a:effectLst/>
                <a:uLnTx/>
                <a:uFillTx/>
                <a:latin typeface="Roboto"/>
                <a:ea typeface="+mn-ea"/>
                <a:cs typeface="Arial" panose="020B0604020202020204" pitchFamily="34" charset="0"/>
              </a:rPr>
              <a:t> </a:t>
            </a:r>
            <a:r>
              <a:rPr kumimoji="0" lang="ar-DZ" sz="3200" b="0" i="0" u="none" strike="noStrike" kern="1200" cap="none" spc="0" normalizeH="0" baseline="0" noProof="0" dirty="0">
                <a:ln>
                  <a:noFill/>
                </a:ln>
                <a:solidFill>
                  <a:srgbClr val="3C4043"/>
                </a:solidFill>
                <a:effectLst/>
                <a:uLnTx/>
                <a:uFillTx/>
                <a:latin typeface="Roboto"/>
                <a:ea typeface="+mn-ea"/>
                <a:cs typeface="Arial" panose="020B0604020202020204" pitchFamily="34" charset="0"/>
              </a:rPr>
              <a:t>أساليب تصميم وهيكلة الاتصال، أي تطوير المحتوى أو الرسالة</a:t>
            </a:r>
            <a:r>
              <a:rPr kumimoji="0" lang="ar-DZ" sz="3200" b="0" i="0" u="none" strike="noStrike" kern="1200" cap="none" spc="0" normalizeH="0" baseline="0" noProof="0" dirty="0" smtClean="0">
                <a:ln>
                  <a:noFill/>
                </a:ln>
                <a:solidFill>
                  <a:srgbClr val="3C4043"/>
                </a:solidFill>
                <a:effectLst/>
                <a:uLnTx/>
                <a:uFillTx/>
                <a:latin typeface="Roboto"/>
                <a:ea typeface="+mn-ea"/>
                <a:cs typeface="Arial" panose="020B0604020202020204" pitchFamily="34" charset="0"/>
              </a:rPr>
              <a:t>،</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ar-DZ" sz="3200" b="0" i="0" u="none" strike="noStrike" kern="1200" cap="none" spc="0" normalizeH="0" baseline="0" noProof="0" dirty="0" smtClean="0">
                <a:ln>
                  <a:noFill/>
                </a:ln>
                <a:solidFill>
                  <a:srgbClr val="3C4043"/>
                </a:solidFill>
                <a:effectLst/>
                <a:uLnTx/>
                <a:uFillTx/>
                <a:latin typeface="Roboto"/>
                <a:ea typeface="+mn-ea"/>
                <a:cs typeface="Arial" panose="020B0604020202020204" pitchFamily="34" charset="0"/>
              </a:rPr>
              <a:t> </a:t>
            </a:r>
            <a:r>
              <a:rPr kumimoji="0" lang="ar-DZ" sz="3200" b="0" i="0" u="none" strike="noStrike" kern="1200" cap="none" spc="0" normalizeH="0" baseline="0" noProof="0" dirty="0">
                <a:ln>
                  <a:noFill/>
                </a:ln>
                <a:solidFill>
                  <a:srgbClr val="3C4043"/>
                </a:solidFill>
                <a:effectLst/>
                <a:uLnTx/>
                <a:uFillTx/>
                <a:latin typeface="Roboto"/>
                <a:ea typeface="+mn-ea"/>
                <a:cs typeface="Arial" panose="020B0604020202020204" pitchFamily="34" charset="0"/>
              </a:rPr>
              <a:t>والأشكال الكلامية التي تمثل التوضيح من خلال الشكل. هذه الأشكال ليست "زخارف لغوية" بسيطة، ولكنها على العكس من ذلك، تساهم بشكل كبير في "التعبير الأمثل عن الفكر من خلال اللغة"، حيث لا يمكن فصل الشكل والمضمون. "الشكل هو المادة التي ترتفع إلى السطح" (فيكتور هوغو)</a:t>
            </a:r>
            <a:endParaRPr kumimoji="0" lang="fr-FR" sz="3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9610393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1388</TotalTime>
  <Words>389</Words>
  <Application>Microsoft Office PowerPoint</Application>
  <PresentationFormat>Grand écran</PresentationFormat>
  <Paragraphs>37</Paragraphs>
  <Slides>13</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13</vt:i4>
      </vt:variant>
    </vt:vector>
  </HeadingPairs>
  <TitlesOfParts>
    <vt:vector size="20" baseType="lpstr">
      <vt:lpstr>Arial</vt:lpstr>
      <vt:lpstr>Calibri</vt:lpstr>
      <vt:lpstr>Calibri Light</vt:lpstr>
      <vt:lpstr>Roboto</vt:lpstr>
      <vt:lpstr>Sakkal Majalla</vt:lpstr>
      <vt:lpstr>Times New Roman</vt:lpstr>
      <vt:lpstr>Thème Office</vt:lpstr>
      <vt:lpstr>Présentation PowerPoint</vt:lpstr>
      <vt:lpstr>Présentation PowerPoint</vt:lpstr>
      <vt:lpstr>الهدف العام للدرس: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PC</dc:creator>
  <cp:lastModifiedBy>PC</cp:lastModifiedBy>
  <cp:revision>3</cp:revision>
  <dcterms:created xsi:type="dcterms:W3CDTF">2024-11-07T10:34:28Z</dcterms:created>
  <dcterms:modified xsi:type="dcterms:W3CDTF">2024-11-08T09:42:31Z</dcterms:modified>
</cp:coreProperties>
</file>