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4" r:id="rId1"/>
  </p:sldMasterIdLst>
  <p:notesMasterIdLst>
    <p:notesMasterId r:id="rId13"/>
  </p:notesMasterIdLst>
  <p:sldIdLst>
    <p:sldId id="270" r:id="rId2"/>
    <p:sldId id="261" r:id="rId3"/>
    <p:sldId id="267" r:id="rId4"/>
    <p:sldId id="268" r:id="rId5"/>
    <p:sldId id="269" r:id="rId6"/>
    <p:sldId id="262" r:id="rId7"/>
    <p:sldId id="263" r:id="rId8"/>
    <p:sldId id="264" r:id="rId9"/>
    <p:sldId id="265" r:id="rId10"/>
    <p:sldId id="266" r:id="rId11"/>
    <p:sldId id="271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0B4AC6-7004-4521-92F0-5AAA0EFE775A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CD0A44-2583-4E55-A1FB-EECC4FDFA2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0350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7017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962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3494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3778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5162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20428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57343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80692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0152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4646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5386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7069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683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721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134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9532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6929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9284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3" r:id="rId9"/>
    <p:sldLayoutId id="2147483914" r:id="rId10"/>
    <p:sldLayoutId id="2147483915" r:id="rId11"/>
    <p:sldLayoutId id="2147483916" r:id="rId12"/>
    <p:sldLayoutId id="2147483917" r:id="rId13"/>
    <p:sldLayoutId id="2147483918" r:id="rId14"/>
    <p:sldLayoutId id="2147483919" r:id="rId15"/>
    <p:sldLayoutId id="2147483920" r:id="rId16"/>
    <p:sldLayoutId id="214748392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0304" y="1882274"/>
            <a:ext cx="11603865" cy="3359428"/>
          </a:xfrm>
        </p:spPr>
        <p:txBody>
          <a:bodyPr/>
          <a:lstStyle/>
          <a:p>
            <a:pPr algn="ctr"/>
            <a:r>
              <a:rPr lang="fr-FR" sz="6600" b="1" dirty="0" smtClean="0">
                <a:solidFill>
                  <a:srgbClr val="002060"/>
                </a:solidFill>
              </a:rPr>
              <a:t>Cours n°:05 </a:t>
            </a:r>
            <a:br>
              <a:rPr lang="fr-FR" sz="6600" b="1" dirty="0" smtClean="0">
                <a:solidFill>
                  <a:srgbClr val="002060"/>
                </a:solidFill>
              </a:rPr>
            </a:br>
            <a:r>
              <a:rPr lang="fr-FR" sz="6600" b="1" dirty="0" smtClean="0">
                <a:solidFill>
                  <a:srgbClr val="002060"/>
                </a:solidFill>
              </a:rPr>
              <a:t/>
            </a:r>
            <a:br>
              <a:rPr lang="fr-FR" sz="6600" b="1" dirty="0" smtClean="0">
                <a:solidFill>
                  <a:srgbClr val="002060"/>
                </a:solidFill>
              </a:rPr>
            </a:br>
            <a:r>
              <a:rPr lang="fr-FR" sz="6600" b="1" dirty="0" smtClean="0">
                <a:solidFill>
                  <a:srgbClr val="002060"/>
                </a:solidFill>
              </a:rPr>
              <a:t>la séance d’entrainement</a:t>
            </a:r>
            <a:endParaRPr lang="fr-FR" sz="6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41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1820" y="231820"/>
            <a:ext cx="11771290" cy="6490952"/>
          </a:xfrm>
        </p:spPr>
        <p:txBody>
          <a:bodyPr>
            <a:normAutofit lnSpcReduction="10000"/>
          </a:bodyPr>
          <a:lstStyle/>
          <a:p>
            <a:pPr algn="ctr"/>
            <a:r>
              <a:rPr lang="fr-FR" sz="4800" dirty="0" smtClean="0">
                <a:latin typeface="Tw Cen MT" panose="020B0602020104020603" pitchFamily="34" charset="0"/>
              </a:rPr>
              <a:t>On distingue enfin les charges de développement et les charges de consolidation</a:t>
            </a:r>
            <a:r>
              <a:rPr lang="fr-FR" sz="4800" dirty="0">
                <a:latin typeface="Tw Cen MT" panose="020B0602020104020603" pitchFamily="34" charset="0"/>
              </a:rPr>
              <a:t>:</a:t>
            </a:r>
          </a:p>
          <a:p>
            <a:pPr algn="ctr"/>
            <a:r>
              <a:rPr lang="fr-FR" sz="4800" dirty="0">
                <a:latin typeface="Arial" panose="020B0604020202020204" pitchFamily="34" charset="0"/>
              </a:rPr>
              <a:t>•</a:t>
            </a:r>
            <a:r>
              <a:rPr lang="fr-FR" sz="4800" dirty="0" smtClean="0">
                <a:solidFill>
                  <a:srgbClr val="0070C0"/>
                </a:solidFill>
                <a:latin typeface="Tw Cen MT" panose="020B0602020104020603" pitchFamily="34" charset="0"/>
              </a:rPr>
              <a:t>Charges de développement </a:t>
            </a:r>
            <a:r>
              <a:rPr lang="fr-FR" sz="4800" dirty="0" smtClean="0">
                <a:latin typeface="Tw Cen MT" panose="020B0602020104020603" pitchFamily="34" charset="0"/>
              </a:rPr>
              <a:t>= rechercher les modifications de l’organisme(fonctionnelles et/ou structurales)</a:t>
            </a:r>
            <a:endParaRPr lang="fr-FR" sz="4800" dirty="0">
              <a:latin typeface="Tw Cen MT" panose="020B0602020104020603" pitchFamily="34" charset="0"/>
            </a:endParaRPr>
          </a:p>
          <a:p>
            <a:pPr algn="ctr"/>
            <a:r>
              <a:rPr lang="fr-FR" sz="4800" dirty="0">
                <a:latin typeface="Arial" panose="020B0604020202020204" pitchFamily="34" charset="0"/>
              </a:rPr>
              <a:t>•</a:t>
            </a:r>
            <a:r>
              <a:rPr lang="fr-FR" sz="4800" dirty="0" smtClean="0">
                <a:solidFill>
                  <a:srgbClr val="0070C0"/>
                </a:solidFill>
                <a:latin typeface="Tw Cen MT" panose="020B0602020104020603" pitchFamily="34" charset="0"/>
              </a:rPr>
              <a:t>Charges de consolidation </a:t>
            </a:r>
            <a:r>
              <a:rPr lang="fr-FR" sz="4800" dirty="0" smtClean="0">
                <a:latin typeface="Tw Cen MT" panose="020B0602020104020603" pitchFamily="34" charset="0"/>
              </a:rPr>
              <a:t>= rechercher la stabilisation et l’entretien des transformations obtenues</a:t>
            </a:r>
            <a:r>
              <a:rPr lang="fr-FR" sz="4800" dirty="0">
                <a:latin typeface="Tw Cen MT" panose="020B06020201040206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343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400963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0506" y="0"/>
            <a:ext cx="9404723" cy="901521"/>
          </a:xfrm>
        </p:spPr>
        <p:txBody>
          <a:bodyPr/>
          <a:lstStyle/>
          <a:p>
            <a:pPr algn="ctr"/>
            <a:r>
              <a:rPr lang="fr-FR" sz="5400" b="1" dirty="0" smtClean="0">
                <a:solidFill>
                  <a:srgbClr val="0070C0"/>
                </a:solidFill>
              </a:rPr>
              <a:t>La séance</a:t>
            </a:r>
            <a:endParaRPr lang="fr-FR" sz="5400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0304" y="901522"/>
            <a:ext cx="11848564" cy="5821250"/>
          </a:xfrm>
        </p:spPr>
        <p:txBody>
          <a:bodyPr>
            <a:noAutofit/>
          </a:bodyPr>
          <a:lstStyle/>
          <a:p>
            <a:pPr algn="ctr"/>
            <a:r>
              <a:rPr lang="fr-FR" sz="4800" b="1" dirty="0" smtClean="0"/>
              <a:t>La Séance d’entrainement est l’élément de base du processus d’entrainement.</a:t>
            </a:r>
          </a:p>
          <a:p>
            <a:pPr algn="ctr"/>
            <a:r>
              <a:rPr lang="fr-FR" sz="4800" b="1" dirty="0" smtClean="0"/>
              <a:t>Les exercices et situations qui la constituent forment</a:t>
            </a:r>
            <a:r>
              <a:rPr lang="fr-FR" sz="4800" b="1" dirty="0"/>
              <a:t> </a:t>
            </a:r>
            <a:r>
              <a:rPr lang="fr-FR" sz="4800" b="1" dirty="0" smtClean="0"/>
              <a:t>Un Tout Cohérent selon le thème(ou l’objectif)de la séance.</a:t>
            </a:r>
            <a:endParaRPr lang="fr-FR" sz="4800" b="1" dirty="0"/>
          </a:p>
        </p:txBody>
      </p:sp>
    </p:spTree>
    <p:extLst>
      <p:ext uri="{BB962C8B-B14F-4D97-AF65-F5344CB8AC3E}">
        <p14:creationId xmlns:p14="http://schemas.microsoft.com/office/powerpoint/2010/main" val="153088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0304" y="2052918"/>
            <a:ext cx="11732654" cy="4195481"/>
          </a:xfrm>
        </p:spPr>
        <p:txBody>
          <a:bodyPr>
            <a:normAutofit/>
          </a:bodyPr>
          <a:lstStyle/>
          <a:p>
            <a:pPr lvl="0" algn="ctr">
              <a:buClr>
                <a:srgbClr val="F5A408"/>
              </a:buClr>
            </a:pPr>
            <a:r>
              <a:rPr lang="fr-FR" sz="6000" b="1" dirty="0"/>
              <a:t>La séance est constituée de quatre parties:</a:t>
            </a:r>
          </a:p>
          <a:p>
            <a:endParaRPr lang="fr-FR" sz="5400" dirty="0"/>
          </a:p>
        </p:txBody>
      </p:sp>
    </p:spTree>
    <p:extLst>
      <p:ext uri="{BB962C8B-B14F-4D97-AF65-F5344CB8AC3E}">
        <p14:creationId xmlns:p14="http://schemas.microsoft.com/office/powerpoint/2010/main" val="85036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0303" y="257578"/>
            <a:ext cx="11861443" cy="6278450"/>
          </a:xfrm>
        </p:spPr>
        <p:txBody>
          <a:bodyPr>
            <a:noAutofit/>
          </a:bodyPr>
          <a:lstStyle/>
          <a:p>
            <a:pPr marL="0" lvl="0" indent="0" algn="ctr">
              <a:buClr>
                <a:srgbClr val="F5A408"/>
              </a:buClr>
              <a:buNone/>
            </a:pPr>
            <a:r>
              <a:rPr lang="fr-FR" sz="4800" b="1" dirty="0">
                <a:solidFill>
                  <a:srgbClr val="00B0F0"/>
                </a:solidFill>
              </a:rPr>
              <a:t>1•La prise en main par </a:t>
            </a:r>
            <a:r>
              <a:rPr lang="fr-FR" sz="4800" b="1" dirty="0" smtClean="0">
                <a:solidFill>
                  <a:srgbClr val="00B0F0"/>
                </a:solidFill>
              </a:rPr>
              <a:t>l’entraineur: </a:t>
            </a:r>
            <a:r>
              <a:rPr lang="fr-FR" sz="4800" b="1" dirty="0" smtClean="0">
                <a:solidFill>
                  <a:prstClr val="white"/>
                </a:solidFill>
              </a:rPr>
              <a:t>bilan </a:t>
            </a:r>
            <a:r>
              <a:rPr lang="fr-FR" sz="4800" b="1" dirty="0">
                <a:solidFill>
                  <a:prstClr val="white"/>
                </a:solidFill>
              </a:rPr>
              <a:t>de la dernière compétition ,présentation  de la séance ,annonce des objectifs…</a:t>
            </a:r>
          </a:p>
          <a:p>
            <a:pPr marL="0" lvl="0" indent="0" algn="ctr">
              <a:buClr>
                <a:srgbClr val="F5A408"/>
              </a:buClr>
              <a:buNone/>
            </a:pPr>
            <a:r>
              <a:rPr lang="fr-FR" sz="4800" b="1" dirty="0">
                <a:solidFill>
                  <a:srgbClr val="00B0F0"/>
                </a:solidFill>
              </a:rPr>
              <a:t>2•L’échauffement </a:t>
            </a:r>
            <a:r>
              <a:rPr lang="fr-FR" sz="4800" b="1" dirty="0" smtClean="0">
                <a:solidFill>
                  <a:prstClr val="white"/>
                </a:solidFill>
              </a:rPr>
              <a:t>:</a:t>
            </a:r>
          </a:p>
          <a:p>
            <a:pPr marL="0" lvl="0" indent="0" algn="ctr">
              <a:buClr>
                <a:srgbClr val="F5A408"/>
              </a:buClr>
              <a:buNone/>
            </a:pPr>
            <a:r>
              <a:rPr lang="fr-FR" sz="4800" b="1" dirty="0" smtClean="0">
                <a:solidFill>
                  <a:prstClr val="white"/>
                </a:solidFill>
              </a:rPr>
              <a:t>préparation </a:t>
            </a:r>
            <a:r>
              <a:rPr lang="fr-FR" sz="4800" b="1" dirty="0">
                <a:solidFill>
                  <a:prstClr val="white"/>
                </a:solidFill>
              </a:rPr>
              <a:t>de l’organisme à l’effort par des exercices généraux puis de plus en plus spécifiques.</a:t>
            </a:r>
          </a:p>
          <a:p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63137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8789" y="321972"/>
            <a:ext cx="11822805" cy="6400800"/>
          </a:xfrm>
        </p:spPr>
        <p:txBody>
          <a:bodyPr>
            <a:noAutofit/>
          </a:bodyPr>
          <a:lstStyle/>
          <a:p>
            <a:pPr marL="0" lvl="0" indent="0" algn="ctr">
              <a:buClr>
                <a:srgbClr val="F5A408"/>
              </a:buClr>
              <a:buNone/>
            </a:pPr>
            <a:r>
              <a:rPr lang="fr-FR" sz="4400" b="1" dirty="0">
                <a:solidFill>
                  <a:srgbClr val="00B0F0"/>
                </a:solidFill>
              </a:rPr>
              <a:t>3•Le corps de la </a:t>
            </a:r>
            <a:r>
              <a:rPr lang="fr-FR" sz="4400" b="1" dirty="0" smtClean="0">
                <a:solidFill>
                  <a:srgbClr val="00B0F0"/>
                </a:solidFill>
              </a:rPr>
              <a:t>séance</a:t>
            </a:r>
            <a:r>
              <a:rPr lang="fr-FR" sz="4400" b="1" dirty="0" smtClean="0">
                <a:solidFill>
                  <a:prstClr val="white"/>
                </a:solidFill>
              </a:rPr>
              <a:t>:</a:t>
            </a:r>
          </a:p>
          <a:p>
            <a:pPr marL="0" lvl="0" indent="0" algn="ctr">
              <a:buClr>
                <a:srgbClr val="F5A408"/>
              </a:buClr>
              <a:buNone/>
            </a:pPr>
            <a:r>
              <a:rPr lang="fr-FR" sz="4400" b="1" dirty="0" smtClean="0">
                <a:solidFill>
                  <a:prstClr val="white"/>
                </a:solidFill>
              </a:rPr>
              <a:t>enchainement </a:t>
            </a:r>
            <a:r>
              <a:rPr lang="fr-FR" sz="4400" b="1" dirty="0">
                <a:solidFill>
                  <a:prstClr val="white"/>
                </a:solidFill>
              </a:rPr>
              <a:t>des exercices et des situations adaptés au thème de la séance avec des phases plus ou moins longues de récupération.</a:t>
            </a:r>
          </a:p>
          <a:p>
            <a:pPr marL="0" lvl="0" indent="0" algn="ctr">
              <a:buClr>
                <a:srgbClr val="F5A408"/>
              </a:buClr>
              <a:buNone/>
            </a:pPr>
            <a:r>
              <a:rPr lang="fr-FR" sz="4400" b="1" dirty="0">
                <a:solidFill>
                  <a:srgbClr val="00B0F0"/>
                </a:solidFill>
              </a:rPr>
              <a:t>4•Le retour au </a:t>
            </a:r>
            <a:r>
              <a:rPr lang="fr-FR" sz="4400" b="1" dirty="0" smtClean="0">
                <a:solidFill>
                  <a:srgbClr val="00B0F0"/>
                </a:solidFill>
              </a:rPr>
              <a:t>calme</a:t>
            </a:r>
            <a:r>
              <a:rPr lang="fr-FR" sz="4400" b="1" dirty="0" smtClean="0">
                <a:solidFill>
                  <a:prstClr val="white"/>
                </a:solidFill>
              </a:rPr>
              <a:t>:</a:t>
            </a:r>
          </a:p>
          <a:p>
            <a:pPr marL="0" lvl="0" indent="0" algn="ctr">
              <a:buClr>
                <a:srgbClr val="F5A408"/>
              </a:buClr>
              <a:buNone/>
            </a:pPr>
            <a:r>
              <a:rPr lang="fr-FR" sz="4400" b="1" dirty="0" smtClean="0">
                <a:solidFill>
                  <a:prstClr val="white"/>
                </a:solidFill>
              </a:rPr>
              <a:t>début </a:t>
            </a:r>
            <a:r>
              <a:rPr lang="fr-FR" sz="4400" b="1" dirty="0">
                <a:solidFill>
                  <a:prstClr val="white"/>
                </a:solidFill>
              </a:rPr>
              <a:t>des processus de récupération et bilan de la séance par l’entraineur.</a:t>
            </a:r>
          </a:p>
          <a:p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246481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0153" y="180305"/>
            <a:ext cx="11423560" cy="1004552"/>
          </a:xfrm>
        </p:spPr>
        <p:txBody>
          <a:bodyPr/>
          <a:lstStyle/>
          <a:p>
            <a:pPr algn="ctr"/>
            <a:r>
              <a:rPr lang="fr-FR" sz="4800" dirty="0" smtClean="0">
                <a:solidFill>
                  <a:srgbClr val="00B0F0"/>
                </a:solidFill>
                <a:latin typeface="Tw Cen MT" panose="020B0602020104020603" pitchFamily="34" charset="0"/>
              </a:rPr>
              <a:t>La charge d’entraînement de la séance</a:t>
            </a:r>
            <a:endParaRPr lang="fr-FR" sz="4400" dirty="0">
              <a:solidFill>
                <a:srgbClr val="00B0F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0153" y="1184858"/>
            <a:ext cx="11977352" cy="5447762"/>
          </a:xfrm>
        </p:spPr>
        <p:txBody>
          <a:bodyPr>
            <a:normAutofit/>
          </a:bodyPr>
          <a:lstStyle/>
          <a:p>
            <a:pPr algn="ctr"/>
            <a:r>
              <a:rPr lang="fr-FR" sz="5400" dirty="0" smtClean="0">
                <a:latin typeface="Tw Cen MT" panose="020B0602020104020603" pitchFamily="34" charset="0"/>
              </a:rPr>
              <a:t>La charge d’entraînement désigne le poids d’un travail sur un athlète ,qui va mobiliser ses ressources. Elle est constituée d’exercices et de situations qui vont déterminer l’effort qu’il va devoir produire</a:t>
            </a:r>
            <a:r>
              <a:rPr lang="fr-FR" sz="5400" dirty="0">
                <a:latin typeface="Tw Cen MT" panose="020B0602020104020603" pitchFamily="34" charset="0"/>
              </a:rPr>
              <a:t>.</a:t>
            </a:r>
            <a:endParaRPr lang="fr-FR" sz="5400" dirty="0"/>
          </a:p>
        </p:txBody>
      </p:sp>
    </p:spTree>
    <p:extLst>
      <p:ext uri="{BB962C8B-B14F-4D97-AF65-F5344CB8AC3E}">
        <p14:creationId xmlns:p14="http://schemas.microsoft.com/office/powerpoint/2010/main" val="189935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3031" y="193184"/>
            <a:ext cx="11964473" cy="6439436"/>
          </a:xfrm>
        </p:spPr>
        <p:txBody>
          <a:bodyPr>
            <a:normAutofit lnSpcReduction="10000"/>
          </a:bodyPr>
          <a:lstStyle/>
          <a:p>
            <a:pPr algn="ctr"/>
            <a:r>
              <a:rPr lang="fr-FR" sz="6000" dirty="0" smtClean="0">
                <a:latin typeface="Tw Cen MT" panose="020B0602020104020603" pitchFamily="34" charset="0"/>
              </a:rPr>
              <a:t>Charge d’entraînement est l’unité élémentaire du processus d’entraînement </a:t>
            </a:r>
          </a:p>
          <a:p>
            <a:pPr algn="ctr"/>
            <a:r>
              <a:rPr lang="fr-FR" sz="6000" dirty="0" smtClean="0">
                <a:latin typeface="Tw Cen MT" panose="020B0602020104020603" pitchFamily="34" charset="0"/>
              </a:rPr>
              <a:t>=temps d’entrainement X intensité d’entrainement</a:t>
            </a:r>
            <a:r>
              <a:rPr lang="fr-FR" sz="6000" dirty="0">
                <a:latin typeface="Tw Cen MT" panose="020B0602020104020603" pitchFamily="34" charset="0"/>
              </a:rPr>
              <a:t>.</a:t>
            </a:r>
          </a:p>
          <a:p>
            <a:pPr algn="ctr"/>
            <a:r>
              <a:rPr lang="fr-FR" sz="6000" dirty="0" smtClean="0">
                <a:latin typeface="Tw Cen MT" panose="020B0602020104020603" pitchFamily="34" charset="0"/>
              </a:rPr>
              <a:t>On distingue selon la nature des ressources sollicitées</a:t>
            </a:r>
            <a:r>
              <a:rPr lang="fr-FR" sz="6000" dirty="0">
                <a:latin typeface="Tw Cen MT" panose="020B0602020104020603" pitchFamily="34" charset="0"/>
              </a:rPr>
              <a:t>:</a:t>
            </a:r>
            <a:endParaRPr lang="fr-FR" sz="6000" dirty="0"/>
          </a:p>
        </p:txBody>
      </p:sp>
    </p:spTree>
    <p:extLst>
      <p:ext uri="{BB962C8B-B14F-4D97-AF65-F5344CB8AC3E}">
        <p14:creationId xmlns:p14="http://schemas.microsoft.com/office/powerpoint/2010/main" val="8247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3031" y="90152"/>
            <a:ext cx="11938715" cy="6671256"/>
          </a:xfrm>
        </p:spPr>
        <p:txBody>
          <a:bodyPr>
            <a:noAutofit/>
          </a:bodyPr>
          <a:lstStyle/>
          <a:p>
            <a:pPr algn="ctr"/>
            <a:endParaRPr lang="fr-FR" sz="2400" b="1" dirty="0">
              <a:latin typeface="Tw Cen MT" panose="020B0602020104020603" pitchFamily="34" charset="0"/>
            </a:endParaRPr>
          </a:p>
          <a:p>
            <a:pPr algn="ctr"/>
            <a:r>
              <a:rPr lang="fr-FR" sz="4400" b="1" dirty="0">
                <a:latin typeface="Tw Cen MT" panose="020B0602020104020603" pitchFamily="34" charset="0"/>
              </a:rPr>
              <a:t>Charge physique = sollicitation des ressources bioénergétiques et biomécaniques (</a:t>
            </a:r>
            <a:r>
              <a:rPr lang="fr-FR" sz="4400" b="1" dirty="0">
                <a:latin typeface="Wingdings" panose="05000000000000000000" pitchFamily="2" charset="2"/>
              </a:rPr>
              <a:t></a:t>
            </a:r>
            <a:r>
              <a:rPr lang="fr-FR" sz="4400" b="1" dirty="0">
                <a:latin typeface="Tw Cen MT" panose="020B0602020104020603" pitchFamily="34" charset="0"/>
              </a:rPr>
              <a:t>coût énergétique).</a:t>
            </a:r>
          </a:p>
          <a:p>
            <a:pPr algn="ctr"/>
            <a:r>
              <a:rPr lang="fr-FR" sz="4400" b="1" dirty="0">
                <a:latin typeface="Arial" panose="020B0604020202020204" pitchFamily="34" charset="0"/>
              </a:rPr>
              <a:t>•</a:t>
            </a:r>
            <a:r>
              <a:rPr lang="fr-FR" sz="4400" b="1" dirty="0">
                <a:latin typeface="Tw Cen MT" panose="020B0602020104020603" pitchFamily="34" charset="0"/>
              </a:rPr>
              <a:t>Charge cognitive = sollicitation des ressources bio-informationnelles (</a:t>
            </a:r>
            <a:r>
              <a:rPr lang="fr-FR" sz="4400" b="1" dirty="0">
                <a:latin typeface="Wingdings" panose="05000000000000000000" pitchFamily="2" charset="2"/>
              </a:rPr>
              <a:t></a:t>
            </a:r>
            <a:r>
              <a:rPr lang="fr-FR" sz="4400" b="1" dirty="0">
                <a:latin typeface="Tw Cen MT" panose="020B0602020104020603" pitchFamily="34" charset="0"/>
              </a:rPr>
              <a:t>coût cognitif).</a:t>
            </a:r>
          </a:p>
          <a:p>
            <a:pPr algn="ctr"/>
            <a:r>
              <a:rPr lang="fr-FR" sz="4400" b="1" dirty="0">
                <a:latin typeface="Arial" panose="020B0604020202020204" pitchFamily="34" charset="0"/>
              </a:rPr>
              <a:t>•</a:t>
            </a:r>
            <a:r>
              <a:rPr lang="fr-FR" sz="4400" b="1" dirty="0">
                <a:latin typeface="Tw Cen MT" panose="020B0602020104020603" pitchFamily="34" charset="0"/>
              </a:rPr>
              <a:t>Charge affective = sollicitation des ressources psychoaffectives (émotions ressenties). </a:t>
            </a:r>
          </a:p>
          <a:p>
            <a:pPr algn="ctr"/>
            <a:endParaRPr lang="fr-FR" sz="4400" b="1" dirty="0"/>
          </a:p>
        </p:txBody>
      </p:sp>
    </p:spTree>
    <p:extLst>
      <p:ext uri="{BB962C8B-B14F-4D97-AF65-F5344CB8AC3E}">
        <p14:creationId xmlns:p14="http://schemas.microsoft.com/office/powerpoint/2010/main" val="346816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909" y="334852"/>
            <a:ext cx="11964473" cy="6362162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 smtClean="0">
                <a:latin typeface="Tw Cen MT" panose="020B0602020104020603" pitchFamily="34" charset="0"/>
              </a:rPr>
              <a:t>On  distingue aussi la charge  interne et la charge externe</a:t>
            </a:r>
            <a:r>
              <a:rPr lang="fr-FR" sz="4000" b="1" dirty="0">
                <a:latin typeface="Tw Cen MT" panose="020B0602020104020603" pitchFamily="34" charset="0"/>
              </a:rPr>
              <a:t>:</a:t>
            </a:r>
          </a:p>
          <a:p>
            <a:pPr algn="ctr"/>
            <a:r>
              <a:rPr lang="fr-FR" sz="4000" b="1" dirty="0">
                <a:latin typeface="Arial" panose="020B0604020202020204" pitchFamily="34" charset="0"/>
              </a:rPr>
              <a:t>•</a:t>
            </a:r>
            <a:r>
              <a:rPr lang="fr-FR" sz="4000" b="1" dirty="0" smtClean="0">
                <a:solidFill>
                  <a:srgbClr val="0070C0"/>
                </a:solidFill>
                <a:latin typeface="Tw Cen MT" panose="020B0602020104020603" pitchFamily="34" charset="0"/>
              </a:rPr>
              <a:t>Charge externe </a:t>
            </a:r>
            <a:r>
              <a:rPr lang="fr-FR" sz="4000" b="1" dirty="0" smtClean="0">
                <a:latin typeface="Tw Cen MT" panose="020B0602020104020603" pitchFamily="34" charset="0"/>
              </a:rPr>
              <a:t>= mesures objectives du travail (nombre de </a:t>
            </a:r>
            <a:r>
              <a:rPr lang="fr-FR" sz="4000" b="1" dirty="0" err="1" smtClean="0">
                <a:latin typeface="Tw Cen MT" panose="020B0602020104020603" pitchFamily="34" charset="0"/>
              </a:rPr>
              <a:t>rep</a:t>
            </a:r>
            <a:r>
              <a:rPr lang="fr-FR" sz="4000" b="1" dirty="0" smtClean="0">
                <a:latin typeface="Tw Cen MT" panose="020B0602020104020603" pitchFamily="34" charset="0"/>
              </a:rPr>
              <a:t> . ,mesure de la distance en km, de la puissance en W</a:t>
            </a:r>
            <a:r>
              <a:rPr lang="fr-FR" sz="4000" b="1" dirty="0">
                <a:latin typeface="Tw Cen MT" panose="020B0602020104020603" pitchFamily="34" charset="0"/>
              </a:rPr>
              <a:t>,%deVMA,etc.).</a:t>
            </a:r>
          </a:p>
          <a:p>
            <a:pPr algn="ctr"/>
            <a:r>
              <a:rPr lang="fr-FR" sz="4000" b="1" dirty="0">
                <a:latin typeface="Arial" panose="020B0604020202020204" pitchFamily="34" charset="0"/>
              </a:rPr>
              <a:t>•</a:t>
            </a:r>
            <a:r>
              <a:rPr lang="fr-FR" sz="4000" b="1" dirty="0" smtClean="0">
                <a:solidFill>
                  <a:srgbClr val="0070C0"/>
                </a:solidFill>
                <a:latin typeface="Tw Cen MT" panose="020B0602020104020603" pitchFamily="34" charset="0"/>
              </a:rPr>
              <a:t>Charge interne </a:t>
            </a:r>
            <a:r>
              <a:rPr lang="fr-FR" sz="4000" b="1" dirty="0" smtClean="0">
                <a:latin typeface="Tw Cen MT" panose="020B0602020104020603" pitchFamily="34" charset="0"/>
              </a:rPr>
              <a:t>= réponses aigües de l’organisme  à la charge externe (fréquence cardiaque, %de FC de réserve ,variabilité de la FC, fréquence ventilatoire, consommation d’oxygène, lactatémie, activité électrique du muscle, marqueurs biologiques,etc</a:t>
            </a:r>
            <a:r>
              <a:rPr lang="fr-FR" sz="4000" b="1" dirty="0">
                <a:latin typeface="Tw Cen MT" panose="020B0602020104020603" pitchFamily="34" charset="0"/>
              </a:rPr>
              <a:t>.).</a:t>
            </a:r>
          </a:p>
          <a:p>
            <a:pPr algn="ctr"/>
            <a:endParaRPr lang="fr-FR" sz="4000" b="1" dirty="0"/>
          </a:p>
        </p:txBody>
      </p:sp>
    </p:spTree>
    <p:extLst>
      <p:ext uri="{BB962C8B-B14F-4D97-AF65-F5344CB8AC3E}">
        <p14:creationId xmlns:p14="http://schemas.microsoft.com/office/powerpoint/2010/main" val="412426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820</TotalTime>
  <Words>355</Words>
  <Application>Microsoft Office PowerPoint</Application>
  <PresentationFormat>Grand écran</PresentationFormat>
  <Paragraphs>27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Tw Cen MT</vt:lpstr>
      <vt:lpstr>Wingdings</vt:lpstr>
      <vt:lpstr>Wingdings 3</vt:lpstr>
      <vt:lpstr>Ion</vt:lpstr>
      <vt:lpstr>Cours n°:05   la séance d’entrainement</vt:lpstr>
      <vt:lpstr>La séance</vt:lpstr>
      <vt:lpstr>Présentation PowerPoint</vt:lpstr>
      <vt:lpstr>Présentation PowerPoint</vt:lpstr>
      <vt:lpstr>Présentation PowerPoint</vt:lpstr>
      <vt:lpstr>La charge d’entraînement de la séance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kis</cp:lastModifiedBy>
  <cp:revision>84</cp:revision>
  <dcterms:created xsi:type="dcterms:W3CDTF">2021-05-21T13:34:03Z</dcterms:created>
  <dcterms:modified xsi:type="dcterms:W3CDTF">2023-05-13T20:37:03Z</dcterms:modified>
</cp:coreProperties>
</file>