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81" r:id="rId6"/>
    <p:sldId id="261" r:id="rId7"/>
    <p:sldId id="263" r:id="rId8"/>
    <p:sldId id="264" r:id="rId9"/>
    <p:sldId id="265" r:id="rId10"/>
    <p:sldId id="266" r:id="rId11"/>
    <p:sldId id="280" r:id="rId12"/>
    <p:sldId id="267" r:id="rId13"/>
    <p:sldId id="268" r:id="rId14"/>
    <p:sldId id="269" r:id="rId15"/>
    <p:sldId id="270" r:id="rId16"/>
    <p:sldId id="271" r:id="rId17"/>
    <p:sldId id="272" r:id="rId18"/>
    <p:sldId id="273" r:id="rId19"/>
    <p:sldId id="274" r:id="rId20"/>
    <p:sldId id="275" r:id="rId21"/>
    <p:sldId id="276" r:id="rId22"/>
    <p:sldId id="286" r:id="rId23"/>
    <p:sldId id="277" r:id="rId24"/>
    <p:sldId id="278" r:id="rId25"/>
    <p:sldId id="283" r:id="rId26"/>
    <p:sldId id="279" r:id="rId27"/>
    <p:sldId id="285" r:id="rId28"/>
    <p:sldId id="284" r:id="rId29"/>
    <p:sldId id="282" r:id="rId30"/>
    <p:sldId id="287" r:id="rId31"/>
    <p:sldId id="288" r:id="rId32"/>
    <p:sldId id="290" r:id="rId33"/>
    <p:sldId id="291" r:id="rId34"/>
    <p:sldId id="292"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11C48277-CCC9-4CD6-8F91-407A0F64ACB5}" type="datetimeFigureOut">
              <a:rPr lang="fr-FR" smtClean="0"/>
              <a:pPr/>
              <a:t>23/01/2021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3730164B-4B15-45DE-BDB8-8122B50E79F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C48277-CCC9-4CD6-8F91-407A0F64ACB5}" type="datetimeFigureOut">
              <a:rPr lang="fr-FR" smtClean="0"/>
              <a:pPr/>
              <a:t>23/01/2021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30164B-4B15-45DE-BDB8-8122B50E79F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C48277-CCC9-4CD6-8F91-407A0F64ACB5}" type="datetimeFigureOut">
              <a:rPr lang="fr-FR" smtClean="0"/>
              <a:pPr/>
              <a:t>23/01/2021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30164B-4B15-45DE-BDB8-8122B50E79F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C48277-CCC9-4CD6-8F91-407A0F64ACB5}" type="datetimeFigureOut">
              <a:rPr lang="fr-FR" smtClean="0"/>
              <a:pPr/>
              <a:t>23/01/2021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30164B-4B15-45DE-BDB8-8122B50E79F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11C48277-CCC9-4CD6-8F91-407A0F64ACB5}" type="datetimeFigureOut">
              <a:rPr lang="fr-FR" smtClean="0"/>
              <a:pPr/>
              <a:t>23/01/2021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30164B-4B15-45DE-BDB8-8122B50E79F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C48277-CCC9-4CD6-8F91-407A0F64ACB5}" type="datetimeFigureOut">
              <a:rPr lang="fr-FR" smtClean="0"/>
              <a:pPr/>
              <a:t>23/01/2021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730164B-4B15-45DE-BDB8-8122B50E79F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1C48277-CCC9-4CD6-8F91-407A0F64ACB5}" type="datetimeFigureOut">
              <a:rPr lang="fr-FR" smtClean="0"/>
              <a:pPr/>
              <a:t>23/01/2021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730164B-4B15-45DE-BDB8-8122B50E79F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1C48277-CCC9-4CD6-8F91-407A0F64ACB5}" type="datetimeFigureOut">
              <a:rPr lang="fr-FR" smtClean="0"/>
              <a:pPr/>
              <a:t>23/01/2021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730164B-4B15-45DE-BDB8-8122B50E79F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C48277-CCC9-4CD6-8F91-407A0F64ACB5}" type="datetimeFigureOut">
              <a:rPr lang="fr-FR" smtClean="0"/>
              <a:pPr/>
              <a:t>23/01/2021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730164B-4B15-45DE-BDB8-8122B50E79F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C48277-CCC9-4CD6-8F91-407A0F64ACB5}" type="datetimeFigureOut">
              <a:rPr lang="fr-FR" smtClean="0"/>
              <a:pPr/>
              <a:t>23/01/2021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730164B-4B15-45DE-BDB8-8122B50E79F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1C48277-CCC9-4CD6-8F91-407A0F64ACB5}" type="datetimeFigureOut">
              <a:rPr lang="fr-FR" smtClean="0"/>
              <a:pPr/>
              <a:t>23/01/2021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3730164B-4B15-45DE-BDB8-8122B50E79FA}"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C48277-CCC9-4CD6-8F91-407A0F64ACB5}" type="datetimeFigureOut">
              <a:rPr lang="fr-FR" smtClean="0"/>
              <a:pPr/>
              <a:t>23/01/2021</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730164B-4B15-45DE-BDB8-8122B50E79FA}"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196752"/>
            <a:ext cx="7772400" cy="1500197"/>
          </a:xfrm>
        </p:spPr>
        <p:txBody>
          <a:bodyPr>
            <a:normAutofit/>
          </a:bodyPr>
          <a:lstStyle/>
          <a:p>
            <a:pPr algn="ctr"/>
            <a:r>
              <a:rPr lang="ar-DZ" sz="9600" b="1" dirty="0" smtClean="0"/>
              <a:t>المحاضرة الثالثة</a:t>
            </a:r>
            <a:endParaRPr lang="fr-FR" sz="9600" b="1" dirty="0"/>
          </a:p>
        </p:txBody>
      </p:sp>
      <p:sp>
        <p:nvSpPr>
          <p:cNvPr id="3" name="Sous-titre 2"/>
          <p:cNvSpPr>
            <a:spLocks noGrp="1"/>
          </p:cNvSpPr>
          <p:nvPr>
            <p:ph type="subTitle" idx="1"/>
          </p:nvPr>
        </p:nvSpPr>
        <p:spPr>
          <a:xfrm>
            <a:off x="357158" y="3571876"/>
            <a:ext cx="8572560" cy="1009252"/>
          </a:xfrm>
        </p:spPr>
        <p:txBody>
          <a:bodyPr>
            <a:normAutofit/>
          </a:bodyPr>
          <a:lstStyle/>
          <a:p>
            <a:pPr algn="ctr"/>
            <a:r>
              <a:rPr lang="ar-DZ" sz="6000" b="1" dirty="0">
                <a:solidFill>
                  <a:srgbClr val="FF0000"/>
                </a:solidFill>
                <a:cs typeface="+mj-cs"/>
              </a:rPr>
              <a:t>المبادئ الميكانيكية </a:t>
            </a:r>
            <a:r>
              <a:rPr lang="ar-DZ" sz="6000" b="1" dirty="0" smtClean="0">
                <a:solidFill>
                  <a:srgbClr val="FF0000"/>
                </a:solidFill>
                <a:cs typeface="+mj-cs"/>
              </a:rPr>
              <a:t>الأولية </a:t>
            </a:r>
            <a:r>
              <a:rPr lang="ar-DZ" sz="6000" b="1" dirty="0">
                <a:solidFill>
                  <a:srgbClr val="FF0000"/>
                </a:solidFill>
                <a:cs typeface="+mj-cs"/>
              </a:rPr>
              <a:t>لدراسة الحركة</a:t>
            </a:r>
            <a:endParaRPr lang="fr-FR" sz="6000" dirty="0">
              <a:solidFill>
                <a:srgbClr val="FF0000"/>
              </a:solidFill>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481" y="188640"/>
            <a:ext cx="8229600" cy="738890"/>
          </a:xfrm>
        </p:spPr>
        <p:txBody>
          <a:bodyPr>
            <a:noAutofit/>
          </a:bodyPr>
          <a:lstStyle/>
          <a:p>
            <a:pPr algn="ctr" rtl="1"/>
            <a:r>
              <a:rPr lang="ar-DZ" sz="3600" b="1" dirty="0" smtClean="0">
                <a:solidFill>
                  <a:srgbClr val="FF0000"/>
                </a:solidFill>
              </a:rPr>
              <a:t>مركز الثقل: </a:t>
            </a:r>
            <a:r>
              <a:rPr lang="fr-FR" sz="3600" b="1" dirty="0" smtClean="0">
                <a:solidFill>
                  <a:srgbClr val="FF0000"/>
                </a:solidFill>
              </a:rPr>
              <a:t>Centre de gravité</a:t>
            </a:r>
            <a:endParaRPr lang="fr-FR" sz="3200" dirty="0">
              <a:solidFill>
                <a:srgbClr val="FF0000"/>
              </a:solidFill>
            </a:endParaRPr>
          </a:p>
        </p:txBody>
      </p:sp>
      <p:sp>
        <p:nvSpPr>
          <p:cNvPr id="3" name="Espace réservé du contenu 2"/>
          <p:cNvSpPr>
            <a:spLocks noGrp="1"/>
          </p:cNvSpPr>
          <p:nvPr>
            <p:ph idx="1"/>
          </p:nvPr>
        </p:nvSpPr>
        <p:spPr>
          <a:xfrm>
            <a:off x="0" y="1071522"/>
            <a:ext cx="9036496" cy="5572188"/>
          </a:xfrm>
        </p:spPr>
        <p:txBody>
          <a:bodyPr>
            <a:noAutofit/>
          </a:bodyPr>
          <a:lstStyle/>
          <a:p>
            <a:pPr algn="r" rtl="1">
              <a:buNone/>
            </a:pPr>
            <a:r>
              <a:rPr lang="ar-DZ" sz="3200" b="1" dirty="0" smtClean="0">
                <a:cs typeface="+mj-cs"/>
              </a:rPr>
              <a:t>مركز </a:t>
            </a:r>
            <a:r>
              <a:rPr lang="ar-DZ" sz="3200" b="1" dirty="0">
                <a:cs typeface="+mj-cs"/>
              </a:rPr>
              <a:t>الثقل هي النقطة التي تتجمع فيها كتلة الجسم </a:t>
            </a:r>
            <a:r>
              <a:rPr lang="ar-DZ" sz="3200" b="1" dirty="0" smtClean="0">
                <a:cs typeface="+mj-cs"/>
              </a:rPr>
              <a:t> </a:t>
            </a:r>
            <a:r>
              <a:rPr lang="fr-FR" sz="3200" b="1" dirty="0" smtClean="0">
                <a:cs typeface="+mj-cs"/>
              </a:rPr>
              <a:t>Body </a:t>
            </a:r>
            <a:r>
              <a:rPr lang="fr-FR" sz="3200" b="1" dirty="0">
                <a:cs typeface="+mj-cs"/>
              </a:rPr>
              <a:t>masse </a:t>
            </a:r>
            <a:r>
              <a:rPr lang="ar-DZ" sz="3200" b="1" dirty="0" smtClean="0">
                <a:cs typeface="+mj-cs"/>
              </a:rPr>
              <a:t> و </a:t>
            </a:r>
            <a:r>
              <a:rPr lang="ar-DZ" sz="3200" b="1" dirty="0">
                <a:cs typeface="+mj-cs"/>
              </a:rPr>
              <a:t>الذي يرمز له </a:t>
            </a:r>
            <a:r>
              <a:rPr lang="ar-DZ" sz="3200" b="1" dirty="0" err="1">
                <a:cs typeface="+mj-cs"/>
              </a:rPr>
              <a:t>ب</a:t>
            </a:r>
            <a:r>
              <a:rPr lang="ar-DZ" sz="3200" b="1" dirty="0">
                <a:cs typeface="+mj-cs"/>
              </a:rPr>
              <a:t> </a:t>
            </a:r>
            <a:r>
              <a:rPr lang="ar-DZ" sz="3200" b="1" dirty="0" smtClean="0">
                <a:cs typeface="+mj-cs"/>
              </a:rPr>
              <a:t> </a:t>
            </a:r>
            <a:r>
              <a:rPr lang="fr-FR" sz="3200" b="1" dirty="0" smtClean="0">
                <a:cs typeface="+mj-cs"/>
              </a:rPr>
              <a:t>C.G </a:t>
            </a:r>
            <a:r>
              <a:rPr lang="fr-FR" sz="3200" b="1" dirty="0">
                <a:cs typeface="+mj-cs"/>
              </a:rPr>
              <a:t>centre de gravité </a:t>
            </a:r>
            <a:r>
              <a:rPr lang="ar-DZ" sz="3200" b="1" dirty="0" smtClean="0">
                <a:cs typeface="+mj-cs"/>
              </a:rPr>
              <a:t> أو </a:t>
            </a:r>
            <a:r>
              <a:rPr lang="ar-DZ" sz="3200" b="1" dirty="0">
                <a:cs typeface="+mj-cs"/>
              </a:rPr>
              <a:t>هو النقطة التي يكون وزن الجسم موازيا عليها بالتساوي من جميع </a:t>
            </a:r>
            <a:r>
              <a:rPr lang="ar-DZ" sz="3200" b="1" dirty="0" smtClean="0">
                <a:cs typeface="+mj-cs"/>
              </a:rPr>
              <a:t>الاتجاهات </a:t>
            </a:r>
            <a:r>
              <a:rPr lang="ar-DZ" sz="3200" b="1" dirty="0" err="1" smtClean="0">
                <a:cs typeface="+mj-cs"/>
              </a:rPr>
              <a:t>و</a:t>
            </a:r>
            <a:r>
              <a:rPr lang="ar-DZ" sz="3200" b="1" dirty="0" smtClean="0">
                <a:cs typeface="+mj-cs"/>
              </a:rPr>
              <a:t> </a:t>
            </a:r>
            <a:r>
              <a:rPr lang="ar-DZ" sz="3200" b="1" dirty="0">
                <a:cs typeface="+mj-cs"/>
              </a:rPr>
              <a:t>يعرف كذلك مركز الثقل بأنه نقطة تقاطع المستويات </a:t>
            </a:r>
            <a:r>
              <a:rPr lang="fr-FR" sz="3200" b="1" dirty="0">
                <a:cs typeface="+mj-cs"/>
              </a:rPr>
              <a:t>les plans </a:t>
            </a:r>
            <a:r>
              <a:rPr lang="ar-DZ" sz="3200" b="1" dirty="0">
                <a:cs typeface="+mj-cs"/>
              </a:rPr>
              <a:t>الرئيسية للجسم الأمامي، </a:t>
            </a:r>
            <a:r>
              <a:rPr lang="ar-DZ" sz="3200" b="1" dirty="0" smtClean="0">
                <a:cs typeface="+mj-cs"/>
              </a:rPr>
              <a:t> الجانبي </a:t>
            </a:r>
            <a:r>
              <a:rPr lang="ar-DZ" sz="3200" b="1" dirty="0">
                <a:cs typeface="+mj-cs"/>
              </a:rPr>
              <a:t>، العرضي </a:t>
            </a:r>
            <a:r>
              <a:rPr lang="ar-DZ" sz="3200" b="1" dirty="0" smtClean="0">
                <a:cs typeface="+mj-cs"/>
              </a:rPr>
              <a:t>. و </a:t>
            </a:r>
            <a:r>
              <a:rPr lang="ar-DZ" sz="3200" b="1" dirty="0">
                <a:cs typeface="+mj-cs"/>
              </a:rPr>
              <a:t>يجب الإشارة هنا إلى أهمية معرفة مركز ثقل الجسم </a:t>
            </a:r>
            <a:r>
              <a:rPr lang="ar-DZ" sz="3200" b="1" dirty="0" err="1">
                <a:cs typeface="+mj-cs"/>
              </a:rPr>
              <a:t>و</a:t>
            </a:r>
            <a:r>
              <a:rPr lang="ar-DZ" sz="3200" b="1" dirty="0">
                <a:cs typeface="+mj-cs"/>
              </a:rPr>
              <a:t> أجزائه على درجة عالية في نجاح الحركات التي تتطلب التوازن </a:t>
            </a:r>
            <a:r>
              <a:rPr lang="ar-DZ" sz="3200" b="1" dirty="0" err="1">
                <a:cs typeface="+mj-cs"/>
              </a:rPr>
              <a:t>و</a:t>
            </a:r>
            <a:r>
              <a:rPr lang="ar-DZ" sz="3200" b="1" dirty="0">
                <a:cs typeface="+mj-cs"/>
              </a:rPr>
              <a:t> الثبات</a:t>
            </a:r>
            <a:r>
              <a:rPr lang="ar-DZ" sz="3200" b="1" dirty="0" smtClean="0">
                <a:cs typeface="+mj-cs"/>
              </a:rPr>
              <a:t>.</a:t>
            </a:r>
          </a:p>
          <a:p>
            <a:pPr algn="r" rtl="1">
              <a:buNone/>
            </a:pPr>
            <a:r>
              <a:rPr lang="ar-DZ" sz="3200" b="1" dirty="0" smtClean="0">
                <a:cs typeface="+mj-cs"/>
              </a:rPr>
              <a:t>- </a:t>
            </a:r>
            <a:r>
              <a:rPr lang="ar-DZ" sz="3200" b="1" dirty="0">
                <a:cs typeface="+mj-cs"/>
              </a:rPr>
              <a:t>تحديد مركز الثقل يساعد في عملية التحليل الميكانيكي للحركة .</a:t>
            </a:r>
          </a:p>
          <a:p>
            <a:pPr algn="r" rtl="1">
              <a:buNone/>
            </a:pPr>
            <a:r>
              <a:rPr lang="ar-DZ" sz="3200" b="1" dirty="0">
                <a:cs typeface="+mj-cs"/>
              </a:rPr>
              <a:t>- معرفة مركز ثقل الجسم خلال حركة الجسم ضد قوى الجاذبية يساعدنا على معرفة هل الجسم قادر لإخراج قوة على حساب </a:t>
            </a:r>
            <a:r>
              <a:rPr lang="ar-DZ" sz="3200" b="1" dirty="0" smtClean="0">
                <a:cs typeface="+mj-cs"/>
              </a:rPr>
              <a:t>حركة أو </a:t>
            </a:r>
            <a:r>
              <a:rPr lang="ar-DZ" sz="3200" b="1" dirty="0">
                <a:cs typeface="+mj-cs"/>
              </a:rPr>
              <a:t>العكس </a:t>
            </a:r>
            <a:r>
              <a:rPr lang="ar-DZ" sz="3200" b="1" dirty="0" smtClean="0">
                <a:cs typeface="+mj-cs"/>
              </a:rPr>
              <a:t>( </a:t>
            </a:r>
            <a:r>
              <a:rPr lang="ar-DZ" sz="3200" b="1" dirty="0">
                <a:cs typeface="+mj-cs"/>
              </a:rPr>
              <a:t>درس الدوافع </a:t>
            </a:r>
            <a:r>
              <a:rPr lang="ar-DZ" sz="3200" b="1" dirty="0" smtClean="0">
                <a:cs typeface="+mj-cs"/>
              </a:rPr>
              <a:t>)، </a:t>
            </a:r>
            <a:r>
              <a:rPr lang="ar-DZ" sz="3200" b="1" dirty="0" err="1">
                <a:cs typeface="+mj-cs"/>
              </a:rPr>
              <a:t>و</a:t>
            </a:r>
            <a:r>
              <a:rPr lang="ar-DZ" sz="3200" b="1" dirty="0">
                <a:cs typeface="+mj-cs"/>
              </a:rPr>
              <a:t> يعتمد تحديد مركز ثقل الجسم </a:t>
            </a:r>
            <a:r>
              <a:rPr lang="fr-FR" sz="3200" b="1" dirty="0" smtClean="0">
                <a:cs typeface="+mj-cs"/>
              </a:rPr>
              <a:t>C.G </a:t>
            </a:r>
            <a:r>
              <a:rPr lang="ar-DZ" sz="3200" b="1" dirty="0" smtClean="0">
                <a:cs typeface="+mj-cs"/>
              </a:rPr>
              <a:t>على ما يلي :</a:t>
            </a:r>
            <a:endParaRPr lang="ar-DZ" sz="3200" b="1" dirty="0">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Grp="1" noChangeAspect="1" noChangeArrowheads="1"/>
          </p:cNvPicPr>
          <p:nvPr>
            <p:ph idx="1"/>
          </p:nvPr>
        </p:nvPicPr>
        <p:blipFill>
          <a:blip r:embed="rId2"/>
          <a:srcRect/>
          <a:stretch>
            <a:fillRect/>
          </a:stretch>
        </p:blipFill>
        <p:spPr bwMode="auto">
          <a:xfrm>
            <a:off x="6286512" y="3429000"/>
            <a:ext cx="2342888" cy="2960677"/>
          </a:xfrm>
          <a:prstGeom prst="rect">
            <a:avLst/>
          </a:prstGeom>
          <a:noFill/>
          <a:ln w="9525">
            <a:noFill/>
            <a:miter lim="800000"/>
            <a:headEnd/>
            <a:tailEnd/>
          </a:ln>
          <a:effectLst/>
        </p:spPr>
      </p:pic>
      <p:pic>
        <p:nvPicPr>
          <p:cNvPr id="36867" name="Picture 3"/>
          <p:cNvPicPr>
            <a:picLocks noChangeAspect="1" noChangeArrowheads="1"/>
          </p:cNvPicPr>
          <p:nvPr/>
        </p:nvPicPr>
        <p:blipFill>
          <a:blip r:embed="rId3"/>
          <a:srcRect/>
          <a:stretch>
            <a:fillRect/>
          </a:stretch>
        </p:blipFill>
        <p:spPr bwMode="auto">
          <a:xfrm>
            <a:off x="3214678" y="3356992"/>
            <a:ext cx="2752721" cy="3072404"/>
          </a:xfrm>
          <a:prstGeom prst="rect">
            <a:avLst/>
          </a:prstGeom>
          <a:noFill/>
          <a:ln w="9525">
            <a:noFill/>
            <a:miter lim="800000"/>
            <a:headEnd/>
            <a:tailEnd/>
          </a:ln>
          <a:effectLst/>
        </p:spPr>
      </p:pic>
      <p:pic>
        <p:nvPicPr>
          <p:cNvPr id="36868" name="Picture 4"/>
          <p:cNvPicPr>
            <a:picLocks noChangeAspect="1" noChangeArrowheads="1"/>
          </p:cNvPicPr>
          <p:nvPr/>
        </p:nvPicPr>
        <p:blipFill>
          <a:blip r:embed="rId4"/>
          <a:srcRect/>
          <a:stretch>
            <a:fillRect/>
          </a:stretch>
        </p:blipFill>
        <p:spPr bwMode="auto">
          <a:xfrm>
            <a:off x="285720" y="3429000"/>
            <a:ext cx="2286016" cy="2938447"/>
          </a:xfrm>
          <a:prstGeom prst="rect">
            <a:avLst/>
          </a:prstGeom>
          <a:noFill/>
          <a:ln w="9525">
            <a:noFill/>
            <a:miter lim="800000"/>
            <a:headEnd/>
            <a:tailEnd/>
          </a:ln>
          <a:effectLst/>
        </p:spPr>
      </p:pic>
      <p:sp>
        <p:nvSpPr>
          <p:cNvPr id="2" name="Rectangle 1"/>
          <p:cNvSpPr/>
          <p:nvPr/>
        </p:nvSpPr>
        <p:spPr>
          <a:xfrm>
            <a:off x="0" y="116632"/>
            <a:ext cx="9036496" cy="3083921"/>
          </a:xfrm>
          <a:prstGeom prst="rect">
            <a:avLst/>
          </a:prstGeom>
        </p:spPr>
        <p:txBody>
          <a:bodyPr wrap="square">
            <a:spAutoFit/>
          </a:bodyPr>
          <a:lstStyle/>
          <a:p>
            <a:pPr lvl="0" algn="ctr" rtl="1">
              <a:spcBef>
                <a:spcPct val="20000"/>
              </a:spcBef>
              <a:buClr>
                <a:srgbClr val="0BD0D9"/>
              </a:buClr>
              <a:buSzPct val="95000"/>
            </a:pPr>
            <a:r>
              <a:rPr lang="fr-FR" sz="3600" b="1" dirty="0" smtClean="0">
                <a:solidFill>
                  <a:prstClr val="black"/>
                </a:solidFill>
                <a:cs typeface="Traditional Arabic" panose="02020603050405020304" pitchFamily="18" charset="-78"/>
              </a:rPr>
              <a:t>-</a:t>
            </a:r>
            <a:r>
              <a:rPr lang="ar-DZ" sz="3600" b="1" dirty="0" smtClean="0">
                <a:solidFill>
                  <a:prstClr val="black"/>
                </a:solidFill>
                <a:cs typeface="Traditional Arabic" panose="02020603050405020304" pitchFamily="18" charset="-78"/>
              </a:rPr>
              <a:t>وضع </a:t>
            </a:r>
            <a:r>
              <a:rPr lang="ar-DZ" sz="3600" b="1" dirty="0">
                <a:solidFill>
                  <a:prstClr val="black"/>
                </a:solidFill>
                <a:cs typeface="Traditional Arabic" panose="02020603050405020304" pitchFamily="18" charset="-78"/>
              </a:rPr>
              <a:t>الجسم ( وقوف , جلوس , ثني الجذع , ...).</a:t>
            </a:r>
          </a:p>
          <a:p>
            <a:pPr lvl="0" algn="ctr" rtl="1">
              <a:spcBef>
                <a:spcPct val="20000"/>
              </a:spcBef>
              <a:buClr>
                <a:srgbClr val="0BD0D9"/>
              </a:buClr>
              <a:buSzPct val="95000"/>
            </a:pPr>
            <a:r>
              <a:rPr lang="fr-FR" sz="3600" b="1" dirty="0" smtClean="0">
                <a:solidFill>
                  <a:prstClr val="black"/>
                </a:solidFill>
                <a:cs typeface="Traditional Arabic" panose="02020603050405020304" pitchFamily="18" charset="-78"/>
              </a:rPr>
              <a:t>-</a:t>
            </a:r>
            <a:r>
              <a:rPr lang="ar-DZ" sz="3600" b="1" dirty="0" smtClean="0">
                <a:solidFill>
                  <a:prstClr val="black"/>
                </a:solidFill>
                <a:cs typeface="Traditional Arabic" panose="02020603050405020304" pitchFamily="18" charset="-78"/>
              </a:rPr>
              <a:t> </a:t>
            </a:r>
            <a:r>
              <a:rPr lang="ar-DZ" sz="3600" b="1" dirty="0">
                <a:solidFill>
                  <a:prstClr val="black"/>
                </a:solidFill>
                <a:cs typeface="Traditional Arabic" panose="02020603050405020304" pitchFamily="18" charset="-78"/>
              </a:rPr>
              <a:t>تركيب الجسم .</a:t>
            </a:r>
          </a:p>
          <a:p>
            <a:pPr lvl="0" algn="ctr" rtl="1">
              <a:spcBef>
                <a:spcPct val="20000"/>
              </a:spcBef>
              <a:buClr>
                <a:srgbClr val="0BD0D9"/>
              </a:buClr>
              <a:buSzPct val="95000"/>
            </a:pPr>
            <a:r>
              <a:rPr lang="ar-DZ" sz="3600" b="1" dirty="0">
                <a:solidFill>
                  <a:prstClr val="black"/>
                </a:solidFill>
                <a:cs typeface="Traditional Arabic" panose="02020603050405020304" pitchFamily="18" charset="-78"/>
              </a:rPr>
              <a:t>و عادة مركز ثقل الجسم يكون وسط الجسم تقريبا وعل بعد حوالي 55 %من طول الجسم من الأسفل إلى الأعلى و موقعه يختلف من فرد لآخر طبقا لعوامل متعددة.</a:t>
            </a:r>
            <a:endParaRPr lang="fr-FR" sz="3600" b="1" dirty="0">
              <a:solidFill>
                <a:prstClr val="black"/>
              </a:solidFill>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8229600" cy="720080"/>
          </a:xfrm>
        </p:spPr>
        <p:txBody>
          <a:bodyPr>
            <a:normAutofit fontScale="90000"/>
          </a:bodyPr>
          <a:lstStyle/>
          <a:p>
            <a:pPr algn="ctr"/>
            <a:r>
              <a:rPr lang="fr-FR" b="1" dirty="0" smtClean="0">
                <a:solidFill>
                  <a:srgbClr val="FF0000"/>
                </a:solidFill>
              </a:rPr>
              <a:t>La puissance </a:t>
            </a:r>
            <a:r>
              <a:rPr lang="ar-DZ" b="1" dirty="0" smtClean="0">
                <a:solidFill>
                  <a:srgbClr val="FF0000"/>
                </a:solidFill>
              </a:rPr>
              <a:t>القدرة :</a:t>
            </a:r>
            <a:endParaRPr lang="fr-FR" dirty="0">
              <a:solidFill>
                <a:srgbClr val="FF0000"/>
              </a:solidFill>
            </a:endParaRPr>
          </a:p>
        </p:txBody>
      </p:sp>
      <p:sp>
        <p:nvSpPr>
          <p:cNvPr id="3" name="Espace réservé du contenu 2"/>
          <p:cNvSpPr>
            <a:spLocks noGrp="1"/>
          </p:cNvSpPr>
          <p:nvPr>
            <p:ph idx="1"/>
          </p:nvPr>
        </p:nvSpPr>
        <p:spPr>
          <a:xfrm>
            <a:off x="0" y="1052736"/>
            <a:ext cx="9036496" cy="5688632"/>
          </a:xfrm>
        </p:spPr>
        <p:txBody>
          <a:bodyPr>
            <a:noAutofit/>
          </a:bodyPr>
          <a:lstStyle/>
          <a:p>
            <a:pPr algn="r" rtl="1"/>
            <a:r>
              <a:rPr lang="ar-DZ" sz="3600" b="1" dirty="0" smtClean="0">
                <a:cs typeface="+mj-cs"/>
              </a:rPr>
              <a:t>يستخدم </a:t>
            </a:r>
            <a:r>
              <a:rPr lang="ar-DZ" sz="3600" b="1" dirty="0">
                <a:cs typeface="+mj-cs"/>
              </a:rPr>
              <a:t>لفظ " القدرة " بصورة كبيرة في المجال الرياضي من قبل المدربين </a:t>
            </a:r>
            <a:r>
              <a:rPr lang="ar-DZ" sz="3600" b="1" dirty="0" err="1">
                <a:cs typeface="+mj-cs"/>
              </a:rPr>
              <a:t>و</a:t>
            </a:r>
            <a:r>
              <a:rPr lang="ar-DZ" sz="3600" b="1" dirty="0">
                <a:cs typeface="+mj-cs"/>
              </a:rPr>
              <a:t> اللاعبين... دون إدراك مفهوم معنى مصطلح القدرة </a:t>
            </a:r>
            <a:r>
              <a:rPr lang="ar-DZ" sz="3600" b="1" dirty="0" smtClean="0">
                <a:cs typeface="+mj-cs"/>
              </a:rPr>
              <a:t>في</a:t>
            </a:r>
            <a:r>
              <a:rPr lang="fr-FR" sz="3600" b="1" dirty="0" smtClean="0">
                <a:cs typeface="+mj-cs"/>
              </a:rPr>
              <a:t> </a:t>
            </a:r>
            <a:r>
              <a:rPr lang="ar-DZ" sz="3600" b="1" dirty="0" smtClean="0">
                <a:cs typeface="+mj-cs"/>
              </a:rPr>
              <a:t>التعبير </a:t>
            </a:r>
            <a:r>
              <a:rPr lang="ar-DZ" sz="3600" b="1" dirty="0">
                <a:cs typeface="+mj-cs"/>
              </a:rPr>
              <a:t>عن القوة المميزة في السرعة التي سببتها هذه القوة، </a:t>
            </a:r>
            <a:r>
              <a:rPr lang="ar-DZ" sz="3600" b="1" dirty="0" err="1">
                <a:cs typeface="+mj-cs"/>
              </a:rPr>
              <a:t>و</a:t>
            </a:r>
            <a:r>
              <a:rPr lang="ar-DZ" sz="3600" b="1" dirty="0">
                <a:cs typeface="+mj-cs"/>
              </a:rPr>
              <a:t> في الحقيقة القدرة عبارة عن معدل الشغل </a:t>
            </a:r>
            <a:r>
              <a:rPr lang="ar-DZ" sz="3600" b="1" dirty="0" smtClean="0">
                <a:cs typeface="+mj-cs"/>
              </a:rPr>
              <a:t>(</a:t>
            </a:r>
            <a:r>
              <a:rPr lang="fr-FR" sz="3600" b="1" dirty="0" smtClean="0">
                <a:cs typeface="+mj-cs"/>
              </a:rPr>
              <a:t>w</a:t>
            </a:r>
            <a:r>
              <a:rPr lang="ar-DZ" sz="3600" b="1" dirty="0" smtClean="0">
                <a:cs typeface="+mj-cs"/>
              </a:rPr>
              <a:t>) و </a:t>
            </a:r>
            <a:r>
              <a:rPr lang="ar-DZ" sz="3600" b="1" dirty="0">
                <a:cs typeface="+mj-cs"/>
              </a:rPr>
              <a:t>يعبر عنها </a:t>
            </a:r>
            <a:r>
              <a:rPr lang="ar-DZ" sz="3600" b="1" dirty="0" smtClean="0">
                <a:cs typeface="+mj-cs"/>
              </a:rPr>
              <a:t>بالمعادلة</a:t>
            </a:r>
            <a:r>
              <a:rPr lang="fr-FR" sz="3600" b="1" dirty="0" smtClean="0">
                <a:cs typeface="+mj-cs"/>
              </a:rPr>
              <a:t> </a:t>
            </a:r>
            <a:r>
              <a:rPr lang="ar-DZ" sz="3600" b="1" dirty="0" smtClean="0">
                <a:cs typeface="+mj-cs"/>
              </a:rPr>
              <a:t>التالية</a:t>
            </a:r>
            <a:r>
              <a:rPr lang="ar-DZ" sz="3600" b="1" dirty="0">
                <a:cs typeface="+mj-cs"/>
              </a:rPr>
              <a:t>:</a:t>
            </a:r>
          </a:p>
          <a:p>
            <a:pPr algn="r" rtl="1">
              <a:buNone/>
            </a:pPr>
            <a:r>
              <a:rPr lang="ar-DZ" sz="3600" b="1" dirty="0">
                <a:cs typeface="+mj-cs"/>
              </a:rPr>
              <a:t>حيث أن: </a:t>
            </a:r>
            <a:r>
              <a:rPr lang="fr-FR" sz="3600" b="1" dirty="0" smtClean="0">
                <a:cs typeface="+mj-cs"/>
              </a:rPr>
              <a:t>P=</a:t>
            </a:r>
            <a:r>
              <a:rPr lang="fr-FR" sz="3600" b="1" dirty="0" err="1" smtClean="0">
                <a:cs typeface="+mj-cs"/>
              </a:rPr>
              <a:t>v×f</a:t>
            </a:r>
            <a:r>
              <a:rPr lang="fr-FR" sz="3600" b="1" dirty="0" smtClean="0">
                <a:cs typeface="+mj-cs"/>
              </a:rPr>
              <a:t> k/s</a:t>
            </a:r>
            <a:endParaRPr lang="ar-DZ" sz="3600" b="1" dirty="0" smtClean="0">
              <a:cs typeface="+mj-cs"/>
            </a:endParaRPr>
          </a:p>
          <a:p>
            <a:pPr algn="ctr" rtl="1">
              <a:buNone/>
            </a:pPr>
            <a:r>
              <a:rPr lang="fr-FR" sz="3200" b="1" i="1" dirty="0" smtClean="0">
                <a:solidFill>
                  <a:srgbClr val="FF0000"/>
                </a:solidFill>
              </a:rPr>
              <a:t>Puissance = vitesse x force</a:t>
            </a:r>
            <a:endParaRPr lang="fr-FR" sz="3600" b="1" dirty="0">
              <a:solidFill>
                <a:srgbClr val="FF0000"/>
              </a:solidFill>
              <a:cs typeface="+mj-cs"/>
            </a:endParaRPr>
          </a:p>
          <a:p>
            <a:pPr algn="r" rtl="1">
              <a:buNone/>
            </a:pPr>
            <a:r>
              <a:rPr lang="fr-FR" sz="3600" b="1" dirty="0" smtClean="0">
                <a:solidFill>
                  <a:srgbClr val="FF0000"/>
                </a:solidFill>
                <a:cs typeface="+mj-cs"/>
              </a:rPr>
              <a:t>p</a:t>
            </a:r>
            <a:r>
              <a:rPr lang="fr-FR" sz="3600" b="1" dirty="0" smtClean="0">
                <a:cs typeface="+mj-cs"/>
              </a:rPr>
              <a:t> </a:t>
            </a:r>
            <a:r>
              <a:rPr lang="fr-FR" sz="3600" b="1" dirty="0">
                <a:cs typeface="+mj-cs"/>
              </a:rPr>
              <a:t>: poids </a:t>
            </a:r>
            <a:r>
              <a:rPr lang="fr-FR" sz="3600" b="1" dirty="0" smtClean="0">
                <a:cs typeface="+mj-cs"/>
              </a:rPr>
              <a:t> :                      </a:t>
            </a:r>
            <a:r>
              <a:rPr lang="fr-FR" sz="3600" b="1" dirty="0" smtClean="0">
                <a:solidFill>
                  <a:srgbClr val="FF0000"/>
                </a:solidFill>
                <a:cs typeface="+mj-cs"/>
              </a:rPr>
              <a:t>f</a:t>
            </a:r>
            <a:r>
              <a:rPr lang="fr-FR" sz="3600" b="1" dirty="0" smtClean="0">
                <a:cs typeface="+mj-cs"/>
              </a:rPr>
              <a:t> : La force</a:t>
            </a:r>
            <a:endParaRPr lang="fr-FR" sz="3600" b="1" dirty="0">
              <a:cs typeface="+mj-cs"/>
            </a:endParaRPr>
          </a:p>
          <a:p>
            <a:pPr algn="r" rtl="1">
              <a:buNone/>
            </a:pPr>
            <a:r>
              <a:rPr lang="fr-FR" sz="3600" b="1" dirty="0">
                <a:solidFill>
                  <a:srgbClr val="FF0000"/>
                </a:solidFill>
                <a:cs typeface="+mj-cs"/>
              </a:rPr>
              <a:t>t</a:t>
            </a:r>
            <a:r>
              <a:rPr lang="fr-FR" sz="3600" b="1" dirty="0">
                <a:cs typeface="+mj-cs"/>
              </a:rPr>
              <a:t> : Le temps </a:t>
            </a:r>
            <a:r>
              <a:rPr lang="fr-FR" sz="3600" b="1" dirty="0" smtClean="0">
                <a:cs typeface="+mj-cs"/>
              </a:rPr>
              <a:t>                 </a:t>
            </a:r>
            <a:r>
              <a:rPr lang="fr-FR" sz="3600" b="1" dirty="0" smtClean="0">
                <a:solidFill>
                  <a:srgbClr val="FF0000"/>
                </a:solidFill>
                <a:cs typeface="+mj-cs"/>
              </a:rPr>
              <a:t>d</a:t>
            </a:r>
            <a:r>
              <a:rPr lang="fr-FR" sz="3600" b="1" dirty="0" smtClean="0">
                <a:cs typeface="+mj-cs"/>
              </a:rPr>
              <a:t> </a:t>
            </a:r>
            <a:r>
              <a:rPr lang="fr-FR" sz="3600" b="1" dirty="0">
                <a:cs typeface="+mj-cs"/>
              </a:rPr>
              <a:t>: La </a:t>
            </a:r>
            <a:r>
              <a:rPr lang="fr-FR" sz="3600" b="1" dirty="0" smtClean="0">
                <a:cs typeface="+mj-cs"/>
              </a:rPr>
              <a:t>distance        </a:t>
            </a:r>
            <a:endParaRPr lang="fr-FR" sz="3600" b="1" dirty="0">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856984" cy="720080"/>
          </a:xfrm>
        </p:spPr>
        <p:txBody>
          <a:bodyPr>
            <a:noAutofit/>
          </a:bodyPr>
          <a:lstStyle/>
          <a:p>
            <a:pPr algn="ctr" rtl="1"/>
            <a:r>
              <a:rPr lang="ar-DZ" sz="3600" b="1" dirty="0" smtClean="0">
                <a:solidFill>
                  <a:srgbClr val="FF0000"/>
                </a:solidFill>
              </a:rPr>
              <a:t>الكميات القياسية والكميات المتجهة </a:t>
            </a:r>
            <a:r>
              <a:rPr lang="fr-FR" sz="3600" b="1" dirty="0" smtClean="0">
                <a:solidFill>
                  <a:srgbClr val="FF0000"/>
                </a:solidFill>
              </a:rPr>
              <a:t>vecteurs et Scalaires -</a:t>
            </a:r>
            <a:endParaRPr lang="fr-FR" sz="3600" dirty="0">
              <a:solidFill>
                <a:srgbClr val="FF0000"/>
              </a:solidFill>
            </a:endParaRPr>
          </a:p>
        </p:txBody>
      </p:sp>
      <p:sp>
        <p:nvSpPr>
          <p:cNvPr id="3" name="Espace réservé du contenu 2"/>
          <p:cNvSpPr>
            <a:spLocks noGrp="1"/>
          </p:cNvSpPr>
          <p:nvPr>
            <p:ph idx="1"/>
          </p:nvPr>
        </p:nvSpPr>
        <p:spPr>
          <a:xfrm>
            <a:off x="179512" y="1196752"/>
            <a:ext cx="8786874" cy="5544616"/>
          </a:xfrm>
        </p:spPr>
        <p:txBody>
          <a:bodyPr>
            <a:noAutofit/>
          </a:bodyPr>
          <a:lstStyle/>
          <a:p>
            <a:pPr algn="ctr" rtl="1">
              <a:buNone/>
            </a:pPr>
            <a:r>
              <a:rPr lang="ar-DZ" sz="3600" b="1" dirty="0" smtClean="0">
                <a:cs typeface="+mj-cs"/>
              </a:rPr>
              <a:t>خلال </a:t>
            </a:r>
            <a:r>
              <a:rPr lang="ar-DZ" sz="3600" b="1" dirty="0">
                <a:cs typeface="+mj-cs"/>
              </a:rPr>
              <a:t>تحليلنا لمختلف الحركات الرياضية فلابد أن هنالك العديد من المقادير </a:t>
            </a:r>
            <a:r>
              <a:rPr lang="ar-DZ" sz="3600" b="1" dirty="0" err="1" smtClean="0">
                <a:cs typeface="+mj-cs"/>
              </a:rPr>
              <a:t>و</a:t>
            </a:r>
            <a:r>
              <a:rPr lang="ar-DZ" sz="3600" b="1" dirty="0" smtClean="0">
                <a:cs typeface="+mj-cs"/>
              </a:rPr>
              <a:t> الكميات </a:t>
            </a:r>
            <a:r>
              <a:rPr lang="ar-DZ" sz="3600" b="1" dirty="0">
                <a:cs typeface="+mj-cs"/>
              </a:rPr>
              <a:t>التي يتوجب علينا </a:t>
            </a:r>
            <a:r>
              <a:rPr lang="ar-DZ" sz="3600" b="1" dirty="0" smtClean="0">
                <a:cs typeface="+mj-cs"/>
              </a:rPr>
              <a:t>حسابها بالاعتماد على </a:t>
            </a:r>
            <a:r>
              <a:rPr lang="ar-DZ" sz="3600" b="1" dirty="0">
                <a:cs typeface="+mj-cs"/>
              </a:rPr>
              <a:t>مختلف المعادلات الرياضية </a:t>
            </a:r>
            <a:r>
              <a:rPr lang="ar-DZ" sz="3600" b="1" dirty="0" err="1">
                <a:cs typeface="+mj-cs"/>
              </a:rPr>
              <a:t>و</a:t>
            </a:r>
            <a:r>
              <a:rPr lang="ar-DZ" sz="3600" b="1" dirty="0">
                <a:cs typeface="+mj-cs"/>
              </a:rPr>
              <a:t> القوانين الميكانيكية لتحديد مختلف المتغيرات المميزة لنوع </a:t>
            </a:r>
            <a:r>
              <a:rPr lang="ar-DZ" sz="3600" b="1" dirty="0" err="1">
                <a:cs typeface="+mj-cs"/>
              </a:rPr>
              <a:t>و</a:t>
            </a:r>
            <a:r>
              <a:rPr lang="ar-DZ" sz="3600" b="1" dirty="0">
                <a:cs typeface="+mj-cs"/>
              </a:rPr>
              <a:t> مسار الحركة سواء كانت حركة </a:t>
            </a:r>
            <a:r>
              <a:rPr lang="ar-DZ" sz="3600" b="1" dirty="0" smtClean="0">
                <a:cs typeface="+mj-cs"/>
              </a:rPr>
              <a:t>الجسم أو </a:t>
            </a:r>
            <a:r>
              <a:rPr lang="ar-DZ" sz="3600" b="1" dirty="0">
                <a:cs typeface="+mj-cs"/>
              </a:rPr>
              <a:t>أحد أطرافه أو حركة الأدوات المستخدمة في مختلف الفعاليات الرياضية كالكرة , الجلة , الرمح </a:t>
            </a:r>
            <a:r>
              <a:rPr lang="ar-DZ" sz="3600" b="1" dirty="0" smtClean="0">
                <a:cs typeface="+mj-cs"/>
              </a:rPr>
              <a:t>... </a:t>
            </a:r>
            <a:r>
              <a:rPr lang="ar-DZ" sz="3600" b="1" dirty="0" err="1">
                <a:cs typeface="+mj-cs"/>
              </a:rPr>
              <a:t>و</a:t>
            </a:r>
            <a:r>
              <a:rPr lang="ar-DZ" sz="3600" b="1" dirty="0">
                <a:cs typeface="+mj-cs"/>
              </a:rPr>
              <a:t> إن هذه المقادير لا تخرج عن نوعين اثنين </a:t>
            </a:r>
            <a:r>
              <a:rPr lang="ar-DZ" sz="3600" b="1" dirty="0" err="1">
                <a:cs typeface="+mj-cs"/>
              </a:rPr>
              <a:t>و</a:t>
            </a:r>
            <a:r>
              <a:rPr lang="ar-DZ" sz="3600" b="1" dirty="0">
                <a:cs typeface="+mj-cs"/>
              </a:rPr>
              <a:t> المتمثلان في</a:t>
            </a:r>
            <a:r>
              <a:rPr lang="ar-DZ" sz="3600" b="1" dirty="0" smtClean="0">
                <a:cs typeface="+mj-cs"/>
              </a:rPr>
              <a:t>:</a:t>
            </a:r>
            <a:endParaRPr lang="fr-FR" sz="3600" b="1" dirty="0" smtClean="0">
              <a:cs typeface="+mj-cs"/>
            </a:endParaRPr>
          </a:p>
          <a:p>
            <a:pPr algn="ctr" rtl="1">
              <a:buNone/>
            </a:pPr>
            <a:r>
              <a:rPr lang="ar-DZ" sz="3600" b="1" dirty="0" smtClean="0">
                <a:cs typeface="+mj-cs"/>
              </a:rPr>
              <a:t>الكميات </a:t>
            </a:r>
            <a:r>
              <a:rPr lang="ar-DZ" sz="3600" b="1" dirty="0">
                <a:cs typeface="+mj-cs"/>
              </a:rPr>
              <a:t>الموجهة </a:t>
            </a:r>
            <a:r>
              <a:rPr lang="fr-FR" sz="3600" b="1" dirty="0" smtClean="0">
                <a:cs typeface="+mj-cs"/>
              </a:rPr>
              <a:t>les quantités vectorielles</a:t>
            </a:r>
            <a:r>
              <a:rPr lang="ar-DZ" sz="3600" b="1" dirty="0" smtClean="0">
                <a:cs typeface="+mj-cs"/>
              </a:rPr>
              <a:t> </a:t>
            </a:r>
            <a:endParaRPr lang="fr-FR" sz="3600" b="1" dirty="0">
              <a:cs typeface="+mj-cs"/>
            </a:endParaRPr>
          </a:p>
          <a:p>
            <a:pPr algn="ctr" rtl="1">
              <a:buNone/>
            </a:pPr>
            <a:r>
              <a:rPr lang="ar-DZ" sz="3600" b="1" dirty="0" smtClean="0">
                <a:cs typeface="+mj-cs"/>
              </a:rPr>
              <a:t>الكميات </a:t>
            </a:r>
            <a:r>
              <a:rPr lang="ar-DZ" sz="3600" b="1" dirty="0">
                <a:cs typeface="+mj-cs"/>
              </a:rPr>
              <a:t>غير موجهة. </a:t>
            </a:r>
            <a:r>
              <a:rPr lang="fr-FR" sz="3600" b="1" dirty="0">
                <a:cs typeface="+mj-cs"/>
              </a:rPr>
              <a:t>les quantités </a:t>
            </a:r>
            <a:r>
              <a:rPr lang="fr-FR" sz="3600" b="1" dirty="0" smtClean="0">
                <a:cs typeface="+mj-cs"/>
              </a:rPr>
              <a:t>scalaires</a:t>
            </a:r>
            <a:endParaRPr lang="fr-FR" sz="3600" b="1" dirty="0">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16632"/>
            <a:ext cx="8859452" cy="6624736"/>
          </a:xfrm>
        </p:spPr>
        <p:txBody>
          <a:bodyPr>
            <a:noAutofit/>
          </a:bodyPr>
          <a:lstStyle/>
          <a:p>
            <a:pPr algn="r" rtl="1"/>
            <a:r>
              <a:rPr lang="ar-DZ" sz="3600" b="1" dirty="0" smtClean="0">
                <a:cs typeface="+mj-cs"/>
              </a:rPr>
              <a:t>حيث أن:</a:t>
            </a:r>
          </a:p>
          <a:p>
            <a:pPr algn="r" rtl="1">
              <a:buNone/>
            </a:pPr>
            <a:r>
              <a:rPr lang="ar-DZ" sz="3600" b="1" dirty="0" smtClean="0">
                <a:cs typeface="+mj-cs"/>
              </a:rPr>
              <a:t>- أي كمية فيزيائية مثل القوة </a:t>
            </a:r>
            <a:r>
              <a:rPr lang="fr-FR" sz="3600" b="1" dirty="0" smtClean="0">
                <a:cs typeface="+mj-cs"/>
              </a:rPr>
              <a:t>f ) </a:t>
            </a:r>
            <a:r>
              <a:rPr lang="ar-DZ" sz="3600" b="1" dirty="0" smtClean="0">
                <a:cs typeface="+mj-cs"/>
              </a:rPr>
              <a:t> ) </a:t>
            </a:r>
            <a:r>
              <a:rPr lang="ar-DZ" sz="3600" b="1" dirty="0" err="1" smtClean="0">
                <a:cs typeface="+mj-cs"/>
              </a:rPr>
              <a:t>و</a:t>
            </a:r>
            <a:r>
              <a:rPr lang="ar-DZ" sz="3600" b="1" dirty="0" smtClean="0">
                <a:cs typeface="+mj-cs"/>
              </a:rPr>
              <a:t> التي لها قيمة واتجاه</a:t>
            </a:r>
            <a:r>
              <a:rPr lang="fr-FR" sz="3600" b="1" dirty="0" smtClean="0">
                <a:cs typeface="+mj-cs"/>
              </a:rPr>
              <a:t>direction  </a:t>
            </a:r>
            <a:r>
              <a:rPr lang="ar-DZ" sz="3600" b="1" dirty="0" smtClean="0">
                <a:cs typeface="+mj-cs"/>
              </a:rPr>
              <a:t> تسمى قيمة موجهة و يضاف إليها سهم (دلالة على اتجاه عملها ).وهي الكميات التي لا يكفي لتعريفها ذكر مقدارها فقط، بل ينبغي ذكر اتجاهها أيضا مثل القوة ككمية ميكانيكية، أو الإزاحة، أو الوزن، أو كمية الحركة... الخ .</a:t>
            </a:r>
          </a:p>
          <a:p>
            <a:pPr algn="r" rtl="1">
              <a:buNone/>
            </a:pPr>
            <a:r>
              <a:rPr lang="ar-DZ" sz="3600" b="1" dirty="0" smtClean="0">
                <a:cs typeface="+mj-cs"/>
              </a:rPr>
              <a:t>- أي كمية فيزيائية ذات قيمة </a:t>
            </a:r>
            <a:r>
              <a:rPr lang="ar-DZ" sz="3600" b="1" dirty="0" err="1" smtClean="0">
                <a:cs typeface="+mj-cs"/>
              </a:rPr>
              <a:t>و</a:t>
            </a:r>
            <a:r>
              <a:rPr lang="ar-DZ" sz="3600" b="1" dirty="0" smtClean="0">
                <a:cs typeface="+mj-cs"/>
              </a:rPr>
              <a:t> لكن بدون اتجاه فإنها تسمى قيم غير موجهة مثل: الزمن, درجة الحرارة... والكميات الغير الموجهة هي عبارة عن مقادير يمكن جمعها </a:t>
            </a:r>
            <a:r>
              <a:rPr lang="ar-DZ" sz="3600" b="1" dirty="0" err="1" smtClean="0">
                <a:cs typeface="+mj-cs"/>
              </a:rPr>
              <a:t>و</a:t>
            </a:r>
            <a:r>
              <a:rPr lang="ar-DZ" sz="3600" b="1" dirty="0" smtClean="0">
                <a:cs typeface="+mj-cs"/>
              </a:rPr>
              <a:t> ضربها </a:t>
            </a:r>
            <a:r>
              <a:rPr lang="ar-DZ" sz="3600" b="1" dirty="0" err="1" smtClean="0">
                <a:cs typeface="+mj-cs"/>
              </a:rPr>
              <a:t>و</a:t>
            </a:r>
            <a:r>
              <a:rPr lang="ar-DZ" sz="3600" b="1" dirty="0" smtClean="0">
                <a:cs typeface="+mj-cs"/>
              </a:rPr>
              <a:t> قسمتها أما الكميات الموجهة فيجب أن نتعامل معها عن طريق قوانين المثلثات </a:t>
            </a:r>
            <a:r>
              <a:rPr lang="ar-DZ" sz="3600" b="1" dirty="0" err="1" smtClean="0">
                <a:cs typeface="+mj-cs"/>
              </a:rPr>
              <a:t>و</a:t>
            </a:r>
            <a:r>
              <a:rPr lang="ar-DZ" sz="3600" b="1" dirty="0" smtClean="0">
                <a:cs typeface="+mj-cs"/>
              </a:rPr>
              <a:t> المبادئ الهندسية إلا إذا وقعت على نفس الخط(الاتجاه)..</a:t>
            </a:r>
            <a:endParaRPr lang="fr-FR" sz="3600" b="1" dirty="0" smtClean="0">
              <a:cs typeface="+mj-cs"/>
            </a:endParaRPr>
          </a:p>
          <a:p>
            <a:endParaRPr lang="fr-FR" sz="3200" dirty="0">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pPr algn="ctr"/>
            <a:r>
              <a:rPr lang="ar-DZ" b="1" dirty="0" smtClean="0">
                <a:solidFill>
                  <a:srgbClr val="FF0000"/>
                </a:solidFill>
              </a:rPr>
              <a:t>الجهاز الحركي</a:t>
            </a:r>
            <a:endParaRPr lang="fr-FR" dirty="0">
              <a:solidFill>
                <a:srgbClr val="FF0000"/>
              </a:solidFill>
            </a:endParaRPr>
          </a:p>
        </p:txBody>
      </p:sp>
      <p:sp>
        <p:nvSpPr>
          <p:cNvPr id="3" name="Espace réservé du contenu 2"/>
          <p:cNvSpPr>
            <a:spLocks noGrp="1"/>
          </p:cNvSpPr>
          <p:nvPr>
            <p:ph idx="1"/>
          </p:nvPr>
        </p:nvSpPr>
        <p:spPr>
          <a:xfrm>
            <a:off x="107504" y="1340768"/>
            <a:ext cx="9036496" cy="5328592"/>
          </a:xfrm>
        </p:spPr>
        <p:txBody>
          <a:bodyPr>
            <a:noAutofit/>
          </a:bodyPr>
          <a:lstStyle/>
          <a:p>
            <a:pPr algn="ctr" rtl="1">
              <a:buNone/>
            </a:pPr>
            <a:r>
              <a:rPr lang="ar-DZ" sz="4000" b="1" dirty="0" smtClean="0">
                <a:solidFill>
                  <a:srgbClr val="FF0000"/>
                </a:solidFill>
                <a:cs typeface="+mj-cs"/>
              </a:rPr>
              <a:t>الجهاز الحركي </a:t>
            </a:r>
            <a:r>
              <a:rPr lang="ar-DZ" sz="4000" b="1" dirty="0" err="1" smtClean="0">
                <a:solidFill>
                  <a:srgbClr val="FF0000"/>
                </a:solidFill>
                <a:cs typeface="+mj-cs"/>
              </a:rPr>
              <a:t>و</a:t>
            </a:r>
            <a:r>
              <a:rPr lang="ar-DZ" sz="4000" b="1" dirty="0" smtClean="0">
                <a:solidFill>
                  <a:srgbClr val="FF0000"/>
                </a:solidFill>
                <a:cs typeface="+mj-cs"/>
              </a:rPr>
              <a:t> مكوناته:</a:t>
            </a:r>
          </a:p>
          <a:p>
            <a:pPr algn="ctr" rtl="1">
              <a:buNone/>
            </a:pPr>
            <a:r>
              <a:rPr lang="ar-DZ" sz="4000" b="1" dirty="0" smtClean="0">
                <a:cs typeface="+mj-cs"/>
              </a:rPr>
              <a:t>إن دراسة حركة جسم الإنسان لا تعتمد فقط على تطبيق الأسس والقواعد الميكانيكية فقط، بل يجب أن يؤخذ بعين الاعتبار النواحي التشريحية والفسيولوجية التي يتميز بها جسم الإنسان، حيث أن جميع الحركات التي يؤذيها الفرد سوى في الحالات العادية أو أثناء أدائه لمختلف المهارات الحركية تتم نتيجة لتداخل وظائف ثلاثة أجهزة رئيسية، مترابطة فيما بينها في تناسق تام نتيجة آلية عمل الجهاز العصبي المركزي والتي تتمثل في:</a:t>
            </a:r>
            <a:endParaRPr lang="fr-FR" sz="4000" b="1" dirty="0">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0"/>
            <a:ext cx="8786874" cy="6572272"/>
          </a:xfrm>
        </p:spPr>
        <p:txBody>
          <a:bodyPr>
            <a:noAutofit/>
          </a:bodyPr>
          <a:lstStyle/>
          <a:p>
            <a:pPr algn="ctr" rtl="1"/>
            <a:r>
              <a:rPr lang="ar-DZ" sz="4400" b="1" dirty="0" smtClean="0">
                <a:cs typeface="+mj-cs"/>
              </a:rPr>
              <a:t>الجهاز العظمي والمتمثل في العظام.</a:t>
            </a:r>
          </a:p>
          <a:p>
            <a:pPr algn="ctr" rtl="1"/>
            <a:r>
              <a:rPr lang="ar-DZ" sz="4400" b="1" dirty="0" smtClean="0">
                <a:cs typeface="+mj-cs"/>
              </a:rPr>
              <a:t>الجهاز العضلي والمتمثل في العضلات.</a:t>
            </a:r>
          </a:p>
          <a:p>
            <a:pPr algn="ctr" rtl="1"/>
            <a:r>
              <a:rPr lang="ar-DZ" sz="4400" b="1" dirty="0" smtClean="0">
                <a:cs typeface="+mj-cs"/>
              </a:rPr>
              <a:t>الجهاز المفصلي والمتمثل في مفاصل الجسم.</a:t>
            </a:r>
          </a:p>
          <a:p>
            <a:pPr algn="ctr" rtl="1">
              <a:buNone/>
            </a:pPr>
            <a:r>
              <a:rPr lang="ar-DZ" sz="4400" b="1" dirty="0" smtClean="0">
                <a:cs typeface="+mj-cs"/>
              </a:rPr>
              <a:t>و تعمل هذه الأجهزة في تناسق تام لإخراج معظم أنواع الحركات التي يقوم بها الفرد عن طريق آلية </a:t>
            </a:r>
            <a:r>
              <a:rPr lang="ar-DZ" sz="4400" b="1" dirty="0" err="1" smtClean="0">
                <a:cs typeface="+mj-cs"/>
              </a:rPr>
              <a:t>و</a:t>
            </a:r>
            <a:r>
              <a:rPr lang="ar-DZ" sz="4400" b="1" dirty="0" smtClean="0">
                <a:cs typeface="+mj-cs"/>
              </a:rPr>
              <a:t> عمل الجهاز العظمي، وسوف نحاول التطرق باختصار إلى أهم الجوانب والنقط الأساسية والمحددة لكيفية عمل هذه الأجهزة والتي من خلالها يمكن فهم وتقصي كيفية أداء الحركات الرياضية بمختلف أشكالها وأنواعها.</a:t>
            </a:r>
            <a:endParaRPr lang="fr-FR" sz="4400" b="1" dirty="0">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357298"/>
          </a:xfrm>
        </p:spPr>
        <p:txBody>
          <a:bodyPr>
            <a:normAutofit fontScale="90000"/>
          </a:bodyPr>
          <a:lstStyle/>
          <a:p>
            <a:pPr algn="ctr" rtl="1"/>
            <a:r>
              <a:rPr lang="ar-DZ" b="1" dirty="0" smtClean="0">
                <a:solidFill>
                  <a:srgbClr val="FF0000"/>
                </a:solidFill>
              </a:rPr>
              <a:t>الجهاز الهيكلي (العظمي ) </a:t>
            </a:r>
            <a:br>
              <a:rPr lang="ar-DZ" b="1" dirty="0" smtClean="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0" y="1071546"/>
            <a:ext cx="8929718" cy="5786454"/>
          </a:xfrm>
        </p:spPr>
        <p:txBody>
          <a:bodyPr>
            <a:noAutofit/>
          </a:bodyPr>
          <a:lstStyle/>
          <a:p>
            <a:pPr algn="r" rtl="1">
              <a:buNone/>
            </a:pPr>
            <a:r>
              <a:rPr lang="ar-DZ" sz="2800" b="1" dirty="0" smtClean="0">
                <a:cs typeface="+mj-cs"/>
              </a:rPr>
              <a:t>على الرغم من أن مراجع علم التشريح تشير إلى وجود </a:t>
            </a:r>
            <a:r>
              <a:rPr lang="ar-DZ" sz="2800" b="1" dirty="0" smtClean="0">
                <a:solidFill>
                  <a:srgbClr val="FF0000"/>
                </a:solidFill>
                <a:cs typeface="+mj-cs"/>
              </a:rPr>
              <a:t>206</a:t>
            </a:r>
            <a:r>
              <a:rPr lang="ar-DZ" sz="2800" b="1" dirty="0" smtClean="0">
                <a:cs typeface="+mj-cs"/>
              </a:rPr>
              <a:t> عظمة مكونة للجهاز الهيكلي، إلا أنه هناك </a:t>
            </a:r>
            <a:r>
              <a:rPr lang="ar-DZ" sz="2800" b="1" dirty="0" smtClean="0">
                <a:solidFill>
                  <a:srgbClr val="FF0000"/>
                </a:solidFill>
                <a:cs typeface="+mj-cs"/>
              </a:rPr>
              <a:t>177</a:t>
            </a:r>
            <a:r>
              <a:rPr lang="ar-DZ" sz="2800" b="1" dirty="0" smtClean="0">
                <a:cs typeface="+mj-cs"/>
              </a:rPr>
              <a:t> منها فقط تشارك في أداء الحركات. وعلى الرغم من وجود اختلافات متباينة بين عظام الجسم في أشكالها ووظائفها إلا أنه طبقا لمبدأ التركيب تحدد الوظيفة وعليه يمكن تصنيف عظام الجسم إلى أربعة أنواع رئيسية هي:</a:t>
            </a:r>
          </a:p>
          <a:p>
            <a:pPr algn="r" rtl="1">
              <a:buNone/>
            </a:pPr>
            <a:r>
              <a:rPr lang="ar-DZ" sz="2800" b="1" dirty="0" smtClean="0">
                <a:cs typeface="+mj-cs"/>
              </a:rPr>
              <a:t>العظام الطويلة </a:t>
            </a:r>
            <a:r>
              <a:rPr lang="fr-FR" sz="2800" b="1" dirty="0" smtClean="0">
                <a:solidFill>
                  <a:srgbClr val="FF0000"/>
                </a:solidFill>
                <a:cs typeface="+mj-cs"/>
              </a:rPr>
              <a:t>Les os Longs</a:t>
            </a:r>
            <a:r>
              <a:rPr lang="ar-DZ" sz="2800" b="1" dirty="0" smtClean="0">
                <a:solidFill>
                  <a:srgbClr val="FF0000"/>
                </a:solidFill>
                <a:cs typeface="+mj-cs"/>
              </a:rPr>
              <a:t> </a:t>
            </a:r>
            <a:r>
              <a:rPr lang="ar-DZ" sz="2800" b="1" dirty="0" smtClean="0">
                <a:cs typeface="+mj-cs"/>
              </a:rPr>
              <a:t>العظام القصيرة </a:t>
            </a:r>
            <a:r>
              <a:rPr lang="fr-FR" sz="2800" b="1" dirty="0" smtClean="0">
                <a:solidFill>
                  <a:srgbClr val="FF0000"/>
                </a:solidFill>
                <a:cs typeface="+mj-cs"/>
              </a:rPr>
              <a:t>Le os courts</a:t>
            </a:r>
          </a:p>
          <a:p>
            <a:pPr algn="r" rtl="1">
              <a:buNone/>
            </a:pPr>
            <a:r>
              <a:rPr lang="ar-DZ" sz="2800" b="1" dirty="0" smtClean="0">
                <a:cs typeface="+mj-cs"/>
              </a:rPr>
              <a:t>العظام المستوية </a:t>
            </a:r>
            <a:r>
              <a:rPr lang="fr-FR" sz="2800" b="1" dirty="0" smtClean="0">
                <a:solidFill>
                  <a:srgbClr val="FF0000"/>
                </a:solidFill>
                <a:cs typeface="+mj-cs"/>
              </a:rPr>
              <a:t>Les os plats</a:t>
            </a:r>
            <a:r>
              <a:rPr lang="ar-DZ" sz="2800" b="1" dirty="0" smtClean="0">
                <a:solidFill>
                  <a:srgbClr val="FF0000"/>
                </a:solidFill>
                <a:cs typeface="+mj-cs"/>
              </a:rPr>
              <a:t>  </a:t>
            </a:r>
            <a:r>
              <a:rPr lang="ar-DZ" sz="2800" b="1" dirty="0" smtClean="0">
                <a:cs typeface="+mj-cs"/>
              </a:rPr>
              <a:t>العظام الغير منتظمة </a:t>
            </a:r>
            <a:r>
              <a:rPr lang="fr-FR" sz="2800" b="1" dirty="0" smtClean="0">
                <a:solidFill>
                  <a:srgbClr val="FF0000"/>
                </a:solidFill>
                <a:cs typeface="+mj-cs"/>
              </a:rPr>
              <a:t>Les os irrégulières</a:t>
            </a:r>
          </a:p>
          <a:p>
            <a:pPr algn="r" rtl="1"/>
            <a:r>
              <a:rPr lang="ar-DZ" sz="2800" b="1" dirty="0" smtClean="0">
                <a:cs typeface="+mj-cs"/>
              </a:rPr>
              <a:t>وبالنظر تعدد أشكالها واختلاف أحجامها فهي تضمن العديد من الوظائف الأساسية </a:t>
            </a:r>
            <a:r>
              <a:rPr lang="ar-DZ" sz="2800" b="1" dirty="0" err="1" smtClean="0">
                <a:cs typeface="+mj-cs"/>
              </a:rPr>
              <a:t>و</a:t>
            </a:r>
            <a:r>
              <a:rPr lang="ar-DZ" sz="2800" b="1" dirty="0" smtClean="0">
                <a:cs typeface="+mj-cs"/>
              </a:rPr>
              <a:t> التي من أهمها:</a:t>
            </a:r>
          </a:p>
          <a:p>
            <a:pPr algn="r" rtl="1"/>
            <a:r>
              <a:rPr lang="ar-DZ" sz="2800" b="1" dirty="0" smtClean="0">
                <a:cs typeface="+mj-cs"/>
              </a:rPr>
              <a:t>- إعطاء الشكل الخارجي لحجم الجسم </a:t>
            </a:r>
            <a:r>
              <a:rPr lang="ar-DZ" sz="2800" b="1" dirty="0" err="1" smtClean="0">
                <a:cs typeface="+mj-cs"/>
              </a:rPr>
              <a:t>و</a:t>
            </a:r>
            <a:r>
              <a:rPr lang="ar-DZ" sz="2800" b="1" dirty="0" smtClean="0">
                <a:cs typeface="+mj-cs"/>
              </a:rPr>
              <a:t> أجزائه.</a:t>
            </a:r>
          </a:p>
          <a:p>
            <a:pPr algn="r" rtl="1"/>
            <a:r>
              <a:rPr lang="ar-DZ" sz="2800" b="1" dirty="0" smtClean="0">
                <a:cs typeface="+mj-cs"/>
              </a:rPr>
              <a:t>- حماية أجزاء هامة من الجسم مثل الدماغ </a:t>
            </a:r>
            <a:r>
              <a:rPr lang="ar-DZ" sz="2800" b="1" dirty="0" err="1" smtClean="0">
                <a:cs typeface="+mj-cs"/>
              </a:rPr>
              <a:t>و</a:t>
            </a:r>
            <a:r>
              <a:rPr lang="ar-DZ" sz="2800" b="1" dirty="0" smtClean="0">
                <a:cs typeface="+mj-cs"/>
              </a:rPr>
              <a:t> القلب .</a:t>
            </a:r>
          </a:p>
          <a:p>
            <a:pPr algn="r" rtl="1"/>
            <a:r>
              <a:rPr lang="ar-DZ" sz="2800" b="1" dirty="0" smtClean="0">
                <a:cs typeface="+mj-cs"/>
              </a:rPr>
              <a:t>- يساعد في إنتاج كرات الدم الحمراء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60648"/>
            <a:ext cx="9036496" cy="6480720"/>
          </a:xfrm>
        </p:spPr>
        <p:txBody>
          <a:bodyPr>
            <a:normAutofit/>
          </a:bodyPr>
          <a:lstStyle/>
          <a:p>
            <a:pPr algn="r" rtl="1"/>
            <a:r>
              <a:rPr lang="ar-DZ" sz="4400" b="1" dirty="0" smtClean="0">
                <a:cs typeface="+mj-cs"/>
              </a:rPr>
              <a:t>لكن ما يجب التركيز عليه في تخصص الميكانيك الحيوية هو الإمكانات الميكانيكية التي يتيحها الجهاز الهيكلي كنظام ميكانيكي يتيح للجسم احتمالات حركية متعددة والتي هي أساس كل المهارات الرياضية وذلك من خلال :</a:t>
            </a:r>
          </a:p>
          <a:p>
            <a:pPr algn="r" rtl="1"/>
            <a:r>
              <a:rPr lang="ar-DZ" sz="4400" b="1" dirty="0" smtClean="0">
                <a:cs typeface="+mj-cs"/>
              </a:rPr>
              <a:t> - توفير الروافع المطلوبة للحركة ( عظام طويلة ) </a:t>
            </a:r>
          </a:p>
          <a:p>
            <a:pPr algn="r" rtl="1"/>
            <a:r>
              <a:rPr lang="ar-DZ" sz="4400" b="1" dirty="0" smtClean="0">
                <a:cs typeface="+mj-cs"/>
              </a:rPr>
              <a:t>- توفير محاور ارتكاز للحركة (المفاصل ) .</a:t>
            </a:r>
          </a:p>
          <a:p>
            <a:pPr algn="r" rtl="1"/>
            <a:r>
              <a:rPr lang="ar-DZ" sz="4400" b="1" dirty="0" smtClean="0">
                <a:cs typeface="+mj-cs"/>
              </a:rPr>
              <a:t>- توفر للعضلات مناطق نشوء </a:t>
            </a:r>
            <a:r>
              <a:rPr lang="ar-DZ" sz="4400" b="1" dirty="0" err="1" smtClean="0">
                <a:cs typeface="+mj-cs"/>
              </a:rPr>
              <a:t>و</a:t>
            </a:r>
            <a:r>
              <a:rPr lang="ar-DZ" sz="4400" b="1" dirty="0" smtClean="0">
                <a:cs typeface="+mj-cs"/>
              </a:rPr>
              <a:t> انتظام مما يزيد في القوة التي تنتجها .</a:t>
            </a:r>
            <a:endParaRPr lang="fr-FR" sz="4400" b="1" dirty="0">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260648"/>
            <a:ext cx="8929718" cy="517142"/>
          </a:xfrm>
        </p:spPr>
        <p:txBody>
          <a:bodyPr>
            <a:noAutofit/>
          </a:bodyPr>
          <a:lstStyle/>
          <a:p>
            <a:pPr algn="ctr"/>
            <a:r>
              <a:rPr lang="ar-DZ" sz="3600" b="1" dirty="0" smtClean="0">
                <a:solidFill>
                  <a:schemeClr val="tx1"/>
                </a:solidFill>
              </a:rPr>
              <a:t>وينقسم الجهاز الهيكلي في الإنسان إلى قسمين رئيسيين هما:</a:t>
            </a:r>
            <a:endParaRPr lang="fr-FR" sz="3600" b="1" dirty="0">
              <a:solidFill>
                <a:schemeClr val="tx1"/>
              </a:solidFill>
            </a:endParaRPr>
          </a:p>
        </p:txBody>
      </p:sp>
      <p:sp>
        <p:nvSpPr>
          <p:cNvPr id="3" name="Espace réservé du contenu 2"/>
          <p:cNvSpPr>
            <a:spLocks noGrp="1"/>
          </p:cNvSpPr>
          <p:nvPr>
            <p:ph idx="1"/>
          </p:nvPr>
        </p:nvSpPr>
        <p:spPr>
          <a:xfrm>
            <a:off x="142844" y="908720"/>
            <a:ext cx="8858312" cy="5806428"/>
          </a:xfrm>
        </p:spPr>
        <p:txBody>
          <a:bodyPr>
            <a:noAutofit/>
          </a:bodyPr>
          <a:lstStyle/>
          <a:p>
            <a:pPr algn="r" rtl="1">
              <a:buNone/>
            </a:pPr>
            <a:r>
              <a:rPr lang="ar-DZ" sz="3600" b="1" dirty="0" smtClean="0">
                <a:solidFill>
                  <a:srgbClr val="FF0000"/>
                </a:solidFill>
                <a:cs typeface="+mj-cs"/>
              </a:rPr>
              <a:t>الجهاز الهيكلي المحوري</a:t>
            </a:r>
            <a:r>
              <a:rPr lang="ar-DZ" sz="3600" b="1" dirty="0" smtClean="0">
                <a:cs typeface="+mj-cs"/>
              </a:rPr>
              <a:t>: والذي يشمل الأعضاء التالية:</a:t>
            </a:r>
          </a:p>
          <a:p>
            <a:pPr algn="r" rtl="1">
              <a:buNone/>
            </a:pPr>
            <a:r>
              <a:rPr lang="ar-DZ" sz="3600" b="1" dirty="0" smtClean="0">
                <a:cs typeface="+mj-cs"/>
              </a:rPr>
              <a:t>الجمجمة و التي تتكون من 29 عظمة ، </a:t>
            </a:r>
            <a:r>
              <a:rPr lang="ar-DZ" sz="3600" b="1" dirty="0" smtClean="0">
                <a:cs typeface="+mj-cs"/>
              </a:rPr>
              <a:t>والصدر والذي </a:t>
            </a:r>
            <a:r>
              <a:rPr lang="ar-DZ" sz="3600" b="1" dirty="0" smtClean="0">
                <a:cs typeface="+mj-cs"/>
              </a:rPr>
              <a:t>يتكون من 25 عظمة ، العمود الفقري الذي يتكون من 26 عظمة بالإضافة إلى 16 زوج من الضلوع </a:t>
            </a:r>
            <a:r>
              <a:rPr lang="fr-FR" sz="3600" b="1" dirty="0" smtClean="0">
                <a:cs typeface="+mj-cs"/>
              </a:rPr>
              <a:t>vertèbres</a:t>
            </a:r>
            <a:r>
              <a:rPr lang="ar-DZ" sz="3600" b="1" dirty="0" smtClean="0">
                <a:cs typeface="+mj-cs"/>
              </a:rPr>
              <a:t> وكذلك عظام القفا التي تتكون من ثلاثة أجزاء متصلة .</a:t>
            </a:r>
          </a:p>
          <a:p>
            <a:pPr algn="r" rtl="1">
              <a:buNone/>
            </a:pPr>
            <a:r>
              <a:rPr lang="ar-DZ" sz="3600" b="1" dirty="0" smtClean="0">
                <a:cs typeface="+mj-cs"/>
              </a:rPr>
              <a:t> </a:t>
            </a:r>
            <a:r>
              <a:rPr lang="ar-DZ" sz="3600" b="1" dirty="0" smtClean="0">
                <a:solidFill>
                  <a:srgbClr val="FF0000"/>
                </a:solidFill>
                <a:cs typeface="+mj-cs"/>
              </a:rPr>
              <a:t>الجهاز الطرفي</a:t>
            </a:r>
            <a:r>
              <a:rPr lang="ar-DZ" sz="3600" b="1" dirty="0" smtClean="0">
                <a:cs typeface="+mj-cs"/>
              </a:rPr>
              <a:t>: </a:t>
            </a:r>
            <a:r>
              <a:rPr lang="ar-DZ" sz="3600" b="1" dirty="0" smtClean="0">
                <a:cs typeface="+mj-cs"/>
              </a:rPr>
              <a:t>والذي </a:t>
            </a:r>
            <a:r>
              <a:rPr lang="ar-DZ" sz="3600" b="1" dirty="0" smtClean="0">
                <a:cs typeface="+mj-cs"/>
              </a:rPr>
              <a:t>يتكون من الطرفين العلوي </a:t>
            </a:r>
            <a:r>
              <a:rPr lang="ar-DZ" sz="3600" b="1" dirty="0" smtClean="0">
                <a:cs typeface="+mj-cs"/>
              </a:rPr>
              <a:t>والسفلي</a:t>
            </a:r>
            <a:r>
              <a:rPr lang="ar-DZ" sz="3600" b="1" dirty="0" smtClean="0">
                <a:cs typeface="+mj-cs"/>
              </a:rPr>
              <a:t>.</a:t>
            </a:r>
          </a:p>
          <a:p>
            <a:pPr algn="r" rtl="1">
              <a:buNone/>
            </a:pPr>
            <a:r>
              <a:rPr lang="ar-DZ" sz="3600" b="1" dirty="0" smtClean="0">
                <a:cs typeface="+mj-cs"/>
              </a:rPr>
              <a:t>و ينقسم هذا الجهاز إلى قسمين رئيسيين هما الطرف العلوي الأيمن </a:t>
            </a:r>
            <a:r>
              <a:rPr lang="ar-DZ" sz="3600" b="1" dirty="0" smtClean="0">
                <a:cs typeface="+mj-cs"/>
              </a:rPr>
              <a:t>والأيسر</a:t>
            </a:r>
            <a:r>
              <a:rPr lang="ar-DZ" sz="3600" b="1" dirty="0" smtClean="0">
                <a:cs typeface="+mj-cs"/>
              </a:rPr>
              <a:t>، ويحتوي كل منهما على 32 عظمة، </a:t>
            </a:r>
            <a:r>
              <a:rPr lang="ar-DZ" sz="3600" b="1" dirty="0" smtClean="0">
                <a:cs typeface="+mj-cs"/>
              </a:rPr>
              <a:t>والطرف </a:t>
            </a:r>
            <a:r>
              <a:rPr lang="ar-DZ" sz="3600" b="1" dirty="0" smtClean="0">
                <a:cs typeface="+mj-cs"/>
              </a:rPr>
              <a:t>السفلي الأيمن </a:t>
            </a:r>
            <a:r>
              <a:rPr lang="ar-DZ" sz="3600" b="1" dirty="0" smtClean="0">
                <a:cs typeface="+mj-cs"/>
              </a:rPr>
              <a:t>والأيسر ويحتوي </a:t>
            </a:r>
            <a:r>
              <a:rPr lang="ar-DZ" sz="3600" b="1" dirty="0" smtClean="0">
                <a:cs typeface="+mj-cs"/>
              </a:rPr>
              <a:t>على 31 عظمة لكل منهما. ويمكن تمييز الخصائص التالية للعظام:</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943"/>
            <a:ext cx="8229600" cy="1143000"/>
          </a:xfrm>
        </p:spPr>
        <p:txBody>
          <a:bodyPr>
            <a:normAutofit/>
          </a:bodyPr>
          <a:lstStyle/>
          <a:p>
            <a:pPr algn="ctr"/>
            <a:r>
              <a:rPr lang="ar-DZ" sz="6000" b="1" dirty="0"/>
              <a:t>مفهوم الحركة وإطارها المرجعي</a:t>
            </a:r>
            <a:endParaRPr lang="fr-FR" sz="6000" dirty="0"/>
          </a:p>
        </p:txBody>
      </p:sp>
      <p:sp>
        <p:nvSpPr>
          <p:cNvPr id="3" name="Espace réservé du contenu 2"/>
          <p:cNvSpPr>
            <a:spLocks noGrp="1"/>
          </p:cNvSpPr>
          <p:nvPr>
            <p:ph idx="1"/>
          </p:nvPr>
        </p:nvSpPr>
        <p:spPr>
          <a:xfrm>
            <a:off x="53752" y="1412776"/>
            <a:ext cx="9036496" cy="5445224"/>
          </a:xfrm>
        </p:spPr>
        <p:txBody>
          <a:bodyPr>
            <a:noAutofit/>
          </a:bodyPr>
          <a:lstStyle/>
          <a:p>
            <a:pPr algn="r" rtl="1"/>
            <a:r>
              <a:rPr lang="ar-DZ" sz="4400" b="1" dirty="0">
                <a:cs typeface="+mj-cs"/>
              </a:rPr>
              <a:t>يرتبط مفهوم الحركة بالفهم الدقيق للطرق التي يمكن أن يتحرك بها الجسم أو مجموعة الأجسام، وكيف يمكن أن تتم هذه </a:t>
            </a:r>
            <a:r>
              <a:rPr lang="ar-DZ" sz="4400" b="1" dirty="0" smtClean="0">
                <a:cs typeface="+mj-cs"/>
              </a:rPr>
              <a:t>الحركة ؟ والمؤثرات </a:t>
            </a:r>
            <a:r>
              <a:rPr lang="ar-DZ" sz="4400" b="1" dirty="0">
                <a:cs typeface="+mj-cs"/>
              </a:rPr>
              <a:t>التي تحدد </a:t>
            </a:r>
            <a:r>
              <a:rPr lang="ar-DZ" sz="4400" b="1" dirty="0" smtClean="0">
                <a:cs typeface="+mj-cs"/>
              </a:rPr>
              <a:t>إطارها ؟ </a:t>
            </a:r>
            <a:r>
              <a:rPr lang="ar-DZ" sz="4400" b="1" dirty="0">
                <a:cs typeface="+mj-cs"/>
              </a:rPr>
              <a:t>ويمثل التعرف على مكونات النظام المتحرك أولى خطوات دراسة الحركة</a:t>
            </a:r>
            <a:r>
              <a:rPr lang="ar-DZ" sz="4400" b="1" dirty="0" smtClean="0">
                <a:cs typeface="+mj-cs"/>
              </a:rPr>
              <a:t>.</a:t>
            </a:r>
          </a:p>
          <a:p>
            <a:pPr algn="r" rtl="1"/>
            <a:r>
              <a:rPr lang="ar-DZ" sz="4400" b="1" dirty="0" smtClean="0">
                <a:cs typeface="+mj-cs"/>
              </a:rPr>
              <a:t> </a:t>
            </a:r>
            <a:r>
              <a:rPr lang="ar-DZ" sz="4400" b="1" dirty="0">
                <a:cs typeface="+mj-cs"/>
              </a:rPr>
              <a:t>ويعني النظام المتحرك </a:t>
            </a:r>
            <a:r>
              <a:rPr lang="ar-DZ" sz="4400" b="1" dirty="0" smtClean="0">
                <a:cs typeface="+mj-cs"/>
              </a:rPr>
              <a:t>هنا الجسم </a:t>
            </a:r>
            <a:r>
              <a:rPr lang="ar-DZ" sz="4400" b="1" dirty="0">
                <a:cs typeface="+mj-cs"/>
              </a:rPr>
              <a:t>أو مجموعة الأجسام أو الأجزاء المكونة له، فقد تكون الدراسة لحركة الجسم البشري ككل أو قد تكون لأي جزء من </a:t>
            </a:r>
            <a:r>
              <a:rPr lang="ar-DZ" sz="4400" b="1" dirty="0" smtClean="0">
                <a:cs typeface="+mj-cs"/>
              </a:rPr>
              <a:t>أجزائه </a:t>
            </a:r>
            <a:r>
              <a:rPr lang="ar-DZ" sz="4400" b="1" dirty="0">
                <a:cs typeface="+mj-cs"/>
              </a:rPr>
              <a:t>كالذراع أو الرجل أو الفخذ. </a:t>
            </a:r>
            <a:endParaRPr lang="fr-FR" sz="4400" b="1" dirty="0">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0"/>
            <a:ext cx="8928992" cy="6669360"/>
          </a:xfrm>
        </p:spPr>
        <p:txBody>
          <a:bodyPr>
            <a:noAutofit/>
          </a:bodyPr>
          <a:lstStyle/>
          <a:p>
            <a:pPr algn="r" rtl="1">
              <a:buNone/>
            </a:pPr>
            <a:r>
              <a:rPr lang="ar-DZ" sz="3600" b="1" dirty="0" smtClean="0">
                <a:cs typeface="+mj-cs"/>
              </a:rPr>
              <a:t>- عظام الأطراف السفلية أكثر صلابة وحجما من عظام الأطراف العلوية.</a:t>
            </a:r>
          </a:p>
          <a:p>
            <a:pPr algn="r" rtl="1">
              <a:buNone/>
            </a:pPr>
            <a:r>
              <a:rPr lang="ar-DZ" sz="3600" b="1" dirty="0" smtClean="0">
                <a:cs typeface="+mj-cs"/>
              </a:rPr>
              <a:t>- العظام القصيرة مساهمتها في الحركة ضئيلة مقارنة بالطويلة.</a:t>
            </a:r>
          </a:p>
          <a:p>
            <a:pPr algn="r" rtl="1">
              <a:buNone/>
            </a:pPr>
            <a:r>
              <a:rPr lang="ar-DZ" sz="3600" b="1" dirty="0" smtClean="0">
                <a:cs typeface="+mj-cs"/>
              </a:rPr>
              <a:t>- العظام الطويلة تعمل عادة على مفصلين واحد في كل طرف من طرفي العظم.</a:t>
            </a:r>
          </a:p>
          <a:p>
            <a:pPr algn="r" rtl="1">
              <a:buNone/>
            </a:pPr>
            <a:r>
              <a:rPr lang="ar-DZ" sz="3600" b="1" dirty="0" smtClean="0">
                <a:cs typeface="+mj-cs"/>
              </a:rPr>
              <a:t>- العظام المستوية دورها في الحركة محدود جدا ويقتصر على عظام الحوض ولوح الكتف.</a:t>
            </a:r>
          </a:p>
          <a:p>
            <a:pPr algn="r" rtl="1">
              <a:buNone/>
            </a:pPr>
            <a:r>
              <a:rPr lang="ar-DZ" sz="3200" b="1" dirty="0" smtClean="0">
                <a:cs typeface="+mj-cs"/>
              </a:rPr>
              <a:t>وتمثل العظام في الأداء الحركي دور الروافع أو مصادر الحركة والتي تنزلق عليها العضلات خلال تقلصها وبالتالي فإن معرفتنا لأشكالها وخصائصها التشريحية تسمح لنا بتوظيفها خلال الإنجاز الحركي بشكل جيد وسليم لتفادي الإصابات والأوضاع الخاطئة التي تؤثر على الشكل النهائي للحركة</a:t>
            </a:r>
            <a:endParaRPr lang="fr-FR" sz="2800" dirty="0">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5590" y="332656"/>
            <a:ext cx="8229600" cy="515432"/>
          </a:xfrm>
        </p:spPr>
        <p:txBody>
          <a:bodyPr>
            <a:normAutofit fontScale="90000"/>
          </a:bodyPr>
          <a:lstStyle/>
          <a:p>
            <a:pPr algn="ctr" rtl="1"/>
            <a:r>
              <a:rPr lang="ar-DZ" sz="4400" b="1" dirty="0" smtClean="0">
                <a:solidFill>
                  <a:srgbClr val="FF0000"/>
                </a:solidFill>
              </a:rPr>
              <a:t>المفاصل: </a:t>
            </a:r>
            <a:r>
              <a:rPr lang="fr-FR" sz="4400" b="1" dirty="0" smtClean="0">
                <a:solidFill>
                  <a:srgbClr val="FF0000"/>
                </a:solidFill>
              </a:rPr>
              <a:t>les articulations</a:t>
            </a:r>
            <a:endParaRPr lang="fr-FR" sz="4400" dirty="0">
              <a:solidFill>
                <a:srgbClr val="FF0000"/>
              </a:solidFill>
            </a:endParaRPr>
          </a:p>
        </p:txBody>
      </p:sp>
      <p:sp>
        <p:nvSpPr>
          <p:cNvPr id="3" name="Espace réservé du contenu 2"/>
          <p:cNvSpPr>
            <a:spLocks noGrp="1"/>
          </p:cNvSpPr>
          <p:nvPr>
            <p:ph idx="1"/>
          </p:nvPr>
        </p:nvSpPr>
        <p:spPr>
          <a:xfrm>
            <a:off x="107504" y="980728"/>
            <a:ext cx="8928992" cy="5544616"/>
          </a:xfrm>
        </p:spPr>
        <p:txBody>
          <a:bodyPr>
            <a:noAutofit/>
          </a:bodyPr>
          <a:lstStyle/>
          <a:p>
            <a:pPr algn="r" rtl="1">
              <a:buNone/>
            </a:pPr>
            <a:r>
              <a:rPr lang="ar-DZ" sz="4400" b="1" dirty="0" smtClean="0">
                <a:cs typeface="+mj-cs"/>
              </a:rPr>
              <a:t>المفصل هو عبارة عن ارتباط بين عظمتين أو أكثر كما يمكن أن يكون الاتحاد بين عظمة </a:t>
            </a:r>
            <a:r>
              <a:rPr lang="ar-DZ" sz="4400" b="1" dirty="0" err="1" smtClean="0">
                <a:cs typeface="+mj-cs"/>
              </a:rPr>
              <a:t>و</a:t>
            </a:r>
            <a:r>
              <a:rPr lang="ar-DZ" sz="4400" b="1" dirty="0" smtClean="0">
                <a:cs typeface="+mj-cs"/>
              </a:rPr>
              <a:t> غضروف أو بين غضروفين أو أكثر </a:t>
            </a:r>
            <a:r>
              <a:rPr lang="ar-DZ" sz="4400" b="1" dirty="0" err="1" smtClean="0">
                <a:cs typeface="+mj-cs"/>
              </a:rPr>
              <a:t>و</a:t>
            </a:r>
            <a:r>
              <a:rPr lang="ar-DZ" sz="4400" b="1" dirty="0" smtClean="0">
                <a:cs typeface="+mj-cs"/>
              </a:rPr>
              <a:t> يربط جزئ أجزاء المفصل يبعضها نسيج ضام غالبا على هيئة أربطة .و تنقسم المفاصل تبعا لتكوينها أي تبعا للطريقة التي تتحدد بها العظام </a:t>
            </a:r>
            <a:r>
              <a:rPr lang="ar-DZ" sz="4400" b="1" dirty="0" err="1" smtClean="0">
                <a:cs typeface="+mj-cs"/>
              </a:rPr>
              <a:t>و</a:t>
            </a:r>
            <a:r>
              <a:rPr lang="ar-DZ" sz="4400" b="1" dirty="0" smtClean="0">
                <a:cs typeface="+mj-cs"/>
              </a:rPr>
              <a:t> الغضاريف حيث أن هذا الاتحاد </a:t>
            </a:r>
            <a:r>
              <a:rPr lang="ar-DZ" sz="4400" b="1" dirty="0" err="1" smtClean="0">
                <a:cs typeface="+mj-cs"/>
              </a:rPr>
              <a:t>و</a:t>
            </a:r>
            <a:r>
              <a:rPr lang="ar-DZ" sz="4400" b="1" dirty="0" smtClean="0">
                <a:cs typeface="+mj-cs"/>
              </a:rPr>
              <a:t> طريقته هما اللذان يحددان نوع الحركة التي يقوم بها المفصل.</a:t>
            </a:r>
          </a:p>
          <a:p>
            <a:pPr algn="r" rtl="1">
              <a:buNone/>
            </a:pPr>
            <a:r>
              <a:rPr lang="ar-DZ" sz="4400" b="1" dirty="0" smtClean="0">
                <a:cs typeface="+mj-cs"/>
              </a:rPr>
              <a:t>و يمكن تصنيف المفاصل الموجودة في الجسم على أساسها:</a:t>
            </a:r>
            <a:endParaRPr lang="fr-FR" sz="4400" b="1" dirty="0">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maxresdefault.jpg"/>
          <p:cNvPicPr>
            <a:picLocks noGrp="1" noChangeAspect="1"/>
          </p:cNvPicPr>
          <p:nvPr>
            <p:ph idx="1"/>
          </p:nvPr>
        </p:nvPicPr>
        <p:blipFill>
          <a:blip r:embed="rId2"/>
          <a:stretch>
            <a:fillRect/>
          </a:stretch>
        </p:blipFill>
        <p:spPr>
          <a:xfrm>
            <a:off x="0" y="0"/>
            <a:ext cx="9144000" cy="6857999"/>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682" y="260648"/>
            <a:ext cx="9129317" cy="6480720"/>
          </a:xfrm>
        </p:spPr>
        <p:txBody>
          <a:bodyPr>
            <a:noAutofit/>
          </a:bodyPr>
          <a:lstStyle/>
          <a:p>
            <a:pPr algn="ctr" rtl="1">
              <a:buNone/>
            </a:pPr>
            <a:r>
              <a:rPr lang="ar-DZ" sz="6000" b="1" dirty="0" smtClean="0">
                <a:cs typeface="+mj-cs"/>
              </a:rPr>
              <a:t>- </a:t>
            </a:r>
            <a:r>
              <a:rPr lang="ar-DZ" sz="6000" b="1" dirty="0" smtClean="0">
                <a:solidFill>
                  <a:srgbClr val="FF0000"/>
                </a:solidFill>
                <a:cs typeface="+mj-cs"/>
              </a:rPr>
              <a:t>مفاصل عديمة الحركة: </a:t>
            </a:r>
            <a:r>
              <a:rPr lang="ar-DZ" sz="6000" b="1" dirty="0" smtClean="0">
                <a:cs typeface="+mj-cs"/>
              </a:rPr>
              <a:t>كمفاصل عظام الجمجمة.</a:t>
            </a:r>
          </a:p>
          <a:p>
            <a:pPr algn="ctr" rtl="1">
              <a:buNone/>
            </a:pPr>
            <a:r>
              <a:rPr lang="ar-DZ" sz="6000" b="1" dirty="0" smtClean="0">
                <a:cs typeface="+mj-cs"/>
              </a:rPr>
              <a:t>- </a:t>
            </a:r>
            <a:r>
              <a:rPr lang="ar-DZ" sz="6000" b="1" dirty="0" smtClean="0">
                <a:solidFill>
                  <a:srgbClr val="FF0000"/>
                </a:solidFill>
                <a:cs typeface="+mj-cs"/>
              </a:rPr>
              <a:t>مفاصل محدودة الحركة : </a:t>
            </a:r>
            <a:r>
              <a:rPr lang="ar-DZ" sz="6000" b="1" dirty="0" smtClean="0">
                <a:cs typeface="+mj-cs"/>
              </a:rPr>
              <a:t>كمفاصل فقرات العمود الفقري.</a:t>
            </a:r>
            <a:endParaRPr lang="fr-FR" sz="6000" b="1" dirty="0" smtClean="0">
              <a:cs typeface="+mj-cs"/>
            </a:endParaRPr>
          </a:p>
          <a:p>
            <a:pPr algn="ctr" rtl="1">
              <a:buNone/>
            </a:pPr>
            <a:r>
              <a:rPr lang="ar-DZ" sz="6000" b="1" dirty="0" smtClean="0">
                <a:cs typeface="+mj-cs"/>
              </a:rPr>
              <a:t>- </a:t>
            </a:r>
            <a:r>
              <a:rPr lang="ar-DZ" sz="6000" b="1" dirty="0" smtClean="0">
                <a:solidFill>
                  <a:srgbClr val="FF0000"/>
                </a:solidFill>
                <a:cs typeface="+mj-cs"/>
              </a:rPr>
              <a:t>مفاصل ذات مدى حركي كبير</a:t>
            </a:r>
            <a:r>
              <a:rPr lang="ar-DZ" sz="6000" b="1" dirty="0" smtClean="0">
                <a:cs typeface="+mj-cs"/>
              </a:rPr>
              <a:t>:(الرزي، الإرتكازي، الانزلاقي...)</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481" y="116632"/>
            <a:ext cx="8229600" cy="594320"/>
          </a:xfrm>
        </p:spPr>
        <p:txBody>
          <a:bodyPr>
            <a:noAutofit/>
          </a:bodyPr>
          <a:lstStyle/>
          <a:p>
            <a:pPr algn="ctr" rtl="1"/>
            <a:r>
              <a:rPr lang="ar-DZ" sz="3600" b="1" dirty="0" smtClean="0">
                <a:solidFill>
                  <a:srgbClr val="FF0000"/>
                </a:solidFill>
              </a:rPr>
              <a:t>أنواع المفاصل حسب الاتجاه التشريحي</a:t>
            </a:r>
            <a:endParaRPr lang="fr-FR" sz="3600" dirty="0">
              <a:solidFill>
                <a:srgbClr val="FF0000"/>
              </a:solidFill>
            </a:endParaRPr>
          </a:p>
        </p:txBody>
      </p:sp>
      <p:sp>
        <p:nvSpPr>
          <p:cNvPr id="3" name="Espace réservé du contenu 2"/>
          <p:cNvSpPr>
            <a:spLocks noGrp="1"/>
          </p:cNvSpPr>
          <p:nvPr>
            <p:ph idx="1"/>
          </p:nvPr>
        </p:nvSpPr>
        <p:spPr>
          <a:xfrm>
            <a:off x="107504" y="908720"/>
            <a:ext cx="8928992" cy="5832648"/>
          </a:xfrm>
        </p:spPr>
        <p:txBody>
          <a:bodyPr>
            <a:noAutofit/>
          </a:bodyPr>
          <a:lstStyle/>
          <a:p>
            <a:pPr algn="r" rtl="1">
              <a:buNone/>
            </a:pPr>
            <a:r>
              <a:rPr lang="ar-DZ" sz="3600" b="1" dirty="0" smtClean="0">
                <a:solidFill>
                  <a:srgbClr val="FF0000"/>
                </a:solidFill>
                <a:cs typeface="+mj-cs"/>
              </a:rPr>
              <a:t>المفصل </a:t>
            </a:r>
            <a:r>
              <a:rPr lang="ar-DZ" sz="3600" b="1" dirty="0" err="1" smtClean="0">
                <a:solidFill>
                  <a:srgbClr val="FF0000"/>
                </a:solidFill>
                <a:cs typeface="+mj-cs"/>
              </a:rPr>
              <a:t>الرزي</a:t>
            </a:r>
            <a:r>
              <a:rPr lang="ar-DZ" sz="3600" b="1" dirty="0" smtClean="0">
                <a:solidFill>
                  <a:srgbClr val="FF0000"/>
                </a:solidFill>
                <a:cs typeface="+mj-cs"/>
              </a:rPr>
              <a:t> أو المداري</a:t>
            </a:r>
            <a:r>
              <a:rPr lang="ar-DZ" sz="3600" b="1" dirty="0" smtClean="0">
                <a:cs typeface="+mj-cs"/>
              </a:rPr>
              <a:t>: هذا النوع يتكون من مفصلي أحدهما مكعب والثاني مقعر قليلا بحيث يتلاءم السطح الأول تماما مع التقعر الموجود في السطح الثاني. وتحدث الحركة في مثل هذا النوع في مستوى واحد حول المحور العرضي.و يشمل هذا النوع مفاصل كل من:</a:t>
            </a:r>
          </a:p>
          <a:p>
            <a:pPr algn="r" rtl="1">
              <a:buNone/>
            </a:pPr>
            <a:r>
              <a:rPr lang="ar-DZ" sz="3600" b="1" dirty="0" smtClean="0">
                <a:cs typeface="+mj-cs"/>
              </a:rPr>
              <a:t> </a:t>
            </a:r>
            <a:r>
              <a:rPr lang="fr-FR" sz="3600" b="1" dirty="0" smtClean="0">
                <a:cs typeface="+mj-cs"/>
              </a:rPr>
              <a:t>Le coude- le genou- inter phalange</a:t>
            </a:r>
          </a:p>
          <a:p>
            <a:pPr algn="r" rtl="1">
              <a:buNone/>
            </a:pPr>
            <a:r>
              <a:rPr lang="ar-DZ" sz="3600" b="1" dirty="0" smtClean="0">
                <a:solidFill>
                  <a:srgbClr val="FF0000"/>
                </a:solidFill>
                <a:cs typeface="+mj-cs"/>
              </a:rPr>
              <a:t>مفصل الكرة والحق: </a:t>
            </a:r>
            <a:r>
              <a:rPr lang="ar-DZ" sz="3600" b="1" dirty="0" smtClean="0">
                <a:cs typeface="+mj-cs"/>
              </a:rPr>
              <a:t>ويتكون هذا النوع من سطح مفصلي الأول على شكل كرة (دائري) الذي يندمج.... في تجويف سطح المفصل الآخر على شكل تقعر، وتحدث الحركة في مثل هذا النوع في جميع الاتجاهات بما فيها الدوران. ويشمل هذا النوع مفاصل كل من:- الحوض</a:t>
            </a:r>
          </a:p>
          <a:p>
            <a:pPr algn="r" rtl="1">
              <a:buNone/>
            </a:pPr>
            <a:r>
              <a:rPr lang="ar-DZ" sz="3600" b="1" dirty="0" smtClean="0">
                <a:cs typeface="+mj-cs"/>
              </a:rPr>
              <a:t> </a:t>
            </a:r>
            <a:r>
              <a:rPr lang="fr-FR" sz="3600" b="1" dirty="0" smtClean="0">
                <a:cs typeface="+mj-cs"/>
              </a:rPr>
              <a:t>La hanche</a:t>
            </a:r>
            <a:r>
              <a:rPr lang="ar-DZ" sz="3600" b="1" dirty="0" smtClean="0">
                <a:cs typeface="+mj-cs"/>
              </a:rPr>
              <a:t>  - الكتف </a:t>
            </a:r>
            <a:r>
              <a:rPr lang="fr-FR" sz="3600" b="1" dirty="0" smtClean="0">
                <a:cs typeface="+mj-cs"/>
              </a:rPr>
              <a:t>L’épaule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images (4).jpg"/>
          <p:cNvPicPr>
            <a:picLocks noGrp="1" noChangeAspect="1" noChangeArrowheads="1"/>
          </p:cNvPicPr>
          <p:nvPr>
            <p:ph idx="1"/>
          </p:nvPr>
        </p:nvPicPr>
        <p:blipFill>
          <a:blip r:embed="rId2"/>
          <a:srcRect/>
          <a:stretch>
            <a:fillRect/>
          </a:stretch>
        </p:blipFill>
        <p:spPr bwMode="auto">
          <a:xfrm>
            <a:off x="4500562" y="3429000"/>
            <a:ext cx="4643438" cy="3429000"/>
          </a:xfrm>
          <a:prstGeom prst="rect">
            <a:avLst/>
          </a:prstGeom>
          <a:noFill/>
        </p:spPr>
      </p:pic>
      <p:pic>
        <p:nvPicPr>
          <p:cNvPr id="2051" name="Picture 3" descr="C:\Users\hp\Desktop\images (3).jpg"/>
          <p:cNvPicPr>
            <a:picLocks noChangeAspect="1" noChangeArrowheads="1"/>
          </p:cNvPicPr>
          <p:nvPr/>
        </p:nvPicPr>
        <p:blipFill>
          <a:blip r:embed="rId3"/>
          <a:srcRect/>
          <a:stretch>
            <a:fillRect/>
          </a:stretch>
        </p:blipFill>
        <p:spPr bwMode="auto">
          <a:xfrm>
            <a:off x="0" y="0"/>
            <a:ext cx="4572000" cy="6858000"/>
          </a:xfrm>
          <a:prstGeom prst="rect">
            <a:avLst/>
          </a:prstGeom>
          <a:noFill/>
        </p:spPr>
      </p:pic>
      <p:pic>
        <p:nvPicPr>
          <p:cNvPr id="2052" name="Picture 4" descr="C:\Users\hp\Desktop\images (2).jpg"/>
          <p:cNvPicPr>
            <a:picLocks noChangeAspect="1" noChangeArrowheads="1"/>
          </p:cNvPicPr>
          <p:nvPr/>
        </p:nvPicPr>
        <p:blipFill>
          <a:blip r:embed="rId4"/>
          <a:srcRect/>
          <a:stretch>
            <a:fillRect/>
          </a:stretch>
        </p:blipFill>
        <p:spPr bwMode="auto">
          <a:xfrm>
            <a:off x="4572000" y="0"/>
            <a:ext cx="4572000" cy="328612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Autofit/>
          </a:bodyPr>
          <a:lstStyle/>
          <a:p>
            <a:pPr algn="r" rtl="1">
              <a:buNone/>
            </a:pPr>
            <a:r>
              <a:rPr lang="ar-DZ" sz="4000" b="1" dirty="0" smtClean="0">
                <a:solidFill>
                  <a:srgbClr val="FF0000"/>
                </a:solidFill>
                <a:cs typeface="+mj-cs"/>
              </a:rPr>
              <a:t>المفصل المحوري: </a:t>
            </a:r>
            <a:r>
              <a:rPr lang="ar-DZ" sz="4000" b="1" dirty="0" err="1" smtClean="0">
                <a:cs typeface="+mj-cs"/>
              </a:rPr>
              <a:t>و</a:t>
            </a:r>
            <a:r>
              <a:rPr lang="ar-DZ" sz="4000" b="1" dirty="0" smtClean="0">
                <a:cs typeface="+mj-cs"/>
              </a:rPr>
              <a:t> يتمثل هذا النوع في أنه يدور قسم من المفاصل حول محوره الطولي بينما علوه مرتبط بقوة العضلة الأخرى من خلال حلقة ليفية يحدث الدوران بداخلها. و تكون الحركة في هذا النوع محددة </a:t>
            </a:r>
            <a:r>
              <a:rPr lang="ar-DZ" sz="4000" b="1" dirty="0" err="1" smtClean="0">
                <a:cs typeface="+mj-cs"/>
              </a:rPr>
              <a:t>و</a:t>
            </a:r>
            <a:r>
              <a:rPr lang="ar-DZ" sz="4000" b="1" dirty="0" smtClean="0">
                <a:cs typeface="+mj-cs"/>
              </a:rPr>
              <a:t> التي تتمثل في حركة الكب </a:t>
            </a:r>
            <a:r>
              <a:rPr lang="fr-FR" sz="4000" b="1" dirty="0" smtClean="0">
                <a:cs typeface="+mj-cs"/>
              </a:rPr>
              <a:t>pronation</a:t>
            </a:r>
            <a:r>
              <a:rPr lang="ar-DZ" sz="4000" b="1" dirty="0" smtClean="0">
                <a:cs typeface="+mj-cs"/>
              </a:rPr>
              <a:t>   ، والبطح </a:t>
            </a:r>
            <a:r>
              <a:rPr lang="fr-FR" sz="4000" b="1" dirty="0" smtClean="0">
                <a:cs typeface="+mj-cs"/>
              </a:rPr>
              <a:t>supination </a:t>
            </a:r>
            <a:r>
              <a:rPr lang="ar-DZ" sz="4000" b="1" dirty="0" smtClean="0">
                <a:cs typeface="+mj-cs"/>
              </a:rPr>
              <a:t>والتي تتم حول المحور الطولي.ويشمل هذا النوع النهاية العليا للعظمى </a:t>
            </a:r>
            <a:r>
              <a:rPr lang="fr-FR" sz="4000" b="1" dirty="0" smtClean="0">
                <a:cs typeface="+mj-cs"/>
              </a:rPr>
              <a:t>Radias, Cubitus)</a:t>
            </a:r>
            <a:r>
              <a:rPr lang="ar-DZ" sz="4000" b="1" dirty="0" smtClean="0">
                <a:cs typeface="+mj-cs"/>
              </a:rPr>
              <a:t>)</a:t>
            </a:r>
            <a:endParaRPr lang="fr-FR" sz="4000" b="1" dirty="0" smtClean="0">
              <a:cs typeface="+mj-cs"/>
            </a:endParaRPr>
          </a:p>
          <a:p>
            <a:pPr algn="r" rtl="1">
              <a:buNone/>
            </a:pPr>
            <a:r>
              <a:rPr lang="ar-DZ" sz="4000" b="1" dirty="0" smtClean="0">
                <a:cs typeface="+mj-cs"/>
              </a:rPr>
              <a:t> </a:t>
            </a:r>
            <a:r>
              <a:rPr lang="ar-DZ" sz="4000" b="1" dirty="0" smtClean="0">
                <a:solidFill>
                  <a:srgbClr val="FF0000"/>
                </a:solidFill>
                <a:cs typeface="+mj-cs"/>
              </a:rPr>
              <a:t>المفصل الانزلاقي: </a:t>
            </a:r>
            <a:r>
              <a:rPr lang="ar-DZ" sz="4000" b="1" dirty="0" smtClean="0">
                <a:cs typeface="+mj-cs"/>
              </a:rPr>
              <a:t>هو المفصل الذي يربط بين سطحين كلاهما مسطح أو منحني، و تكون الحركة في مثل هذه المفاصل انزلاقية ، بحيث يشمل هذا النوع الحركة بين عظام سلاميات اليد ومشط القدم.</a:t>
            </a:r>
            <a:endParaRPr lang="fr-FR" sz="4000" b="1" dirty="0" smtClean="0">
              <a:cs typeface="+mj-cs"/>
            </a:endParaRPr>
          </a:p>
          <a:p>
            <a:endParaRPr lang="fr-FR" sz="3600" dirty="0">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14.gif"/>
          <p:cNvPicPr>
            <a:picLocks noGrp="1" noChangeAspect="1"/>
          </p:cNvPicPr>
          <p:nvPr>
            <p:ph idx="1"/>
          </p:nvPr>
        </p:nvPicPr>
        <p:blipFill>
          <a:blip r:embed="rId2"/>
          <a:stretch>
            <a:fillRect/>
          </a:stretch>
        </p:blipFill>
        <p:spPr>
          <a:xfrm>
            <a:off x="0" y="0"/>
            <a:ext cx="9144000" cy="6857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joint6.jpg"/>
          <p:cNvPicPr>
            <a:picLocks noGrp="1" noChangeAspect="1" noChangeArrowheads="1"/>
          </p:cNvPicPr>
          <p:nvPr>
            <p:ph idx="1"/>
          </p:nvPr>
        </p:nvPicPr>
        <p:blipFill>
          <a:blip r:embed="rId2"/>
          <a:srcRect/>
          <a:stretch>
            <a:fillRect/>
          </a:stretch>
        </p:blipFill>
        <p:spPr bwMode="auto">
          <a:xfrm>
            <a:off x="4000496" y="0"/>
            <a:ext cx="5143504" cy="6858000"/>
          </a:xfrm>
          <a:prstGeom prst="rect">
            <a:avLst/>
          </a:prstGeom>
          <a:noFill/>
        </p:spPr>
      </p:pic>
      <p:pic>
        <p:nvPicPr>
          <p:cNvPr id="3075" name="Picture 3" descr="C:\Users\hp\Desktop\Braus_1921_71.png"/>
          <p:cNvPicPr>
            <a:picLocks noChangeAspect="1" noChangeArrowheads="1"/>
          </p:cNvPicPr>
          <p:nvPr/>
        </p:nvPicPr>
        <p:blipFill>
          <a:blip r:embed="rId3"/>
          <a:srcRect/>
          <a:stretch>
            <a:fillRect/>
          </a:stretch>
        </p:blipFill>
        <p:spPr bwMode="auto">
          <a:xfrm>
            <a:off x="0" y="3214686"/>
            <a:ext cx="3929058" cy="3643314"/>
          </a:xfrm>
          <a:prstGeom prst="rect">
            <a:avLst/>
          </a:prstGeom>
          <a:noFill/>
        </p:spPr>
      </p:pic>
      <p:pic>
        <p:nvPicPr>
          <p:cNvPr id="3077" name="Picture 5" descr="C:\Users\hp\Desktop\Gelenke_Zeichnung01.jpg"/>
          <p:cNvPicPr>
            <a:picLocks noChangeAspect="1" noChangeArrowheads="1"/>
          </p:cNvPicPr>
          <p:nvPr/>
        </p:nvPicPr>
        <p:blipFill>
          <a:blip r:embed="rId4" cstate="print"/>
          <a:srcRect/>
          <a:stretch>
            <a:fillRect/>
          </a:stretch>
        </p:blipFill>
        <p:spPr bwMode="auto">
          <a:xfrm>
            <a:off x="0" y="0"/>
            <a:ext cx="4000496" cy="321468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p\Downloads\Pronation_and_supination.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4092"/>
            <a:ext cx="9144000" cy="2380825"/>
          </a:xfrm>
        </p:spPr>
        <p:txBody>
          <a:bodyPr>
            <a:noAutofit/>
          </a:bodyPr>
          <a:lstStyle/>
          <a:p>
            <a:pPr algn="ctr" rtl="1"/>
            <a:r>
              <a:rPr lang="ar-DZ" sz="4000" b="1" dirty="0">
                <a:solidFill>
                  <a:schemeClr val="tx1"/>
                </a:solidFill>
              </a:rPr>
              <a:t>ولتحديد الحركة ومعرفة تفاصيلها يستوجب ذلك تحديد الإطار الذي تحدث من خلاله حيث يعتبر أساس تحليل الأجسام</a:t>
            </a:r>
            <a:r>
              <a:rPr lang="ar-DZ" sz="4000" b="1" dirty="0" smtClean="0">
                <a:solidFill>
                  <a:schemeClr val="tx1"/>
                </a:solidFill>
              </a:rPr>
              <a:t>،</a:t>
            </a:r>
            <a:r>
              <a:rPr lang="fr-FR" sz="4000" b="1" dirty="0" smtClean="0">
                <a:solidFill>
                  <a:schemeClr val="tx1"/>
                </a:solidFill>
              </a:rPr>
              <a:t/>
            </a:r>
            <a:br>
              <a:rPr lang="fr-FR" sz="4000" b="1" dirty="0" smtClean="0">
                <a:solidFill>
                  <a:schemeClr val="tx1"/>
                </a:solidFill>
              </a:rPr>
            </a:br>
            <a:r>
              <a:rPr lang="ar-DZ" sz="4000" b="1" dirty="0" smtClean="0">
                <a:solidFill>
                  <a:schemeClr val="tx1"/>
                </a:solidFill>
              </a:rPr>
              <a:t> فعلى سبيل </a:t>
            </a:r>
            <a:r>
              <a:rPr lang="ar-DZ" sz="4000" b="1" dirty="0">
                <a:solidFill>
                  <a:schemeClr val="tx1"/>
                </a:solidFill>
              </a:rPr>
              <a:t>المثال يمكن وصف حركات العداء من خلال دراسة أجزاء جسمه بالنسبة لسطح الأرض</a:t>
            </a:r>
            <a:r>
              <a:rPr lang="ar-DZ" sz="4000" b="1" dirty="0" smtClean="0">
                <a:solidFill>
                  <a:schemeClr val="tx1"/>
                </a:solidFill>
              </a:rPr>
              <a:t>.</a:t>
            </a:r>
            <a:endParaRPr lang="fr-FR" sz="4000" b="1" dirty="0">
              <a:solidFill>
                <a:schemeClr val="tx1"/>
              </a:solidFill>
            </a:endParaRPr>
          </a:p>
        </p:txBody>
      </p:sp>
      <p:pic>
        <p:nvPicPr>
          <p:cNvPr id="1027" name="Picture 3"/>
          <p:cNvPicPr>
            <a:picLocks noGrp="1" noChangeAspect="1" noChangeArrowheads="1"/>
          </p:cNvPicPr>
          <p:nvPr>
            <p:ph idx="1"/>
          </p:nvPr>
        </p:nvPicPr>
        <p:blipFill>
          <a:blip r:embed="rId2"/>
          <a:srcRect/>
          <a:stretch>
            <a:fillRect/>
          </a:stretch>
        </p:blipFill>
        <p:spPr bwMode="auto">
          <a:xfrm>
            <a:off x="393224" y="4155470"/>
            <a:ext cx="8750776" cy="2488239"/>
          </a:xfrm>
          <a:prstGeom prst="rect">
            <a:avLst/>
          </a:prstGeom>
          <a:noFill/>
          <a:ln w="9525">
            <a:noFill/>
            <a:miter lim="800000"/>
            <a:headEnd/>
            <a:tailEnd/>
          </a:ln>
          <a:effectLst/>
        </p:spPr>
      </p:pic>
      <p:sp>
        <p:nvSpPr>
          <p:cNvPr id="6" name="Rectangle 5"/>
          <p:cNvSpPr/>
          <p:nvPr/>
        </p:nvSpPr>
        <p:spPr>
          <a:xfrm>
            <a:off x="428596" y="2708920"/>
            <a:ext cx="8286808" cy="1446550"/>
          </a:xfrm>
          <a:prstGeom prst="rect">
            <a:avLst/>
          </a:prstGeom>
        </p:spPr>
        <p:txBody>
          <a:bodyPr wrap="square">
            <a:spAutoFit/>
          </a:bodyPr>
          <a:lstStyle/>
          <a:p>
            <a:pPr algn="ctr" rtl="1"/>
            <a:r>
              <a:rPr lang="ar-DZ" sz="4400" b="1" dirty="0" smtClean="0">
                <a:solidFill>
                  <a:srgbClr val="FF0000"/>
                </a:solidFill>
                <a:cs typeface="+mj-cs"/>
              </a:rPr>
              <a:t>مكونات المَعْلم </a:t>
            </a:r>
            <a:r>
              <a:rPr lang="ar-DZ" sz="4400" b="1" dirty="0">
                <a:solidFill>
                  <a:srgbClr val="FF0000"/>
                </a:solidFill>
                <a:cs typeface="+mj-cs"/>
              </a:rPr>
              <a:t>المعتمد لدراسة </a:t>
            </a:r>
            <a:r>
              <a:rPr lang="ar-DZ" sz="4400" b="1" dirty="0" smtClean="0">
                <a:solidFill>
                  <a:srgbClr val="FF0000"/>
                </a:solidFill>
                <a:cs typeface="+mj-cs"/>
              </a:rPr>
              <a:t>الحركة</a:t>
            </a:r>
          </a:p>
          <a:p>
            <a:pPr algn="ctr" rtl="1"/>
            <a:r>
              <a:rPr lang="ar-DZ" sz="4400" dirty="0" smtClean="0">
                <a:solidFill>
                  <a:srgbClr val="222222"/>
                </a:solidFill>
                <a:latin typeface="inherit"/>
                <a:cs typeface="+mj-cs"/>
              </a:rPr>
              <a:t> </a:t>
            </a:r>
            <a:r>
              <a:rPr lang="ar-DZ" sz="4000" b="1" dirty="0" smtClean="0">
                <a:solidFill>
                  <a:srgbClr val="222222"/>
                </a:solidFill>
                <a:latin typeface="inherit"/>
                <a:cs typeface="+mj-cs"/>
              </a:rPr>
              <a:t>معلم الزمن + المعلم المرجعي   = ال</a:t>
            </a:r>
            <a:r>
              <a:rPr lang="ar-SA" sz="4000" b="1" dirty="0" smtClean="0">
                <a:solidFill>
                  <a:srgbClr val="222222"/>
                </a:solidFill>
                <a:latin typeface="inherit"/>
                <a:cs typeface="+mj-cs"/>
              </a:rPr>
              <a:t>نظام </a:t>
            </a:r>
            <a:r>
              <a:rPr lang="ar-DZ" sz="4000" b="1" dirty="0" smtClean="0">
                <a:solidFill>
                  <a:srgbClr val="222222"/>
                </a:solidFill>
                <a:latin typeface="inherit"/>
                <a:cs typeface="+mj-cs"/>
              </a:rPr>
              <a:t>ال</a:t>
            </a:r>
            <a:r>
              <a:rPr lang="ar-SA" sz="4000" b="1" dirty="0" smtClean="0">
                <a:solidFill>
                  <a:srgbClr val="222222"/>
                </a:solidFill>
                <a:latin typeface="inherit"/>
                <a:cs typeface="+mj-cs"/>
              </a:rPr>
              <a:t>مرجعي</a:t>
            </a:r>
            <a:r>
              <a:rPr lang="fr-FR" sz="1400" b="1" dirty="0" smtClean="0">
                <a:latin typeface="Arial" pitchFamily="34" charset="0"/>
                <a:cs typeface="+mj-cs"/>
              </a:rPr>
              <a:t> </a:t>
            </a:r>
            <a:endParaRPr lang="fr-FR" sz="4400" b="1" dirty="0" smtClean="0">
              <a:latin typeface="Arial" pitchFamily="34" charset="0"/>
              <a:cs typeface="+mj-cs"/>
            </a:endParaRPr>
          </a:p>
        </p:txBody>
      </p:sp>
      <p:sp>
        <p:nvSpPr>
          <p:cNvPr id="21506" name="Rectangle 2"/>
          <p:cNvSpPr>
            <a:spLocks noChangeArrowheads="1"/>
          </p:cNvSpPr>
          <p:nvPr/>
        </p:nvSpPr>
        <p:spPr bwMode="auto">
          <a:xfrm>
            <a:off x="9429656" y="0"/>
            <a:ext cx="65" cy="241744"/>
          </a:xfrm>
          <a:prstGeom prst="rect">
            <a:avLst/>
          </a:prstGeom>
          <a:solidFill>
            <a:srgbClr val="F8F9FA"/>
          </a:solidFill>
          <a:ln w="9525">
            <a:noFill/>
            <a:miter lim="800000"/>
            <a:headEnd/>
            <a:tailEnd/>
          </a:ln>
          <a:effectLst/>
        </p:spPr>
        <p:txBody>
          <a:bodyPr vert="horz" wrap="none" lIns="0" tIns="-17457" rIns="0" bIns="-17457"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blog8.jpg"/>
          <p:cNvPicPr>
            <a:picLocks noGrp="1" noChangeAspect="1"/>
          </p:cNvPicPr>
          <p:nvPr>
            <p:ph idx="1"/>
          </p:nvPr>
        </p:nvPicPr>
        <p:blipFill>
          <a:blip r:embed="rId2"/>
          <a:stretch>
            <a:fillRect/>
          </a:stretch>
        </p:blipFill>
        <p:spPr>
          <a:xfrm>
            <a:off x="0" y="0"/>
            <a:ext cx="9144000" cy="6857999"/>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642942"/>
          </a:xfrm>
        </p:spPr>
        <p:txBody>
          <a:bodyPr>
            <a:normAutofit fontScale="90000"/>
          </a:bodyPr>
          <a:lstStyle/>
          <a:p>
            <a:pPr algn="ctr"/>
            <a:r>
              <a:rPr lang="ar-DZ" b="1" dirty="0" smtClean="0">
                <a:solidFill>
                  <a:srgbClr val="FF0000"/>
                </a:solidFill>
                <a:latin typeface="Traditional Arabic" pitchFamily="18" charset="-78"/>
                <a:cs typeface="Traditional Arabic" pitchFamily="18" charset="-78"/>
              </a:rPr>
              <a:t>الميكانيك الحيوية و الجهاز الحركي</a:t>
            </a:r>
            <a:endParaRPr lang="fr-FR" dirty="0"/>
          </a:p>
        </p:txBody>
      </p:sp>
      <p:sp>
        <p:nvSpPr>
          <p:cNvPr id="4" name="Espace réservé du contenu 2"/>
          <p:cNvSpPr>
            <a:spLocks noGrp="1"/>
          </p:cNvSpPr>
          <p:nvPr>
            <p:ph idx="1"/>
          </p:nvPr>
        </p:nvSpPr>
        <p:spPr>
          <a:xfrm>
            <a:off x="0" y="928670"/>
            <a:ext cx="9144000" cy="5929330"/>
          </a:xfrm>
        </p:spPr>
        <p:txBody>
          <a:bodyPr>
            <a:noAutofit/>
          </a:bodyPr>
          <a:lstStyle/>
          <a:p>
            <a:pPr algn="r" rtl="1">
              <a:buNone/>
            </a:pPr>
            <a:r>
              <a:rPr lang="ar-DZ" sz="3200" b="1" dirty="0" smtClean="0">
                <a:latin typeface="Traditional Arabic" pitchFamily="18" charset="-78"/>
                <a:cs typeface="Traditional Arabic" pitchFamily="18" charset="-78"/>
              </a:rPr>
              <a:t>يتطلب </a:t>
            </a:r>
            <a:r>
              <a:rPr lang="ar-DZ" sz="3200" b="1" dirty="0">
                <a:latin typeface="Traditional Arabic" pitchFamily="18" charset="-78"/>
                <a:cs typeface="Traditional Arabic" pitchFamily="18" charset="-78"/>
              </a:rPr>
              <a:t>تحليل الحركات الرياضية من الناحية البيوميكانيكية توفر مجموعة من المعلومات الخاصة بالجهاز الحركي للإنسان </a:t>
            </a:r>
            <a:r>
              <a:rPr lang="ar-DZ" sz="3200" b="1" dirty="0" err="1">
                <a:latin typeface="Traditional Arabic" pitchFamily="18" charset="-78"/>
                <a:cs typeface="Traditional Arabic" pitchFamily="18" charset="-78"/>
              </a:rPr>
              <a:t>و</a:t>
            </a:r>
            <a:r>
              <a:rPr lang="ar-DZ" sz="3200" b="1" dirty="0">
                <a:latin typeface="Traditional Arabic" pitchFamily="18" charset="-78"/>
                <a:cs typeface="Traditional Arabic" pitchFamily="18" charset="-78"/>
              </a:rPr>
              <a:t> </a:t>
            </a:r>
            <a:r>
              <a:rPr lang="ar-DZ" sz="3200" b="1" dirty="0" smtClean="0">
                <a:latin typeface="Traditional Arabic" pitchFamily="18" charset="-78"/>
                <a:cs typeface="Traditional Arabic" pitchFamily="18" charset="-78"/>
              </a:rPr>
              <a:t>تستند الميكانيك </a:t>
            </a:r>
            <a:r>
              <a:rPr lang="ar-DZ" sz="3200" b="1" dirty="0">
                <a:latin typeface="Traditional Arabic" pitchFamily="18" charset="-78"/>
                <a:cs typeface="Traditional Arabic" pitchFamily="18" charset="-78"/>
              </a:rPr>
              <a:t>الحيوية على المعلومات المتعلقة بعلم التشريح الوظيفي </a:t>
            </a:r>
            <a:r>
              <a:rPr lang="ar-DZ" sz="3200" b="1" dirty="0" smtClean="0">
                <a:latin typeface="Traditional Arabic" pitchFamily="18" charset="-78"/>
                <a:cs typeface="Traditional Arabic" pitchFamily="18" charset="-78"/>
              </a:rPr>
              <a:t>، </a:t>
            </a:r>
            <a:r>
              <a:rPr lang="ar-DZ" sz="3200" b="1" dirty="0">
                <a:latin typeface="Traditional Arabic" pitchFamily="18" charset="-78"/>
                <a:cs typeface="Traditional Arabic" pitchFamily="18" charset="-78"/>
              </a:rPr>
              <a:t>وعلم فسيولوجيا العضلات فيما يختص بتكوين </a:t>
            </a:r>
            <a:r>
              <a:rPr lang="ar-DZ" sz="3200" b="1" dirty="0" err="1">
                <a:latin typeface="Traditional Arabic" pitchFamily="18" charset="-78"/>
                <a:cs typeface="Traditional Arabic" pitchFamily="18" charset="-78"/>
              </a:rPr>
              <a:t>و</a:t>
            </a:r>
            <a:r>
              <a:rPr lang="ar-DZ" sz="3200" b="1" dirty="0">
                <a:latin typeface="Traditional Arabic" pitchFamily="18" charset="-78"/>
                <a:cs typeface="Traditional Arabic" pitchFamily="18" charset="-78"/>
              </a:rPr>
              <a:t> قدرة </a:t>
            </a:r>
            <a:r>
              <a:rPr lang="ar-DZ" sz="3200" b="1" dirty="0" smtClean="0">
                <a:latin typeface="Traditional Arabic" pitchFamily="18" charset="-78"/>
                <a:cs typeface="Traditional Arabic" pitchFamily="18" charset="-78"/>
              </a:rPr>
              <a:t>الجهاز الحركي </a:t>
            </a:r>
            <a:r>
              <a:rPr lang="ar-DZ" sz="3200" b="1" dirty="0">
                <a:latin typeface="Traditional Arabic" pitchFamily="18" charset="-78"/>
                <a:cs typeface="Traditional Arabic" pitchFamily="18" charset="-78"/>
              </a:rPr>
              <a:t>على الحركة .</a:t>
            </a:r>
          </a:p>
          <a:p>
            <a:pPr algn="r" rtl="1">
              <a:buFontTx/>
              <a:buChar char="-"/>
            </a:pPr>
            <a:r>
              <a:rPr lang="ar-DZ" sz="3200" b="1" dirty="0" smtClean="0">
                <a:latin typeface="Traditional Arabic" pitchFamily="18" charset="-78"/>
                <a:cs typeface="Traditional Arabic" pitchFamily="18" charset="-78"/>
              </a:rPr>
              <a:t>و </a:t>
            </a:r>
            <a:r>
              <a:rPr lang="ar-DZ" sz="3200" b="1" dirty="0">
                <a:latin typeface="Traditional Arabic" pitchFamily="18" charset="-78"/>
                <a:cs typeface="Traditional Arabic" pitchFamily="18" charset="-78"/>
              </a:rPr>
              <a:t>بالنظر إلى الخصائص التشريحية المختلفة لأعضاء الجهاز الحركي فيعتبره العديد من الاختصاصيين في جسم الإنسان </a:t>
            </a:r>
            <a:r>
              <a:rPr lang="ar-DZ" sz="3200" b="1" dirty="0" smtClean="0">
                <a:latin typeface="Traditional Arabic" pitchFamily="18" charset="-78"/>
                <a:cs typeface="Traditional Arabic" pitchFamily="18" charset="-78"/>
              </a:rPr>
              <a:t>سلسلة متصلة </a:t>
            </a:r>
            <a:r>
              <a:rPr lang="ar-DZ" sz="3200" b="1" dirty="0">
                <a:latin typeface="Traditional Arabic" pitchFamily="18" charset="-78"/>
                <a:cs typeface="Traditional Arabic" pitchFamily="18" charset="-78"/>
              </a:rPr>
              <a:t>من </a:t>
            </a:r>
            <a:r>
              <a:rPr lang="ar-DZ" sz="3200" b="1" dirty="0" smtClean="0">
                <a:latin typeface="Traditional Arabic" pitchFamily="18" charset="-78"/>
                <a:cs typeface="Traditional Arabic" pitchFamily="18" charset="-78"/>
              </a:rPr>
              <a:t>الروافع الحركية:</a:t>
            </a:r>
          </a:p>
          <a:p>
            <a:pPr algn="ctr" rtl="1">
              <a:buNone/>
            </a:pPr>
            <a:r>
              <a:rPr lang="ar-DZ" sz="3200" b="1" dirty="0" smtClean="0">
                <a:latin typeface="Traditional Arabic" pitchFamily="18" charset="-78"/>
                <a:cs typeface="Traditional Arabic" pitchFamily="18" charset="-78"/>
              </a:rPr>
              <a:t>    </a:t>
            </a:r>
            <a:r>
              <a:rPr lang="fr-FR" sz="3200" b="1" dirty="0" smtClean="0">
                <a:solidFill>
                  <a:srgbClr val="FF0000"/>
                </a:solidFill>
                <a:latin typeface="Traditional Arabic" pitchFamily="18" charset="-78"/>
                <a:cs typeface="Traditional Arabic" pitchFamily="18" charset="-78"/>
              </a:rPr>
              <a:t>leviers </a:t>
            </a:r>
            <a:r>
              <a:rPr lang="fr-FR" sz="3200" b="1" dirty="0">
                <a:solidFill>
                  <a:srgbClr val="FF0000"/>
                </a:solidFill>
                <a:latin typeface="Traditional Arabic" pitchFamily="18" charset="-78"/>
                <a:cs typeface="Traditional Arabic" pitchFamily="18" charset="-78"/>
              </a:rPr>
              <a:t>cinématique </a:t>
            </a:r>
            <a:endParaRPr lang="ar-DZ" sz="3200" b="1" dirty="0" smtClean="0">
              <a:solidFill>
                <a:srgbClr val="FF0000"/>
              </a:solidFill>
              <a:latin typeface="Traditional Arabic" pitchFamily="18" charset="-78"/>
              <a:cs typeface="Traditional Arabic" pitchFamily="18" charset="-78"/>
            </a:endParaRPr>
          </a:p>
          <a:p>
            <a:pPr algn="ctr" rtl="1">
              <a:buNone/>
            </a:pPr>
            <a:r>
              <a:rPr lang="ar-DZ" sz="3200" b="1" dirty="0" smtClean="0">
                <a:latin typeface="Traditional Arabic" pitchFamily="18" charset="-78"/>
                <a:cs typeface="Traditional Arabic" pitchFamily="18" charset="-78"/>
              </a:rPr>
              <a:t>تتصل </a:t>
            </a:r>
            <a:r>
              <a:rPr lang="ar-DZ" sz="3200" b="1" dirty="0">
                <a:latin typeface="Traditional Arabic" pitchFamily="18" charset="-78"/>
                <a:cs typeface="Traditional Arabic" pitchFamily="18" charset="-78"/>
              </a:rPr>
              <a:t>فيما بينها بمحاور الارتكاز </a:t>
            </a:r>
            <a:r>
              <a:rPr lang="ar-DZ" sz="3200" b="1" dirty="0" smtClean="0">
                <a:latin typeface="Traditional Arabic" pitchFamily="18" charset="-78"/>
                <a:cs typeface="Traditional Arabic" pitchFamily="18" charset="-78"/>
              </a:rPr>
              <a:t>(المفاصل) ، وحركة </a:t>
            </a:r>
            <a:r>
              <a:rPr lang="ar-DZ" sz="3200" b="1" dirty="0">
                <a:latin typeface="Traditional Arabic" pitchFamily="18" charset="-78"/>
                <a:cs typeface="Traditional Arabic" pitchFamily="18" charset="-78"/>
              </a:rPr>
              <a:t>كل </a:t>
            </a:r>
            <a:r>
              <a:rPr lang="ar-DZ" sz="3200" b="1" dirty="0" smtClean="0">
                <a:latin typeface="Traditional Arabic" pitchFamily="18" charset="-78"/>
                <a:cs typeface="Traditional Arabic" pitchFamily="18" charset="-78"/>
              </a:rPr>
              <a:t>سلسلة من </a:t>
            </a:r>
            <a:r>
              <a:rPr lang="ar-DZ" sz="3200" b="1" dirty="0">
                <a:latin typeface="Traditional Arabic" pitchFamily="18" charset="-78"/>
                <a:cs typeface="Traditional Arabic" pitchFamily="18" charset="-78"/>
              </a:rPr>
              <a:t>هذه </a:t>
            </a:r>
            <a:r>
              <a:rPr lang="ar-DZ" sz="3200" b="1" dirty="0" smtClean="0">
                <a:latin typeface="Traditional Arabic" pitchFamily="18" charset="-78"/>
                <a:cs typeface="Traditional Arabic" pitchFamily="18" charset="-78"/>
              </a:rPr>
              <a:t>الروافع </a:t>
            </a:r>
            <a:r>
              <a:rPr lang="ar-DZ" sz="3200" b="1" dirty="0">
                <a:latin typeface="Traditional Arabic" pitchFamily="18" charset="-78"/>
                <a:cs typeface="Traditional Arabic" pitchFamily="18" charset="-78"/>
              </a:rPr>
              <a:t>يؤثر على الأجزاء الأخرى </a:t>
            </a:r>
            <a:r>
              <a:rPr lang="ar-DZ" sz="3200" b="1" dirty="0" smtClean="0">
                <a:latin typeface="Traditional Arabic" pitchFamily="18" charset="-78"/>
                <a:cs typeface="Traditional Arabic" pitchFamily="18" charset="-78"/>
              </a:rPr>
              <a:t>، </a:t>
            </a:r>
            <a:r>
              <a:rPr lang="ar-DZ" sz="3200" b="1" dirty="0">
                <a:latin typeface="Traditional Arabic" pitchFamily="18" charset="-78"/>
                <a:cs typeface="Traditional Arabic" pitchFamily="18" charset="-78"/>
              </a:rPr>
              <a:t>وبالتالي فإن جميع أجزاء السلسلة الحركية يجب أن تكون قادرة على أداء الدور </a:t>
            </a:r>
            <a:r>
              <a:rPr lang="ar-DZ" sz="3200" b="1" dirty="0" smtClean="0">
                <a:latin typeface="Traditional Arabic" pitchFamily="18" charset="-78"/>
                <a:cs typeface="Traditional Arabic" pitchFamily="18" charset="-78"/>
              </a:rPr>
              <a:t>المناط بها </a:t>
            </a:r>
            <a:r>
              <a:rPr lang="ar-DZ" sz="3200" b="1" dirty="0">
                <a:latin typeface="Traditional Arabic" pitchFamily="18" charset="-78"/>
                <a:cs typeface="Traditional Arabic" pitchFamily="18" charset="-78"/>
              </a:rPr>
              <a:t>في إتمام الحركة و فعالية الحركة يعتمد على تنظيم و تنسيق عمل أجزاء السلسلة مع بعضها البعض</a:t>
            </a:r>
            <a:r>
              <a:rPr lang="ar-DZ" sz="3200" b="1" dirty="0" smtClean="0">
                <a:latin typeface="Traditional Arabic" pitchFamily="18" charset="-78"/>
                <a:cs typeface="Traditional Arabic" pitchFamily="18" charset="-78"/>
              </a:rPr>
              <a:t>.</a:t>
            </a:r>
            <a:endParaRPr lang="ar-DZ" sz="3200" b="1" dirty="0">
              <a:latin typeface="Traditional Arabic" pitchFamily="18" charset="-78"/>
              <a:cs typeface="Traditional Arabic" pitchFamily="18"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0" y="0"/>
            <a:ext cx="9036496" cy="6643710"/>
          </a:xfrm>
        </p:spPr>
        <p:txBody>
          <a:bodyPr>
            <a:noAutofit/>
          </a:bodyPr>
          <a:lstStyle/>
          <a:p>
            <a:pPr algn="r" rtl="1">
              <a:buNone/>
            </a:pPr>
            <a:r>
              <a:rPr lang="ar-DZ" sz="3200" b="1" dirty="0" smtClean="0">
                <a:latin typeface="Traditional Arabic" pitchFamily="18" charset="-78"/>
                <a:cs typeface="Traditional Arabic" pitchFamily="18" charset="-78"/>
              </a:rPr>
              <a:t>والذي يسمح بأداء الحركة المطلوبة بغض النظر عن كونها حركة جزئية لحركة أجزاء الجسم أو حركة كلية لحركة الجسم ككل ، ولذلك سوف نتطرق لأهم مكونات ووظائف الجهاز الحركي </a:t>
            </a:r>
            <a:r>
              <a:rPr lang="ar-DZ" sz="3200" b="1" dirty="0" err="1" smtClean="0">
                <a:latin typeface="Traditional Arabic" pitchFamily="18" charset="-78"/>
                <a:cs typeface="Traditional Arabic" pitchFamily="18" charset="-78"/>
              </a:rPr>
              <a:t>و</a:t>
            </a:r>
            <a:r>
              <a:rPr lang="ar-DZ" sz="3200" b="1" dirty="0" smtClean="0">
                <a:latin typeface="Traditional Arabic" pitchFamily="18" charset="-78"/>
                <a:cs typeface="Traditional Arabic" pitchFamily="18" charset="-78"/>
              </a:rPr>
              <a:t> التي لا يمكن الاستغناء عنها خلال عملية تحليلنا للحركات الرياضية ولكن يمكن الرجوع إلى مصادر ومراجع التشريح للاستفادة أكثر في هذا الجانب</a:t>
            </a:r>
            <a:r>
              <a:rPr lang="ar-DZ" sz="3200" b="1" dirty="0">
                <a:latin typeface="Traditional Arabic" pitchFamily="18" charset="-78"/>
                <a:cs typeface="Traditional Arabic" pitchFamily="18" charset="-78"/>
              </a:rPr>
              <a:t> بحيث يتناسب شكل العظام </a:t>
            </a:r>
            <a:r>
              <a:rPr lang="ar-DZ" sz="3200" b="1" dirty="0" smtClean="0">
                <a:latin typeface="Traditional Arabic" pitchFamily="18" charset="-78"/>
                <a:cs typeface="Traditional Arabic" pitchFamily="18" charset="-78"/>
              </a:rPr>
              <a:t>وتركيبها </a:t>
            </a:r>
            <a:r>
              <a:rPr lang="ar-DZ" sz="3200" b="1" dirty="0">
                <a:latin typeface="Traditional Arabic" pitchFamily="18" charset="-78"/>
                <a:cs typeface="Traditional Arabic" pitchFamily="18" charset="-78"/>
              </a:rPr>
              <a:t>بصفة خاصة مع وظائفها الميكانيكية من حيث الخصائص التالية حيث أن:</a:t>
            </a:r>
          </a:p>
          <a:p>
            <a:pPr algn="r" rtl="1">
              <a:buNone/>
            </a:pPr>
            <a:r>
              <a:rPr lang="ar-DZ" sz="3200" b="1" dirty="0">
                <a:latin typeface="Traditional Arabic" pitchFamily="18" charset="-78"/>
                <a:cs typeface="Traditional Arabic" pitchFamily="18" charset="-78"/>
              </a:rPr>
              <a:t>- عظام الأطراف الطويلة تكون منحنية من أحد جوانبها بطريقة تزيد في قوتها.</a:t>
            </a:r>
          </a:p>
          <a:p>
            <a:pPr algn="r" rtl="1">
              <a:buNone/>
            </a:pPr>
            <a:r>
              <a:rPr lang="ar-DZ" sz="3200" b="1" dirty="0">
                <a:latin typeface="Traditional Arabic" pitchFamily="18" charset="-78"/>
                <a:cs typeface="Traditional Arabic" pitchFamily="18" charset="-78"/>
              </a:rPr>
              <a:t>- اتصاف العظام بكتلة صغيرة .</a:t>
            </a:r>
          </a:p>
          <a:p>
            <a:pPr algn="r" rtl="1">
              <a:buNone/>
            </a:pPr>
            <a:r>
              <a:rPr lang="ar-DZ" sz="3200" b="1" dirty="0" smtClean="0">
                <a:latin typeface="Traditional Arabic" pitchFamily="18" charset="-78"/>
                <a:cs typeface="Traditional Arabic" pitchFamily="18" charset="-78"/>
              </a:rPr>
              <a:t>وتتجلى </a:t>
            </a:r>
            <a:r>
              <a:rPr lang="ar-DZ" sz="3200" b="1" dirty="0">
                <a:latin typeface="Traditional Arabic" pitchFamily="18" charset="-78"/>
                <a:cs typeface="Traditional Arabic" pitchFamily="18" charset="-78"/>
              </a:rPr>
              <a:t>مدى أهمية انحناء العظام </a:t>
            </a:r>
            <a:r>
              <a:rPr lang="ar-DZ" sz="3200" b="1" dirty="0" err="1">
                <a:latin typeface="Traditional Arabic" pitchFamily="18" charset="-78"/>
                <a:cs typeface="Traditional Arabic" pitchFamily="18" charset="-78"/>
              </a:rPr>
              <a:t>و</a:t>
            </a:r>
            <a:r>
              <a:rPr lang="ar-DZ" sz="3200" b="1" dirty="0">
                <a:latin typeface="Traditional Arabic" pitchFamily="18" charset="-78"/>
                <a:cs typeface="Traditional Arabic" pitchFamily="18" charset="-78"/>
              </a:rPr>
              <a:t> تقوسها من حيث أن التحميل الديناميكي يؤثر عليها بمقدار كبير من عزم القوة </a:t>
            </a:r>
            <a:r>
              <a:rPr lang="ar-DZ" sz="3200" b="1" dirty="0" smtClean="0">
                <a:latin typeface="Traditional Arabic" pitchFamily="18" charset="-78"/>
                <a:cs typeface="Traditional Arabic" pitchFamily="18" charset="-78"/>
              </a:rPr>
              <a:t>(عزم الانحناء ) </a:t>
            </a:r>
            <a:r>
              <a:rPr lang="ar-DZ" sz="3200" b="1" dirty="0">
                <a:latin typeface="Traditional Arabic" pitchFamily="18" charset="-78"/>
                <a:cs typeface="Traditional Arabic" pitchFamily="18" charset="-78"/>
              </a:rPr>
              <a:t>أما صغر كتلتها فيمثل كذلك أهمية خاصة في هذا الجانب حيث أنه يؤدي إلى تفادي حدوث مقاومة قصور ذاتي كبيرة في </a:t>
            </a:r>
            <a:r>
              <a:rPr lang="ar-DZ" sz="3200" b="1" dirty="0" smtClean="0">
                <a:latin typeface="Traditional Arabic" pitchFamily="18" charset="-78"/>
                <a:cs typeface="Traditional Arabic" pitchFamily="18" charset="-78"/>
              </a:rPr>
              <a:t>حالة الحركات </a:t>
            </a:r>
            <a:r>
              <a:rPr lang="ar-DZ" sz="3200" b="1" dirty="0">
                <a:latin typeface="Traditional Arabic" pitchFamily="18" charset="-78"/>
                <a:cs typeface="Traditional Arabic" pitchFamily="18" charset="-78"/>
              </a:rPr>
              <a:t>السريعة </a:t>
            </a:r>
            <a:r>
              <a:rPr lang="ar-DZ" sz="3200" b="1" dirty="0" err="1">
                <a:latin typeface="Traditional Arabic" pitchFamily="18" charset="-78"/>
                <a:cs typeface="Traditional Arabic" pitchFamily="18" charset="-78"/>
              </a:rPr>
              <a:t>و</a:t>
            </a:r>
            <a:r>
              <a:rPr lang="ar-DZ" sz="3200" b="1" dirty="0">
                <a:latin typeface="Traditional Arabic" pitchFamily="18" charset="-78"/>
                <a:cs typeface="Traditional Arabic" pitchFamily="18" charset="-78"/>
              </a:rPr>
              <a:t> القوية مما يؤدي إلى زيادة نسبة زيادتها .</a:t>
            </a:r>
          </a:p>
          <a:p>
            <a:pPr algn="r" rtl="1">
              <a:buNone/>
            </a:pPr>
            <a:endParaRPr lang="ar-DZ" sz="3200" b="1" dirty="0" smtClean="0">
              <a:latin typeface="Traditional Arabic" pitchFamily="18" charset="-78"/>
              <a:cs typeface="Traditional Arabic" pitchFamily="18" charset="-78"/>
            </a:endParaRPr>
          </a:p>
          <a:p>
            <a:pPr algn="r" rtl="1">
              <a:buNone/>
            </a:pPr>
            <a:endParaRPr lang="fr-FR" sz="3200" b="1" dirty="0">
              <a:latin typeface="Traditional Arabic" pitchFamily="18" charset="-78"/>
              <a:cs typeface="Traditional Arabic" pitchFamily="18"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1825" y="116632"/>
            <a:ext cx="9144000" cy="6741368"/>
          </a:xfrm>
        </p:spPr>
        <p:txBody>
          <a:bodyPr>
            <a:noAutofit/>
          </a:bodyPr>
          <a:lstStyle/>
          <a:p>
            <a:pPr algn="ctr" rtl="1">
              <a:buNone/>
            </a:pPr>
            <a:r>
              <a:rPr lang="ar-DZ" sz="4000" b="1" dirty="0" smtClean="0">
                <a:latin typeface="Traditional Arabic" pitchFamily="18" charset="-78"/>
                <a:cs typeface="Traditional Arabic" pitchFamily="18" charset="-78"/>
              </a:rPr>
              <a:t>     ومن الأهمية للدارسين و المهتمين بدراسة الحركات الرياضية معرفة بعض المميزات و المواصفات التي تخص العظام من أجل الاستفادة أكثر خلال عملية تحليلنا الحركات و التي تتمثل في:</a:t>
            </a:r>
          </a:p>
          <a:p>
            <a:pPr algn="ctr" rtl="1">
              <a:buFontTx/>
              <a:buChar char="-"/>
            </a:pPr>
            <a:r>
              <a:rPr lang="ar-DZ" sz="4000" b="1" dirty="0" smtClean="0">
                <a:latin typeface="Traditional Arabic" pitchFamily="18" charset="-78"/>
                <a:cs typeface="Traditional Arabic" pitchFamily="18" charset="-78"/>
              </a:rPr>
              <a:t>أشكال </a:t>
            </a:r>
            <a:r>
              <a:rPr lang="ar-DZ" sz="4000" b="1" dirty="0">
                <a:latin typeface="Traditional Arabic" pitchFamily="18" charset="-78"/>
                <a:cs typeface="Traditional Arabic" pitchFamily="18" charset="-78"/>
              </a:rPr>
              <a:t>العظام تتحدد طبقا لمبدأ التركيب </a:t>
            </a:r>
            <a:r>
              <a:rPr lang="ar-DZ" sz="4000" b="1" dirty="0" smtClean="0">
                <a:latin typeface="Traditional Arabic" pitchFamily="18" charset="-78"/>
                <a:cs typeface="Traditional Arabic" pitchFamily="18" charset="-78"/>
              </a:rPr>
              <a:t>والذي يحدد </a:t>
            </a:r>
            <a:r>
              <a:rPr lang="ar-DZ" sz="4000" b="1" dirty="0">
                <a:latin typeface="Traditional Arabic" pitchFamily="18" charset="-78"/>
                <a:cs typeface="Traditional Arabic" pitchFamily="18" charset="-78"/>
              </a:rPr>
              <a:t>الوظيفة </a:t>
            </a:r>
            <a:r>
              <a:rPr lang="ar-DZ" sz="4000" b="1" dirty="0" smtClean="0">
                <a:latin typeface="Traditional Arabic" pitchFamily="18" charset="-78"/>
                <a:cs typeface="Traditional Arabic" pitchFamily="18" charset="-78"/>
              </a:rPr>
              <a:t>.</a:t>
            </a:r>
            <a:endParaRPr lang="fr-FR" sz="4000" b="1" dirty="0">
              <a:latin typeface="Traditional Arabic" pitchFamily="18" charset="-78"/>
              <a:cs typeface="Traditional Arabic" pitchFamily="18" charset="-78"/>
            </a:endParaRPr>
          </a:p>
          <a:p>
            <a:pPr algn="ctr" rtl="1">
              <a:buNone/>
            </a:pPr>
            <a:r>
              <a:rPr lang="ar-DZ" sz="4000" b="1" dirty="0">
                <a:latin typeface="Traditional Arabic" pitchFamily="18" charset="-78"/>
                <a:cs typeface="Traditional Arabic" pitchFamily="18" charset="-78"/>
              </a:rPr>
              <a:t>- العظام تصل لقمة نضجها </a:t>
            </a:r>
            <a:r>
              <a:rPr lang="ar-DZ" sz="4000" b="1" dirty="0" err="1">
                <a:latin typeface="Traditional Arabic" pitchFamily="18" charset="-78"/>
                <a:cs typeface="Traditional Arabic" pitchFamily="18" charset="-78"/>
              </a:rPr>
              <a:t>و</a:t>
            </a:r>
            <a:r>
              <a:rPr lang="ar-DZ" sz="4000" b="1" dirty="0">
                <a:latin typeface="Traditional Arabic" pitchFamily="18" charset="-78"/>
                <a:cs typeface="Traditional Arabic" pitchFamily="18" charset="-78"/>
              </a:rPr>
              <a:t> قوتها </a:t>
            </a:r>
            <a:r>
              <a:rPr lang="ar-DZ" sz="4000" b="1" dirty="0" smtClean="0">
                <a:latin typeface="Traditional Arabic" pitchFamily="18" charset="-78"/>
                <a:cs typeface="Traditional Arabic" pitchFamily="18" charset="-78"/>
              </a:rPr>
              <a:t> </a:t>
            </a:r>
            <a:r>
              <a:rPr lang="fr-FR" sz="4000" b="1" dirty="0" smtClean="0">
                <a:solidFill>
                  <a:srgbClr val="FF0000"/>
                </a:solidFill>
                <a:latin typeface="Traditional Arabic" pitchFamily="18" charset="-78"/>
                <a:cs typeface="Traditional Arabic" pitchFamily="18" charset="-78"/>
              </a:rPr>
              <a:t>maturation</a:t>
            </a:r>
            <a:r>
              <a:rPr lang="fr-FR" sz="4000" b="1" dirty="0" smtClean="0">
                <a:latin typeface="Traditional Arabic" pitchFamily="18" charset="-78"/>
                <a:cs typeface="Traditional Arabic" pitchFamily="18" charset="-78"/>
              </a:rPr>
              <a:t> </a:t>
            </a:r>
            <a:r>
              <a:rPr lang="ar-DZ" sz="4000" b="1" dirty="0" smtClean="0">
                <a:latin typeface="Traditional Arabic" pitchFamily="18" charset="-78"/>
                <a:cs typeface="Traditional Arabic" pitchFamily="18" charset="-78"/>
              </a:rPr>
              <a:t> في </a:t>
            </a:r>
            <a:r>
              <a:rPr lang="ar-DZ" sz="4000" b="1" dirty="0">
                <a:latin typeface="Traditional Arabic" pitchFamily="18" charset="-78"/>
                <a:cs typeface="Traditional Arabic" pitchFamily="18" charset="-78"/>
              </a:rPr>
              <a:t>سن </a:t>
            </a:r>
            <a:r>
              <a:rPr lang="ar-DZ" sz="4000" b="1" dirty="0" smtClean="0">
                <a:solidFill>
                  <a:srgbClr val="FF0000"/>
                </a:solidFill>
                <a:latin typeface="Traditional Arabic" pitchFamily="18" charset="-78"/>
                <a:cs typeface="Traditional Arabic" pitchFamily="18" charset="-78"/>
              </a:rPr>
              <a:t>35.</a:t>
            </a:r>
            <a:endParaRPr lang="ar-DZ" sz="4000" b="1" dirty="0">
              <a:solidFill>
                <a:srgbClr val="FF0000"/>
              </a:solidFill>
              <a:latin typeface="Traditional Arabic" pitchFamily="18" charset="-78"/>
              <a:cs typeface="Traditional Arabic" pitchFamily="18" charset="-78"/>
            </a:endParaRPr>
          </a:p>
          <a:p>
            <a:pPr algn="ctr" rtl="1">
              <a:buNone/>
            </a:pPr>
            <a:r>
              <a:rPr lang="ar-DZ" sz="4000" b="1" dirty="0">
                <a:latin typeface="Traditional Arabic" pitchFamily="18" charset="-78"/>
                <a:cs typeface="Traditional Arabic" pitchFamily="18" charset="-78"/>
              </a:rPr>
              <a:t>- كتلة العظام </a:t>
            </a:r>
            <a:r>
              <a:rPr lang="fr-FR" sz="4000" b="1" dirty="0" smtClean="0">
                <a:solidFill>
                  <a:srgbClr val="FF0000"/>
                </a:solidFill>
                <a:latin typeface="Traditional Arabic" pitchFamily="18" charset="-78"/>
                <a:cs typeface="Traditional Arabic" pitchFamily="18" charset="-78"/>
              </a:rPr>
              <a:t>masse</a:t>
            </a:r>
            <a:r>
              <a:rPr lang="fr-FR" sz="4000" b="1" dirty="0" smtClean="0">
                <a:latin typeface="Traditional Arabic" pitchFamily="18" charset="-78"/>
                <a:cs typeface="Traditional Arabic" pitchFamily="18" charset="-78"/>
              </a:rPr>
              <a:t> </a:t>
            </a:r>
            <a:r>
              <a:rPr lang="ar-DZ" sz="4000" b="1" dirty="0" smtClean="0">
                <a:latin typeface="Traditional Arabic" pitchFamily="18" charset="-78"/>
                <a:cs typeface="Traditional Arabic" pitchFamily="18" charset="-78"/>
              </a:rPr>
              <a:t> عند </a:t>
            </a:r>
            <a:r>
              <a:rPr lang="ar-DZ" sz="4000" b="1" dirty="0">
                <a:latin typeface="Traditional Arabic" pitchFamily="18" charset="-78"/>
                <a:cs typeface="Traditional Arabic" pitchFamily="18" charset="-78"/>
              </a:rPr>
              <a:t>الذكور أكبر بحدود </a:t>
            </a:r>
            <a:r>
              <a:rPr lang="ar-DZ" sz="4000" b="1" dirty="0" smtClean="0">
                <a:solidFill>
                  <a:srgbClr val="FF0000"/>
                </a:solidFill>
                <a:latin typeface="Traditional Arabic" pitchFamily="18" charset="-78"/>
                <a:cs typeface="Traditional Arabic" pitchFamily="18" charset="-78"/>
              </a:rPr>
              <a:t>30 </a:t>
            </a:r>
            <a:r>
              <a:rPr lang="ar-DZ" sz="4000" b="1" dirty="0">
                <a:solidFill>
                  <a:srgbClr val="FF0000"/>
                </a:solidFill>
                <a:latin typeface="Traditional Arabic" pitchFamily="18" charset="-78"/>
                <a:cs typeface="Traditional Arabic" pitchFamily="18" charset="-78"/>
              </a:rPr>
              <a:t>% </a:t>
            </a:r>
            <a:r>
              <a:rPr lang="ar-DZ" sz="4000" b="1" dirty="0">
                <a:latin typeface="Traditional Arabic" pitchFamily="18" charset="-78"/>
                <a:cs typeface="Traditional Arabic" pitchFamily="18" charset="-78"/>
              </a:rPr>
              <a:t>مقارنة بالإناث.</a:t>
            </a:r>
          </a:p>
          <a:p>
            <a:pPr algn="ctr" rtl="1">
              <a:buFontTx/>
              <a:buChar char="-"/>
            </a:pPr>
            <a:r>
              <a:rPr lang="ar-DZ" sz="4000" b="1" dirty="0" smtClean="0">
                <a:latin typeface="Traditional Arabic" pitchFamily="18" charset="-78"/>
                <a:cs typeface="Traditional Arabic" pitchFamily="18" charset="-78"/>
              </a:rPr>
              <a:t>أحد </a:t>
            </a:r>
            <a:r>
              <a:rPr lang="ar-DZ" sz="4000" b="1" dirty="0">
                <a:latin typeface="Traditional Arabic" pitchFamily="18" charset="-78"/>
                <a:cs typeface="Traditional Arabic" pitchFamily="18" charset="-78"/>
              </a:rPr>
              <a:t>أهم خصائص العظام إعادة </a:t>
            </a:r>
            <a:r>
              <a:rPr lang="ar-DZ" sz="4000" b="1" dirty="0" smtClean="0">
                <a:latin typeface="Traditional Arabic" pitchFamily="18" charset="-78"/>
                <a:cs typeface="Traditional Arabic" pitchFamily="18" charset="-78"/>
              </a:rPr>
              <a:t>البناء</a:t>
            </a:r>
          </a:p>
          <a:p>
            <a:pPr algn="ctr" rtl="1">
              <a:buFontTx/>
              <a:buChar char="-"/>
            </a:pPr>
            <a:r>
              <a:rPr lang="ar-DZ" sz="4000" b="1" dirty="0" smtClean="0">
                <a:latin typeface="Traditional Arabic" pitchFamily="18" charset="-78"/>
                <a:cs typeface="Traditional Arabic" pitchFamily="18" charset="-78"/>
              </a:rPr>
              <a:t> </a:t>
            </a:r>
            <a:r>
              <a:rPr lang="fr-FR" sz="4000" b="1" dirty="0" smtClean="0">
                <a:solidFill>
                  <a:srgbClr val="FF0000"/>
                </a:solidFill>
                <a:latin typeface="Traditional Arabic" pitchFamily="18" charset="-78"/>
                <a:cs typeface="Traditional Arabic" pitchFamily="18" charset="-78"/>
              </a:rPr>
              <a:t>la </a:t>
            </a:r>
            <a:r>
              <a:rPr lang="fr-FR" sz="4000" b="1" dirty="0">
                <a:solidFill>
                  <a:srgbClr val="FF0000"/>
                </a:solidFill>
                <a:latin typeface="Traditional Arabic" pitchFamily="18" charset="-78"/>
                <a:cs typeface="Traditional Arabic" pitchFamily="18" charset="-78"/>
              </a:rPr>
              <a:t>reconstruction </a:t>
            </a:r>
            <a:r>
              <a:rPr lang="ar-DZ" sz="4000" b="1" dirty="0" smtClean="0">
                <a:solidFill>
                  <a:srgbClr val="FF0000"/>
                </a:solidFill>
                <a:latin typeface="Traditional Arabic" pitchFamily="18" charset="-78"/>
                <a:cs typeface="Traditional Arabic" pitchFamily="18" charset="-78"/>
              </a:rPr>
              <a:t> </a:t>
            </a:r>
            <a:r>
              <a:rPr lang="ar-DZ" sz="4000" b="1" dirty="0" smtClean="0">
                <a:latin typeface="Traditional Arabic" pitchFamily="18" charset="-78"/>
                <a:cs typeface="Traditional Arabic" pitchFamily="18" charset="-78"/>
              </a:rPr>
              <a:t>و </a:t>
            </a:r>
            <a:r>
              <a:rPr lang="ar-DZ" sz="4000" b="1" dirty="0">
                <a:latin typeface="Traditional Arabic" pitchFamily="18" charset="-78"/>
                <a:cs typeface="Traditional Arabic" pitchFamily="18" charset="-78"/>
              </a:rPr>
              <a:t>التي تجري فيها باستمرار.</a:t>
            </a:r>
          </a:p>
          <a:p>
            <a:pPr algn="ctr" rtl="1">
              <a:buNone/>
            </a:pPr>
            <a:endParaRPr lang="fr-FR" sz="4000" b="1" dirty="0">
              <a:latin typeface="Traditional Arabic" pitchFamily="18" charset="-78"/>
              <a:cs typeface="Traditional Arabic" pitchFamily="18"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9144000" cy="6741368"/>
          </a:xfrm>
        </p:spPr>
        <p:txBody>
          <a:bodyPr>
            <a:noAutofit/>
          </a:bodyPr>
          <a:lstStyle/>
          <a:p>
            <a:pPr lvl="0" algn="ctr" rtl="1">
              <a:buClr>
                <a:srgbClr val="0BD0D9"/>
              </a:buClr>
              <a:buNone/>
            </a:pPr>
            <a:r>
              <a:rPr lang="ar-DZ" sz="4800" b="1" dirty="0" smtClean="0">
                <a:solidFill>
                  <a:prstClr val="black"/>
                </a:solidFill>
                <a:latin typeface="Traditional Arabic" pitchFamily="18" charset="-78"/>
                <a:cs typeface="Traditional Arabic" pitchFamily="18" charset="-78"/>
              </a:rPr>
              <a:t>- إن </a:t>
            </a:r>
            <a:r>
              <a:rPr lang="ar-DZ" sz="4800" b="1" dirty="0">
                <a:solidFill>
                  <a:prstClr val="black"/>
                </a:solidFill>
                <a:latin typeface="Traditional Arabic" pitchFamily="18" charset="-78"/>
                <a:cs typeface="Traditional Arabic" pitchFamily="18" charset="-78"/>
              </a:rPr>
              <a:t>نقص معدل تناول الكالسيوم يوميا عن </a:t>
            </a:r>
            <a:r>
              <a:rPr lang="ar-DZ" sz="4800" b="1" dirty="0">
                <a:solidFill>
                  <a:srgbClr val="FF0000"/>
                </a:solidFill>
                <a:latin typeface="Traditional Arabic" pitchFamily="18" charset="-78"/>
                <a:cs typeface="Traditional Arabic" pitchFamily="18" charset="-78"/>
              </a:rPr>
              <a:t>500 ملغ </a:t>
            </a:r>
            <a:r>
              <a:rPr lang="ar-DZ" sz="4800" b="1" dirty="0">
                <a:solidFill>
                  <a:prstClr val="black"/>
                </a:solidFill>
                <a:latin typeface="Traditional Arabic" pitchFamily="18" charset="-78"/>
                <a:cs typeface="Traditional Arabic" pitchFamily="18" charset="-78"/>
              </a:rPr>
              <a:t>في مرحلة الطفولة و المراهقة يؤثر على نسبة السمك النهائي للعظام عند مرحلة البلوغ .</a:t>
            </a:r>
          </a:p>
          <a:p>
            <a:pPr lvl="0" algn="ctr" rtl="1">
              <a:buClr>
                <a:srgbClr val="0BD0D9"/>
              </a:buClr>
              <a:buNone/>
            </a:pPr>
            <a:r>
              <a:rPr lang="ar-DZ" sz="4800" b="1" dirty="0">
                <a:solidFill>
                  <a:prstClr val="black"/>
                </a:solidFill>
                <a:latin typeface="Traditional Arabic" pitchFamily="18" charset="-78"/>
                <a:cs typeface="Traditional Arabic" pitchFamily="18" charset="-78"/>
              </a:rPr>
              <a:t>- جميع العظام تعمل بنظام الزوجين  </a:t>
            </a:r>
            <a:r>
              <a:rPr lang="fr-FR" sz="4800" b="1" dirty="0">
                <a:solidFill>
                  <a:srgbClr val="FF0000"/>
                </a:solidFill>
                <a:latin typeface="Traditional Arabic" pitchFamily="18" charset="-78"/>
                <a:cs typeface="Traditional Arabic" pitchFamily="18" charset="-78"/>
              </a:rPr>
              <a:t>paire</a:t>
            </a:r>
            <a:r>
              <a:rPr lang="fr-FR" sz="4800" b="1" dirty="0">
                <a:solidFill>
                  <a:prstClr val="black"/>
                </a:solidFill>
                <a:latin typeface="Traditional Arabic" pitchFamily="18" charset="-78"/>
                <a:cs typeface="Traditional Arabic" pitchFamily="18" charset="-78"/>
              </a:rPr>
              <a:t> </a:t>
            </a:r>
            <a:r>
              <a:rPr lang="ar-DZ" sz="4800" b="1" dirty="0">
                <a:solidFill>
                  <a:prstClr val="black"/>
                </a:solidFill>
                <a:latin typeface="Traditional Arabic" pitchFamily="18" charset="-78"/>
                <a:cs typeface="Traditional Arabic" pitchFamily="18" charset="-78"/>
              </a:rPr>
              <a:t> تماما مثل العضلات .</a:t>
            </a:r>
          </a:p>
          <a:p>
            <a:pPr lvl="0" algn="ctr" rtl="1">
              <a:buClr>
                <a:srgbClr val="0BD0D9"/>
              </a:buClr>
              <a:buNone/>
            </a:pPr>
            <a:r>
              <a:rPr lang="ar-DZ" sz="4800" b="1" dirty="0">
                <a:solidFill>
                  <a:prstClr val="black"/>
                </a:solidFill>
                <a:latin typeface="Traditional Arabic" pitchFamily="18" charset="-78"/>
                <a:cs typeface="Traditional Arabic" pitchFamily="18" charset="-78"/>
              </a:rPr>
              <a:t>- الإناث يفقدن ما يعادل </a:t>
            </a:r>
            <a:r>
              <a:rPr lang="ar-DZ" sz="4800" b="1" dirty="0">
                <a:solidFill>
                  <a:srgbClr val="FF0000"/>
                </a:solidFill>
                <a:latin typeface="Traditional Arabic" pitchFamily="18" charset="-78"/>
                <a:cs typeface="Traditional Arabic" pitchFamily="18" charset="-78"/>
              </a:rPr>
              <a:t>35 %</a:t>
            </a:r>
            <a:r>
              <a:rPr lang="ar-DZ" sz="4800" b="1" dirty="0">
                <a:solidFill>
                  <a:prstClr val="black"/>
                </a:solidFill>
                <a:latin typeface="Traditional Arabic" pitchFamily="18" charset="-78"/>
                <a:cs typeface="Traditional Arabic" pitchFamily="18" charset="-78"/>
              </a:rPr>
              <a:t> من سمك العظام مقارنة بنسبة الثلثين عند الذكور خلال حياتهن.</a:t>
            </a:r>
            <a:endParaRPr lang="fr-FR" sz="4000" dirty="0"/>
          </a:p>
        </p:txBody>
      </p:sp>
    </p:spTree>
    <p:extLst>
      <p:ext uri="{BB962C8B-B14F-4D97-AF65-F5344CB8AC3E}">
        <p14:creationId xmlns:p14="http://schemas.microsoft.com/office/powerpoint/2010/main" val="2917950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597352"/>
          </a:xfrm>
        </p:spPr>
        <p:txBody>
          <a:bodyPr>
            <a:noAutofit/>
          </a:bodyPr>
          <a:lstStyle/>
          <a:p>
            <a:pPr algn="r" rtl="1">
              <a:buNone/>
            </a:pPr>
            <a:r>
              <a:rPr lang="ar-DZ" sz="4400" b="1" dirty="0">
                <a:cs typeface="+mj-cs"/>
              </a:rPr>
              <a:t>وبصفة عامة ففي دراسة حركة الجسم البشري يجب أن </a:t>
            </a:r>
            <a:r>
              <a:rPr lang="ar-DZ" sz="4400" b="1" dirty="0" smtClean="0">
                <a:cs typeface="+mj-cs"/>
              </a:rPr>
              <a:t>نستخدم </a:t>
            </a:r>
            <a:r>
              <a:rPr lang="ar-DZ" sz="4400" b="1" dirty="0">
                <a:cs typeface="+mj-cs"/>
              </a:rPr>
              <a:t>نقط مرجعية ثابتة - </a:t>
            </a:r>
            <a:r>
              <a:rPr lang="ar-DZ" sz="4400" b="1" dirty="0">
                <a:solidFill>
                  <a:srgbClr val="FF0000"/>
                </a:solidFill>
                <a:cs typeface="+mj-cs"/>
              </a:rPr>
              <a:t>محاور وأسطح </a:t>
            </a:r>
            <a:r>
              <a:rPr lang="ar-DZ" sz="4400" b="1" dirty="0" smtClean="0">
                <a:solidFill>
                  <a:srgbClr val="FF0000"/>
                </a:solidFill>
                <a:cs typeface="+mj-cs"/>
              </a:rPr>
              <a:t>الحركة </a:t>
            </a:r>
            <a:r>
              <a:rPr lang="ar-DZ" sz="4400" b="1" dirty="0" smtClean="0">
                <a:cs typeface="+mj-cs"/>
              </a:rPr>
              <a:t>- والتي </a:t>
            </a:r>
            <a:r>
              <a:rPr lang="ar-DZ" sz="4400" b="1" dirty="0">
                <a:cs typeface="+mj-cs"/>
              </a:rPr>
              <a:t>يمكن أن </a:t>
            </a:r>
            <a:r>
              <a:rPr lang="ar-DZ" sz="4400" b="1" dirty="0" smtClean="0">
                <a:cs typeface="+mj-cs"/>
              </a:rPr>
              <a:t>تقاس الحركة </a:t>
            </a:r>
            <a:r>
              <a:rPr lang="ar-DZ" sz="4400" b="1" dirty="0">
                <a:cs typeface="+mj-cs"/>
              </a:rPr>
              <a:t>بالنسبة لها، </a:t>
            </a:r>
            <a:r>
              <a:rPr lang="ar-DZ" sz="4400" b="1" dirty="0" smtClean="0">
                <a:cs typeface="+mj-cs"/>
              </a:rPr>
              <a:t>كنقاط </a:t>
            </a:r>
            <a:r>
              <a:rPr lang="ar-DZ" sz="4400" b="1" dirty="0">
                <a:cs typeface="+mj-cs"/>
              </a:rPr>
              <a:t>الرجوع التي توضع على مفاصل الجسم أثناء التصوير بهدف التحليل ودراسة الحركة</a:t>
            </a:r>
            <a:r>
              <a:rPr lang="ar-DZ" sz="4400" b="1" dirty="0" smtClean="0">
                <a:cs typeface="+mj-cs"/>
              </a:rPr>
              <a:t>.</a:t>
            </a:r>
          </a:p>
          <a:p>
            <a:pPr algn="r" rtl="1">
              <a:buNone/>
            </a:pPr>
            <a:r>
              <a:rPr lang="ar-DZ" sz="4400" b="1" dirty="0" smtClean="0">
                <a:cs typeface="+mj-cs"/>
              </a:rPr>
              <a:t> </a:t>
            </a:r>
            <a:r>
              <a:rPr lang="ar-DZ" sz="4400" b="1" dirty="0">
                <a:cs typeface="+mj-cs"/>
              </a:rPr>
              <a:t>وللقيام </a:t>
            </a:r>
            <a:r>
              <a:rPr lang="ar-DZ" sz="4400" b="1" dirty="0" smtClean="0">
                <a:cs typeface="+mj-cs"/>
              </a:rPr>
              <a:t>بعملية التحليل </a:t>
            </a:r>
            <a:r>
              <a:rPr lang="ar-DZ" sz="4400" b="1" dirty="0">
                <a:cs typeface="+mj-cs"/>
              </a:rPr>
              <a:t>بالشكل الذي يضمن تحقيق الغرض منها فإن هناك العديد من المصلحات والرموز والمعاني التي يجب الإلمام بها </a:t>
            </a:r>
            <a:r>
              <a:rPr lang="ar-DZ" sz="4400" b="1" dirty="0" smtClean="0">
                <a:cs typeface="+mj-cs"/>
              </a:rPr>
              <a:t>والتعرف على </a:t>
            </a:r>
            <a:r>
              <a:rPr lang="ar-DZ" sz="4400" b="1" dirty="0">
                <a:cs typeface="+mj-cs"/>
              </a:rPr>
              <a:t>تفاصيلها وفيما يلي بعض المفاهيم والمصطلحات </a:t>
            </a:r>
            <a:r>
              <a:rPr lang="ar-DZ" sz="4400" b="1" dirty="0" smtClean="0">
                <a:cs typeface="+mj-cs"/>
              </a:rPr>
              <a:t>الخاصة بالحركة:</a:t>
            </a:r>
            <a:endParaRPr lang="fr-FR" sz="4400" b="1" dirty="0">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lstStyle/>
          <a:p>
            <a:pPr algn="ctr"/>
            <a:r>
              <a:rPr lang="ar-DZ" b="1" dirty="0">
                <a:solidFill>
                  <a:srgbClr val="FF0000"/>
                </a:solidFill>
              </a:rPr>
              <a:t>المفاهيم الأساسية لدراسة حركة الجسم</a:t>
            </a:r>
            <a:endParaRPr lang="fr-FR" dirty="0">
              <a:solidFill>
                <a:srgbClr val="FF0000"/>
              </a:solidFill>
            </a:endParaRPr>
          </a:p>
        </p:txBody>
      </p:sp>
      <p:pic>
        <p:nvPicPr>
          <p:cNvPr id="5" name="Picture 2"/>
          <p:cNvPicPr>
            <a:picLocks noGrp="1" noChangeAspect="1" noChangeArrowheads="1"/>
          </p:cNvPicPr>
          <p:nvPr>
            <p:ph idx="1"/>
          </p:nvPr>
        </p:nvPicPr>
        <p:blipFill>
          <a:blip r:embed="rId2"/>
          <a:stretch>
            <a:fillRect/>
          </a:stretch>
        </p:blipFill>
        <p:spPr bwMode="invGray">
          <a:xfrm>
            <a:off x="457200" y="2588931"/>
            <a:ext cx="8229600" cy="3081901"/>
          </a:xfrm>
          <a:prstGeom prst="rect">
            <a:avLst/>
          </a:prstGeom>
          <a:noFill/>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481" y="0"/>
            <a:ext cx="8229600" cy="785818"/>
          </a:xfrm>
        </p:spPr>
        <p:txBody>
          <a:bodyPr>
            <a:normAutofit/>
          </a:bodyPr>
          <a:lstStyle/>
          <a:p>
            <a:pPr algn="ctr" rtl="1"/>
            <a:r>
              <a:rPr lang="ar-DZ" sz="4400" b="1" dirty="0">
                <a:solidFill>
                  <a:srgbClr val="FF0000"/>
                </a:solidFill>
              </a:rPr>
              <a:t>القوة: </a:t>
            </a:r>
            <a:r>
              <a:rPr lang="fr-FR" sz="4400" b="1" dirty="0">
                <a:solidFill>
                  <a:srgbClr val="FF0000"/>
                </a:solidFill>
              </a:rPr>
              <a:t>la </a:t>
            </a:r>
            <a:r>
              <a:rPr lang="fr-FR" sz="4400" b="1" dirty="0" smtClean="0">
                <a:solidFill>
                  <a:srgbClr val="FF0000"/>
                </a:solidFill>
              </a:rPr>
              <a:t>force</a:t>
            </a:r>
            <a:endParaRPr lang="fr-FR" sz="4400" dirty="0">
              <a:solidFill>
                <a:srgbClr val="FF0000"/>
              </a:solidFill>
            </a:endParaRPr>
          </a:p>
        </p:txBody>
      </p:sp>
      <p:sp>
        <p:nvSpPr>
          <p:cNvPr id="3" name="Espace réservé du contenu 2"/>
          <p:cNvSpPr>
            <a:spLocks noGrp="1"/>
          </p:cNvSpPr>
          <p:nvPr>
            <p:ph idx="1"/>
          </p:nvPr>
        </p:nvSpPr>
        <p:spPr>
          <a:xfrm>
            <a:off x="27296" y="908720"/>
            <a:ext cx="9009200" cy="5832648"/>
          </a:xfrm>
        </p:spPr>
        <p:txBody>
          <a:bodyPr>
            <a:noAutofit/>
          </a:bodyPr>
          <a:lstStyle/>
          <a:p>
            <a:pPr marL="0" indent="0" algn="r" rtl="1">
              <a:buNone/>
            </a:pPr>
            <a:r>
              <a:rPr lang="ar-DZ" sz="2800" b="1" dirty="0">
                <a:cs typeface="+mj-cs"/>
              </a:rPr>
              <a:t>تعرف القوة بأنها ذلك المتغير الميكانيكي الذي يعبر عن مدى التأثير بين الأجسام سواء بالشد أو الدفع، كما </a:t>
            </a:r>
            <a:r>
              <a:rPr lang="ar-DZ" sz="2800" b="1" dirty="0" smtClean="0">
                <a:cs typeface="+mj-cs"/>
              </a:rPr>
              <a:t>تعرف</a:t>
            </a:r>
            <a:r>
              <a:rPr lang="fr-FR" sz="2800" b="1" dirty="0" smtClean="0">
                <a:cs typeface="+mj-cs"/>
              </a:rPr>
              <a:t> </a:t>
            </a:r>
            <a:r>
              <a:rPr lang="ar-DZ" sz="2800" b="1" dirty="0" smtClean="0">
                <a:cs typeface="+mj-cs"/>
              </a:rPr>
              <a:t>بأنها </a:t>
            </a:r>
            <a:r>
              <a:rPr lang="ar-DZ" sz="2800" b="1" dirty="0">
                <a:cs typeface="+mj-cs"/>
              </a:rPr>
              <a:t>العامل المؤثر في حدوث الحركة أو الميل إلى حدوثها أو تغييرها، وتقاس القوة بوحدة النيوتن في النظام الشائع استخدامه </a:t>
            </a:r>
            <a:r>
              <a:rPr lang="ar-DZ" sz="2800" b="1" dirty="0" smtClean="0">
                <a:cs typeface="+mj-cs"/>
              </a:rPr>
              <a:t>ويرمز</a:t>
            </a:r>
            <a:r>
              <a:rPr lang="fr-FR" sz="2800" b="1" dirty="0" smtClean="0">
                <a:cs typeface="+mj-cs"/>
              </a:rPr>
              <a:t> </a:t>
            </a:r>
            <a:r>
              <a:rPr lang="ar-DZ" sz="2800" b="1" dirty="0" smtClean="0">
                <a:cs typeface="+mj-cs"/>
              </a:rPr>
              <a:t>لها </a:t>
            </a:r>
            <a:r>
              <a:rPr lang="ar-DZ" sz="2800" b="1" dirty="0">
                <a:cs typeface="+mj-cs"/>
              </a:rPr>
              <a:t>بالرمز </a:t>
            </a:r>
            <a:r>
              <a:rPr lang="ar-DZ" sz="2800" b="1" dirty="0" smtClean="0">
                <a:cs typeface="+mj-cs"/>
              </a:rPr>
              <a:t>(</a:t>
            </a:r>
            <a:r>
              <a:rPr lang="fr-FR" sz="2800" b="1" dirty="0" smtClean="0">
                <a:cs typeface="+mj-cs"/>
              </a:rPr>
              <a:t>.(F</a:t>
            </a:r>
            <a:endParaRPr lang="fr-FR" sz="2800" b="1" dirty="0">
              <a:cs typeface="+mj-cs"/>
            </a:endParaRPr>
          </a:p>
          <a:p>
            <a:pPr marL="0" indent="0" algn="r" rtl="1">
              <a:buNone/>
            </a:pPr>
            <a:r>
              <a:rPr lang="ar-DZ" sz="2800" b="1" dirty="0">
                <a:cs typeface="+mj-cs"/>
              </a:rPr>
              <a:t>وإن معظم الأنشطة الرياضية تتطلب إما تحريك الجسم أو أحد أجزائه،أو إخراج قوة أشياء معينة مثل أدوات </a:t>
            </a:r>
            <a:r>
              <a:rPr lang="ar-DZ" sz="2800" b="1" dirty="0" smtClean="0">
                <a:cs typeface="+mj-cs"/>
              </a:rPr>
              <a:t>الرمي: كالجلة، القرص </a:t>
            </a:r>
            <a:r>
              <a:rPr lang="ar-DZ" sz="2800" b="1" dirty="0">
                <a:cs typeface="+mj-cs"/>
              </a:rPr>
              <a:t>... أو المضارب </a:t>
            </a:r>
            <a:endParaRPr lang="ar-DZ" sz="2800" b="1" dirty="0" smtClean="0">
              <a:cs typeface="+mj-cs"/>
            </a:endParaRPr>
          </a:p>
          <a:p>
            <a:pPr marL="0" indent="0" algn="r" rtl="1">
              <a:buNone/>
            </a:pPr>
            <a:r>
              <a:rPr lang="fr-FR" sz="2800" b="1" dirty="0" smtClean="0">
                <a:cs typeface="+mj-cs"/>
              </a:rPr>
              <a:t>Les </a:t>
            </a:r>
            <a:r>
              <a:rPr lang="fr-FR" sz="2800" b="1" dirty="0">
                <a:cs typeface="+mj-cs"/>
              </a:rPr>
              <a:t>Raquettes </a:t>
            </a:r>
            <a:r>
              <a:rPr lang="ar-DZ" sz="2800" b="1" dirty="0" smtClean="0">
                <a:cs typeface="+mj-cs"/>
              </a:rPr>
              <a:t> التي </a:t>
            </a:r>
            <a:r>
              <a:rPr lang="ar-DZ" sz="2800" b="1" dirty="0">
                <a:cs typeface="+mj-cs"/>
              </a:rPr>
              <a:t>تستخدم في بعض الألعاب كالتنس </a:t>
            </a:r>
            <a:r>
              <a:rPr lang="ar-DZ" sz="2800" b="1" dirty="0" err="1">
                <a:cs typeface="+mj-cs"/>
              </a:rPr>
              <a:t>و</a:t>
            </a:r>
            <a:r>
              <a:rPr lang="ar-DZ" sz="2800" b="1" dirty="0">
                <a:cs typeface="+mj-cs"/>
              </a:rPr>
              <a:t> القولف... ، حيث أن حركة </a:t>
            </a:r>
            <a:r>
              <a:rPr lang="ar-DZ" sz="2800" b="1" dirty="0" smtClean="0">
                <a:cs typeface="+mj-cs"/>
              </a:rPr>
              <a:t>هذه الأدوات </a:t>
            </a:r>
            <a:r>
              <a:rPr lang="ar-DZ" sz="2800" b="1" dirty="0">
                <a:cs typeface="+mj-cs"/>
              </a:rPr>
              <a:t>لا يمكن أن تتم بدون وجود قوة تعمل على إحداث الحركة </a:t>
            </a:r>
            <a:r>
              <a:rPr lang="ar-DZ" sz="2800" b="1" dirty="0" smtClean="0">
                <a:cs typeface="+mj-cs"/>
              </a:rPr>
              <a:t>سواء </a:t>
            </a:r>
            <a:r>
              <a:rPr lang="ar-DZ" sz="2800" b="1" dirty="0">
                <a:cs typeface="+mj-cs"/>
              </a:rPr>
              <a:t>للجسم كله أو أحد أجزائه أو في الأدوات المستخدمة.</a:t>
            </a:r>
          </a:p>
          <a:p>
            <a:pPr marL="0" indent="0" algn="r" rtl="1">
              <a:buNone/>
            </a:pPr>
            <a:r>
              <a:rPr lang="ar-DZ" sz="2800" b="1" dirty="0" smtClean="0">
                <a:cs typeface="+mj-cs"/>
              </a:rPr>
              <a:t>ولذلك </a:t>
            </a:r>
            <a:r>
              <a:rPr lang="ar-DZ" sz="2800" b="1" dirty="0">
                <a:cs typeface="+mj-cs"/>
              </a:rPr>
              <a:t>فهنالك ثلاث مفاهيم أساسية لدراسة حركة الجسم </a:t>
            </a:r>
            <a:r>
              <a:rPr lang="ar-DZ" sz="2800" b="1" dirty="0" err="1">
                <a:cs typeface="+mj-cs"/>
              </a:rPr>
              <a:t>و</a:t>
            </a:r>
            <a:r>
              <a:rPr lang="ar-DZ" sz="2800" b="1" dirty="0">
                <a:cs typeface="+mj-cs"/>
              </a:rPr>
              <a:t> التي تتمثل في</a:t>
            </a:r>
            <a:r>
              <a:rPr lang="ar-DZ" sz="2800" b="1" dirty="0" smtClean="0">
                <a:cs typeface="+mj-cs"/>
              </a:rPr>
              <a:t>:</a:t>
            </a:r>
          </a:p>
          <a:p>
            <a:pPr marL="0" indent="0" algn="r" rtl="1">
              <a:buNone/>
            </a:pPr>
            <a:r>
              <a:rPr lang="fr-FR" sz="2800" b="1" dirty="0" smtClean="0">
                <a:cs typeface="+mj-cs"/>
              </a:rPr>
              <a:t>Hall</a:t>
            </a:r>
            <a:r>
              <a:rPr lang="fr-FR" sz="2800" b="1" dirty="0">
                <a:cs typeface="+mj-cs"/>
              </a:rPr>
              <a:t>, 2007., p. 35</a:t>
            </a:r>
            <a:r>
              <a:rPr lang="fr-FR" sz="2800" b="1" dirty="0" smtClean="0">
                <a:cs typeface="+mj-cs"/>
              </a:rPr>
              <a:t>)</a:t>
            </a:r>
            <a:r>
              <a:rPr lang="ar-DZ" sz="2800" b="1" dirty="0" smtClean="0">
                <a:cs typeface="+mj-cs"/>
              </a:rPr>
              <a:t>)</a:t>
            </a:r>
            <a:endParaRPr lang="fr-FR" sz="2800" b="1" dirty="0">
              <a:cs typeface="+mj-cs"/>
            </a:endParaRPr>
          </a:p>
          <a:p>
            <a:pPr marL="0" indent="0" algn="r" rtl="1">
              <a:buNone/>
            </a:pPr>
            <a:r>
              <a:rPr lang="ar-DZ" sz="2800" b="1" dirty="0" smtClean="0">
                <a:cs typeface="+mj-cs"/>
              </a:rPr>
              <a:t> الحركة،  التوازن</a:t>
            </a:r>
            <a:r>
              <a:rPr lang="ar-DZ" sz="2800" b="1" dirty="0">
                <a:cs typeface="+mj-cs"/>
              </a:rPr>
              <a:t> </a:t>
            </a:r>
            <a:r>
              <a:rPr lang="ar-DZ" sz="2800" b="1" dirty="0" smtClean="0">
                <a:cs typeface="+mj-cs"/>
              </a:rPr>
              <a:t>، القوة..</a:t>
            </a:r>
            <a:endParaRPr lang="fr-FR" sz="2800" b="1" dirty="0">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796908"/>
          </a:xfrm>
        </p:spPr>
        <p:txBody>
          <a:bodyPr>
            <a:normAutofit/>
          </a:bodyPr>
          <a:lstStyle/>
          <a:p>
            <a:pPr algn="r" rtl="1"/>
            <a:r>
              <a:rPr lang="ar-DZ" sz="4000" b="1" dirty="0" smtClean="0">
                <a:solidFill>
                  <a:srgbClr val="FF0000"/>
                </a:solidFill>
              </a:rPr>
              <a:t>                 الضغط: </a:t>
            </a:r>
            <a:r>
              <a:rPr lang="fr-FR" sz="4000" b="1" dirty="0" smtClean="0">
                <a:solidFill>
                  <a:srgbClr val="FF0000"/>
                </a:solidFill>
              </a:rPr>
              <a:t>la pression</a:t>
            </a:r>
            <a:endParaRPr lang="fr-FR" sz="4000" dirty="0">
              <a:solidFill>
                <a:srgbClr val="FF0000"/>
              </a:solidFill>
            </a:endParaRPr>
          </a:p>
        </p:txBody>
      </p:sp>
      <p:sp>
        <p:nvSpPr>
          <p:cNvPr id="3" name="Espace réservé du contenu 2"/>
          <p:cNvSpPr>
            <a:spLocks noGrp="1"/>
          </p:cNvSpPr>
          <p:nvPr>
            <p:ph idx="1"/>
          </p:nvPr>
        </p:nvSpPr>
        <p:spPr>
          <a:xfrm>
            <a:off x="214282" y="1214422"/>
            <a:ext cx="8715436" cy="5429288"/>
          </a:xfrm>
        </p:spPr>
        <p:txBody>
          <a:bodyPr>
            <a:noAutofit/>
          </a:bodyPr>
          <a:lstStyle/>
          <a:p>
            <a:pPr algn="r" rtl="1">
              <a:buNone/>
            </a:pPr>
            <a:r>
              <a:rPr lang="ar-DZ" sz="3200" b="1" dirty="0" smtClean="0">
                <a:cs typeface="+mj-cs"/>
              </a:rPr>
              <a:t> </a:t>
            </a:r>
            <a:r>
              <a:rPr lang="ar-DZ" sz="3200" b="1" dirty="0">
                <a:cs typeface="+mj-cs"/>
              </a:rPr>
              <a:t>الضغط </a:t>
            </a:r>
            <a:r>
              <a:rPr lang="ar-DZ" sz="3200" b="1" dirty="0" smtClean="0">
                <a:cs typeface="+mj-cs"/>
              </a:rPr>
              <a:t>هو مقدار </a:t>
            </a:r>
            <a:r>
              <a:rPr lang="ar-DZ" sz="3200" b="1" dirty="0">
                <a:cs typeface="+mj-cs"/>
              </a:rPr>
              <a:t>القوة المؤثرة عموديا على مساحة محددة ويميز بالنيوتن لكل سنتيمتر مربع أو لكل </a:t>
            </a:r>
            <a:r>
              <a:rPr lang="ar-DZ" sz="3200" b="1" dirty="0" smtClean="0">
                <a:cs typeface="+mj-cs"/>
              </a:rPr>
              <a:t>متر مربع(ن/سم²)، </a:t>
            </a:r>
            <a:r>
              <a:rPr lang="ar-DZ" sz="3200" b="1" dirty="0">
                <a:cs typeface="+mj-cs"/>
              </a:rPr>
              <a:t>والضغط ليس مرادفا للقوة ولكنه صورة ميكانيكية مختلفة رغم أنها متضمنة للقوة، فإذا قلت المساحة إلى </a:t>
            </a:r>
            <a:r>
              <a:rPr lang="ar-DZ" sz="3200" b="1" dirty="0" smtClean="0">
                <a:cs typeface="+mj-cs"/>
              </a:rPr>
              <a:t>النصف زاد </a:t>
            </a:r>
            <a:r>
              <a:rPr lang="ar-DZ" sz="3200" b="1" dirty="0">
                <a:cs typeface="+mj-cs"/>
              </a:rPr>
              <a:t>ضغط القوة المعنية إلى الضعف فالفرد الذي يرفع ثقلا يزيد عن </a:t>
            </a:r>
            <a:r>
              <a:rPr lang="ar-DZ" sz="3200" b="1" dirty="0" smtClean="0">
                <a:cs typeface="+mj-cs"/>
              </a:rPr>
              <a:t>400 </a:t>
            </a:r>
            <a:r>
              <a:rPr lang="ar-DZ" sz="3200" b="1" dirty="0">
                <a:cs typeface="+mj-cs"/>
              </a:rPr>
              <a:t>نيوتن وهو يقف على كلتا القدمين </a:t>
            </a:r>
            <a:r>
              <a:rPr lang="ar-DZ" sz="3200" b="1" dirty="0" smtClean="0">
                <a:cs typeface="+mj-cs"/>
              </a:rPr>
              <a:t>(حيث مساحة السطح </a:t>
            </a:r>
            <a:r>
              <a:rPr lang="ar-DZ" sz="3200" b="1" dirty="0">
                <a:cs typeface="+mj-cs"/>
              </a:rPr>
              <a:t>السفلى للقدمين </a:t>
            </a:r>
            <a:r>
              <a:rPr lang="ar-DZ" sz="3200" b="1" dirty="0" smtClean="0">
                <a:cs typeface="+mj-cs"/>
              </a:rPr>
              <a:t>200 سم²) </a:t>
            </a:r>
            <a:r>
              <a:rPr lang="ar-DZ" sz="3200" b="1" dirty="0">
                <a:cs typeface="+mj-cs"/>
              </a:rPr>
              <a:t>يبذل ضغطا مقداره </a:t>
            </a:r>
            <a:r>
              <a:rPr lang="ar-DZ" sz="3200" b="1" dirty="0" smtClean="0">
                <a:cs typeface="+mj-cs"/>
              </a:rPr>
              <a:t>( 400 </a:t>
            </a:r>
            <a:r>
              <a:rPr lang="ar-DZ" sz="3200" b="1" dirty="0">
                <a:cs typeface="+mj-cs"/>
              </a:rPr>
              <a:t>نيوتن/ </a:t>
            </a:r>
            <a:r>
              <a:rPr lang="ar-DZ" sz="3200" b="1" dirty="0" smtClean="0">
                <a:cs typeface="+mj-cs"/>
              </a:rPr>
              <a:t>200 </a:t>
            </a:r>
            <a:r>
              <a:rPr lang="ar-DZ" sz="3200" b="1" dirty="0">
                <a:cs typeface="+mj-cs"/>
              </a:rPr>
              <a:t>سم </a:t>
            </a:r>
            <a:r>
              <a:rPr lang="ar-DZ" sz="3200" b="1" dirty="0" smtClean="0">
                <a:cs typeface="+mj-cs"/>
              </a:rPr>
              <a:t>²) </a:t>
            </a:r>
            <a:r>
              <a:rPr lang="ar-DZ" sz="3200" b="1" dirty="0">
                <a:cs typeface="+mj-cs"/>
              </a:rPr>
              <a:t>أي </a:t>
            </a:r>
            <a:endParaRPr lang="ar-DZ" sz="3200" b="1" dirty="0" smtClean="0">
              <a:cs typeface="+mj-cs"/>
            </a:endParaRPr>
          </a:p>
          <a:p>
            <a:pPr algn="r" rtl="1">
              <a:buNone/>
            </a:pPr>
            <a:r>
              <a:rPr lang="ar-DZ" sz="3200" b="1" dirty="0" smtClean="0">
                <a:cs typeface="+mj-cs"/>
              </a:rPr>
              <a:t>( 2 </a:t>
            </a:r>
            <a:r>
              <a:rPr lang="ar-DZ" sz="3200" b="1" dirty="0">
                <a:cs typeface="+mj-cs"/>
              </a:rPr>
              <a:t>نيوتن/سم </a:t>
            </a:r>
            <a:r>
              <a:rPr lang="ar-DZ" sz="3200" b="1" dirty="0" smtClean="0">
                <a:cs typeface="+mj-cs"/>
              </a:rPr>
              <a:t>²) </a:t>
            </a:r>
            <a:r>
              <a:rPr lang="ar-DZ" sz="3200" b="1" dirty="0">
                <a:cs typeface="+mj-cs"/>
              </a:rPr>
              <a:t>أما إذا قام بأداء </a:t>
            </a:r>
            <a:r>
              <a:rPr lang="ar-DZ" sz="3200" b="1" dirty="0" smtClean="0">
                <a:cs typeface="+mj-cs"/>
              </a:rPr>
              <a:t>نفس العمل </a:t>
            </a:r>
            <a:r>
              <a:rPr lang="ar-DZ" sz="3200" b="1" dirty="0">
                <a:cs typeface="+mj-cs"/>
              </a:rPr>
              <a:t>وهو يقف على قدم واحدة فإن الضغط هنا سوف يتضاعف حيث تقل المساحة إلى النصف وبالتالي فإن مقدار </a:t>
            </a:r>
            <a:r>
              <a:rPr lang="ar-DZ" sz="3200" b="1" dirty="0" smtClean="0">
                <a:cs typeface="+mj-cs"/>
              </a:rPr>
              <a:t>الضغط  </a:t>
            </a:r>
            <a:r>
              <a:rPr lang="ar-DZ" sz="3200" b="1" dirty="0">
                <a:cs typeface="+mj-cs"/>
              </a:rPr>
              <a:t>سوف </a:t>
            </a:r>
            <a:r>
              <a:rPr lang="ar-DZ" sz="3200" b="1" dirty="0" smtClean="0">
                <a:cs typeface="+mj-cs"/>
              </a:rPr>
              <a:t>يكون:</a:t>
            </a:r>
          </a:p>
          <a:p>
            <a:pPr algn="r" rtl="1">
              <a:buNone/>
            </a:pPr>
            <a:r>
              <a:rPr lang="ar-DZ" sz="3200" b="1" dirty="0">
                <a:cs typeface="+mj-cs"/>
              </a:rPr>
              <a:t>(</a:t>
            </a:r>
            <a:r>
              <a:rPr lang="ar-DZ" sz="3200" b="1" dirty="0" smtClean="0">
                <a:cs typeface="+mj-cs"/>
              </a:rPr>
              <a:t> 400 </a:t>
            </a:r>
            <a:r>
              <a:rPr lang="ar-DZ" sz="3200" b="1" dirty="0">
                <a:cs typeface="+mj-cs"/>
              </a:rPr>
              <a:t>نيوتن/ </a:t>
            </a:r>
            <a:r>
              <a:rPr lang="ar-DZ" sz="3200" b="1" dirty="0" smtClean="0">
                <a:cs typeface="+mj-cs"/>
              </a:rPr>
              <a:t>100 </a:t>
            </a:r>
            <a:r>
              <a:rPr lang="ar-DZ" sz="3200" b="1" dirty="0">
                <a:cs typeface="+mj-cs"/>
              </a:rPr>
              <a:t>سم </a:t>
            </a:r>
            <a:r>
              <a:rPr lang="ar-DZ" sz="3200" b="1" dirty="0" smtClean="0">
                <a:cs typeface="+mj-cs"/>
              </a:rPr>
              <a:t>²) </a:t>
            </a:r>
            <a:r>
              <a:rPr lang="ar-DZ" sz="3200" b="1" dirty="0">
                <a:cs typeface="+mj-cs"/>
              </a:rPr>
              <a:t>أي </a:t>
            </a:r>
            <a:r>
              <a:rPr lang="ar-DZ" sz="3200" b="1" dirty="0" smtClean="0">
                <a:cs typeface="+mj-cs"/>
              </a:rPr>
              <a:t>( 4نيوتن/سم ²).</a:t>
            </a:r>
            <a:endParaRPr lang="fr-FR" sz="3200" b="1" dirty="0">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712646"/>
          </a:xfrm>
        </p:spPr>
        <p:txBody>
          <a:bodyPr>
            <a:noAutofit/>
          </a:bodyPr>
          <a:lstStyle/>
          <a:p>
            <a:pPr algn="ctr" rtl="1"/>
            <a:r>
              <a:rPr lang="ar-DZ" sz="3600" b="1" dirty="0" smtClean="0">
                <a:solidFill>
                  <a:srgbClr val="FF0000"/>
                </a:solidFill>
              </a:rPr>
              <a:t>         الكتلة والوزن: </a:t>
            </a:r>
            <a:r>
              <a:rPr lang="fr-FR" sz="3600" b="1" dirty="0" smtClean="0">
                <a:solidFill>
                  <a:srgbClr val="FF0000"/>
                </a:solidFill>
              </a:rPr>
              <a:t>la masse et le poids</a:t>
            </a:r>
            <a:endParaRPr lang="fr-FR" sz="3200" dirty="0">
              <a:solidFill>
                <a:srgbClr val="FF0000"/>
              </a:solidFill>
            </a:endParaRPr>
          </a:p>
        </p:txBody>
      </p:sp>
      <p:sp>
        <p:nvSpPr>
          <p:cNvPr id="3" name="Espace réservé du contenu 2"/>
          <p:cNvSpPr>
            <a:spLocks noGrp="1"/>
          </p:cNvSpPr>
          <p:nvPr>
            <p:ph idx="1"/>
          </p:nvPr>
        </p:nvSpPr>
        <p:spPr>
          <a:xfrm>
            <a:off x="107504" y="980728"/>
            <a:ext cx="8928992" cy="5662982"/>
          </a:xfrm>
        </p:spPr>
        <p:txBody>
          <a:bodyPr>
            <a:noAutofit/>
          </a:bodyPr>
          <a:lstStyle/>
          <a:p>
            <a:pPr algn="r" rtl="1">
              <a:buNone/>
            </a:pPr>
            <a:r>
              <a:rPr lang="ar-DZ" sz="2800" b="1" dirty="0" smtClean="0">
                <a:cs typeface="+mj-cs"/>
              </a:rPr>
              <a:t>- </a:t>
            </a:r>
            <a:r>
              <a:rPr lang="ar-DZ" sz="2800" b="1" dirty="0">
                <a:cs typeface="+mj-cs"/>
              </a:rPr>
              <a:t>تعرف الكتلة بأنها ما يحتويه الجسم من مادة، أو مقدار ما يمكن أن يقاوم به الجسم أي نوع من الحركة تحت تأثير قوى </a:t>
            </a:r>
            <a:r>
              <a:rPr lang="ar-DZ" sz="2800" b="1" dirty="0" smtClean="0">
                <a:cs typeface="+mj-cs"/>
              </a:rPr>
              <a:t>خارجية ووحدة </a:t>
            </a:r>
            <a:r>
              <a:rPr lang="ar-DZ" sz="2800" b="1" dirty="0">
                <a:cs typeface="+mj-cs"/>
              </a:rPr>
              <a:t>قياس الكتلة هي (</a:t>
            </a:r>
            <a:r>
              <a:rPr lang="ar-DZ" sz="2800" b="1" dirty="0" smtClean="0">
                <a:cs typeface="+mj-cs"/>
              </a:rPr>
              <a:t> </a:t>
            </a:r>
            <a:r>
              <a:rPr lang="ar-DZ" sz="2800" b="1" dirty="0">
                <a:cs typeface="+mj-cs"/>
              </a:rPr>
              <a:t>كلغ </a:t>
            </a:r>
            <a:r>
              <a:rPr lang="ar-DZ" sz="2800" b="1" dirty="0" smtClean="0">
                <a:cs typeface="+mj-cs"/>
              </a:rPr>
              <a:t>) وهي وحدة قياس </a:t>
            </a:r>
            <a:r>
              <a:rPr lang="ar-DZ" sz="2800" b="1" dirty="0">
                <a:cs typeface="+mj-cs"/>
              </a:rPr>
              <a:t>دولية .</a:t>
            </a:r>
          </a:p>
          <a:p>
            <a:pPr algn="r" rtl="1">
              <a:buNone/>
            </a:pPr>
            <a:r>
              <a:rPr lang="ar-DZ" sz="2800" b="1" dirty="0">
                <a:cs typeface="+mj-cs"/>
              </a:rPr>
              <a:t>- </a:t>
            </a:r>
            <a:r>
              <a:rPr lang="ar-DZ" sz="2800" b="1" dirty="0" smtClean="0">
                <a:cs typeface="+mj-cs"/>
              </a:rPr>
              <a:t>ومقاومة </a:t>
            </a:r>
            <a:r>
              <a:rPr lang="ar-DZ" sz="2800" b="1" dirty="0">
                <a:cs typeface="+mj-cs"/>
              </a:rPr>
              <a:t>الجسم لهذا التغيير على ما يصطلح عليه بالقصور الذاتي أو الخاصية القصورية </a:t>
            </a:r>
            <a:r>
              <a:rPr lang="ar-DZ" sz="2800" b="1" dirty="0" smtClean="0">
                <a:cs typeface="+mj-cs"/>
              </a:rPr>
              <a:t>، ولذلك </a:t>
            </a:r>
            <a:r>
              <a:rPr lang="ar-DZ" sz="2800" b="1" dirty="0">
                <a:cs typeface="+mj-cs"/>
              </a:rPr>
              <a:t>فإن الكتلة الأكبر </a:t>
            </a:r>
            <a:r>
              <a:rPr lang="ar-DZ" sz="2800" b="1" dirty="0" smtClean="0">
                <a:cs typeface="+mj-cs"/>
              </a:rPr>
              <a:t>يكون قصورها </a:t>
            </a:r>
            <a:r>
              <a:rPr lang="ar-DZ" sz="2800" b="1" dirty="0">
                <a:cs typeface="+mj-cs"/>
              </a:rPr>
              <a:t>أكبر أي أنه تكون قادرة على مقاومة الحركة بمعدل أكبر .</a:t>
            </a:r>
          </a:p>
          <a:p>
            <a:pPr algn="r" rtl="1">
              <a:buNone/>
            </a:pPr>
            <a:r>
              <a:rPr lang="ar-DZ" sz="2800" b="1" dirty="0">
                <a:cs typeface="+mj-cs"/>
              </a:rPr>
              <a:t>- أما وزن الجسم فهو مقياس لقوة الجاذبية بين مركز الأرض، ولذلك فإن قوة الوزن إنما تصل للأسفل مهما كانت وضعية </a:t>
            </a:r>
            <a:r>
              <a:rPr lang="ar-DZ" sz="2800" b="1" dirty="0" smtClean="0">
                <a:cs typeface="+mj-cs"/>
              </a:rPr>
              <a:t>الجسم أو </a:t>
            </a:r>
            <a:r>
              <a:rPr lang="ar-DZ" sz="2800" b="1" dirty="0">
                <a:cs typeface="+mj-cs"/>
              </a:rPr>
              <a:t>الحركات التي يقوم بها. و يمكن حسابه من خلال المعادلة التالية : </a:t>
            </a:r>
            <a:r>
              <a:rPr lang="fr-FR" sz="2800" b="1" dirty="0">
                <a:solidFill>
                  <a:srgbClr val="FF0000"/>
                </a:solidFill>
                <a:cs typeface="+mj-cs"/>
              </a:rPr>
              <a:t>P= m </a:t>
            </a:r>
            <a:r>
              <a:rPr lang="fr-FR" sz="2800" b="1" dirty="0" smtClean="0">
                <a:solidFill>
                  <a:srgbClr val="FF0000"/>
                </a:solidFill>
                <a:cs typeface="+mj-cs"/>
              </a:rPr>
              <a:t>×g</a:t>
            </a:r>
            <a:endParaRPr lang="fr-FR" sz="2800" b="1" dirty="0">
              <a:solidFill>
                <a:srgbClr val="FF0000"/>
              </a:solidFill>
              <a:cs typeface="+mj-cs"/>
            </a:endParaRPr>
          </a:p>
          <a:p>
            <a:pPr algn="r" rtl="1">
              <a:buNone/>
            </a:pPr>
            <a:r>
              <a:rPr lang="ar-DZ" sz="2800" b="1" dirty="0">
                <a:cs typeface="+mj-cs"/>
              </a:rPr>
              <a:t>حيث أن</a:t>
            </a:r>
            <a:r>
              <a:rPr lang="ar-DZ" sz="2800" b="1" dirty="0" smtClean="0">
                <a:cs typeface="+mj-cs"/>
              </a:rPr>
              <a:t>: </a:t>
            </a:r>
          </a:p>
          <a:p>
            <a:pPr algn="r" rtl="1">
              <a:buNone/>
            </a:pPr>
            <a:r>
              <a:rPr lang="fr-FR" sz="2800" b="1" dirty="0" smtClean="0">
                <a:cs typeface="+mj-cs"/>
              </a:rPr>
              <a:t>- </a:t>
            </a:r>
            <a:r>
              <a:rPr lang="fr-FR" sz="2800" b="1" dirty="0">
                <a:cs typeface="+mj-cs"/>
              </a:rPr>
              <a:t>P : </a:t>
            </a:r>
            <a:r>
              <a:rPr lang="fr-FR" sz="2800" b="1" dirty="0" smtClean="0">
                <a:cs typeface="+mj-cs"/>
              </a:rPr>
              <a:t>poids </a:t>
            </a:r>
            <a:r>
              <a:rPr lang="ar-DZ" sz="2800" b="1" dirty="0" smtClean="0">
                <a:cs typeface="+mj-cs"/>
              </a:rPr>
              <a:t>الوزن ، </a:t>
            </a:r>
            <a:r>
              <a:rPr lang="fr-FR" sz="2800" b="1" dirty="0"/>
              <a:t>-m : masse </a:t>
            </a:r>
            <a:r>
              <a:rPr lang="ar-DZ" sz="2800" b="1" dirty="0"/>
              <a:t> </a:t>
            </a:r>
            <a:r>
              <a:rPr lang="ar-DZ" sz="2800" b="1" dirty="0" smtClean="0"/>
              <a:t>الكتلة ، </a:t>
            </a:r>
            <a:r>
              <a:rPr lang="fr-FR" sz="2800" b="1" dirty="0" smtClean="0"/>
              <a:t>gravité </a:t>
            </a:r>
            <a:r>
              <a:rPr lang="ar-DZ" sz="2800" b="1" dirty="0"/>
              <a:t>: </a:t>
            </a:r>
            <a:r>
              <a:rPr lang="fr-FR" sz="2800" b="1" dirty="0"/>
              <a:t> -g</a:t>
            </a:r>
            <a:r>
              <a:rPr lang="ar-DZ" sz="2800" b="1" dirty="0" smtClean="0"/>
              <a:t>الجاذبية.</a:t>
            </a:r>
            <a:endParaRPr lang="fr-FR" sz="2800" b="1" dirty="0"/>
          </a:p>
          <a:p>
            <a:pPr algn="r" rtl="1"/>
            <a:endParaRPr lang="ar-DZ" sz="2800" b="1" dirty="0"/>
          </a:p>
          <a:p>
            <a:pPr algn="r" rtl="1"/>
            <a:endParaRPr lang="ar-DZ" sz="2800" b="1" dirty="0">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0512" y="548680"/>
            <a:ext cx="8905984" cy="5904656"/>
          </a:xfrm>
        </p:spPr>
        <p:txBody>
          <a:bodyPr>
            <a:noAutofit/>
          </a:bodyPr>
          <a:lstStyle/>
          <a:p>
            <a:pPr algn="r" rtl="1"/>
            <a:r>
              <a:rPr lang="ar-DZ" sz="4400" b="1" dirty="0">
                <a:cs typeface="+mj-cs"/>
              </a:rPr>
              <a:t>مما سبق يتضح لنا أن هناك تناسبا طرديا بين الكتلة </a:t>
            </a:r>
            <a:r>
              <a:rPr lang="ar-DZ" sz="4400" b="1" dirty="0" smtClean="0">
                <a:cs typeface="+mj-cs"/>
              </a:rPr>
              <a:t>(</a:t>
            </a:r>
            <a:r>
              <a:rPr lang="fr-FR" sz="4400" b="1" dirty="0" smtClean="0">
                <a:cs typeface="+mj-cs"/>
              </a:rPr>
              <a:t>m</a:t>
            </a:r>
            <a:r>
              <a:rPr lang="ar-DZ" sz="4400" b="1" dirty="0" smtClean="0">
                <a:cs typeface="+mj-cs"/>
              </a:rPr>
              <a:t>)</a:t>
            </a:r>
            <a:r>
              <a:rPr lang="fr-FR" sz="4400" b="1" dirty="0" smtClean="0">
                <a:cs typeface="+mj-cs"/>
              </a:rPr>
              <a:t> </a:t>
            </a:r>
            <a:r>
              <a:rPr lang="ar-DZ" sz="4400" b="1" dirty="0" smtClean="0">
                <a:cs typeface="+mj-cs"/>
              </a:rPr>
              <a:t>و الوزن (</a:t>
            </a:r>
            <a:r>
              <a:rPr lang="fr-FR" sz="4400" b="1" dirty="0" smtClean="0">
                <a:cs typeface="+mj-cs"/>
              </a:rPr>
              <a:t>p </a:t>
            </a:r>
            <a:r>
              <a:rPr lang="ar-DZ" sz="4400" b="1" dirty="0" smtClean="0">
                <a:cs typeface="+mj-cs"/>
              </a:rPr>
              <a:t>) فالأجسام </a:t>
            </a:r>
            <a:r>
              <a:rPr lang="ar-DZ" sz="4400" b="1" dirty="0">
                <a:cs typeface="+mj-cs"/>
              </a:rPr>
              <a:t>ذات الكتل الكبيرة تكون ذات وزن أكبر </a:t>
            </a:r>
            <a:r>
              <a:rPr lang="ar-DZ" sz="4400" b="1" dirty="0" smtClean="0">
                <a:cs typeface="+mj-cs"/>
              </a:rPr>
              <a:t>، وهنا </a:t>
            </a:r>
            <a:r>
              <a:rPr lang="ar-DZ" sz="4400" b="1" dirty="0">
                <a:cs typeface="+mj-cs"/>
              </a:rPr>
              <a:t>يجب الإشارة إلى أن الكتلة </a:t>
            </a:r>
            <a:r>
              <a:rPr lang="ar-DZ" sz="4400" b="1" dirty="0" smtClean="0">
                <a:cs typeface="+mj-cs"/>
              </a:rPr>
              <a:t>والوزن </a:t>
            </a:r>
            <a:r>
              <a:rPr lang="ar-DZ" sz="4400" b="1" dirty="0">
                <a:cs typeface="+mj-cs"/>
              </a:rPr>
              <a:t>لا يتساويان من حيث القيمة فالوزن دائما عبارة عن قوة قد تتغير بتغير الجاذبية </a:t>
            </a:r>
            <a:r>
              <a:rPr lang="ar-DZ" sz="4400" b="1" dirty="0" err="1">
                <a:cs typeface="+mj-cs"/>
              </a:rPr>
              <a:t>و</a:t>
            </a:r>
            <a:r>
              <a:rPr lang="ar-DZ" sz="4400" b="1" dirty="0">
                <a:cs typeface="+mj-cs"/>
              </a:rPr>
              <a:t> التي </a:t>
            </a:r>
            <a:r>
              <a:rPr lang="ar-DZ" sz="4400" b="1" dirty="0" smtClean="0">
                <a:cs typeface="+mj-cs"/>
              </a:rPr>
              <a:t>قد تختلف </a:t>
            </a:r>
            <a:r>
              <a:rPr lang="ar-DZ" sz="4400" b="1" dirty="0">
                <a:cs typeface="+mj-cs"/>
              </a:rPr>
              <a:t>من مكان لآخر </a:t>
            </a:r>
            <a:r>
              <a:rPr lang="ar-DZ" sz="4400" b="1" dirty="0" smtClean="0">
                <a:cs typeface="+mj-cs"/>
              </a:rPr>
              <a:t>، </a:t>
            </a:r>
            <a:r>
              <a:rPr lang="ar-DZ" sz="4400" b="1" dirty="0">
                <a:cs typeface="+mj-cs"/>
              </a:rPr>
              <a:t>فمقدار الجاذبية على سطح القمر </a:t>
            </a:r>
            <a:r>
              <a:rPr lang="ar-DZ" sz="4400" b="1" dirty="0" smtClean="0">
                <a:cs typeface="+mj-cs"/>
              </a:rPr>
              <a:t>يمثل 6/1 مما </a:t>
            </a:r>
            <a:r>
              <a:rPr lang="ar-DZ" sz="4400" b="1" dirty="0">
                <a:cs typeface="+mj-cs"/>
              </a:rPr>
              <a:t>عليه على سطح الأرض وقد اصطلح على توحيد </a:t>
            </a:r>
            <a:r>
              <a:rPr lang="ar-DZ" sz="4400" b="1" dirty="0" smtClean="0">
                <a:cs typeface="+mj-cs"/>
              </a:rPr>
              <a:t>قياس قوة </a:t>
            </a:r>
            <a:r>
              <a:rPr lang="ar-DZ" sz="4400" b="1" dirty="0">
                <a:cs typeface="+mj-cs"/>
              </a:rPr>
              <a:t>الجاذبية مهما اختلفت الظروف بمعدل </a:t>
            </a:r>
            <a:r>
              <a:rPr lang="ar-DZ" sz="4400" b="1" dirty="0" smtClean="0">
                <a:cs typeface="+mj-cs"/>
              </a:rPr>
              <a:t>9,81 </a:t>
            </a:r>
            <a:r>
              <a:rPr lang="ar-DZ" sz="4400" b="1" dirty="0" err="1">
                <a:cs typeface="+mj-cs"/>
              </a:rPr>
              <a:t>م</a:t>
            </a:r>
            <a:r>
              <a:rPr lang="ar-DZ" sz="4400" b="1" dirty="0">
                <a:cs typeface="+mj-cs"/>
              </a:rPr>
              <a:t> /</a:t>
            </a:r>
            <a:r>
              <a:rPr lang="ar-DZ" sz="4400" b="1" dirty="0" err="1">
                <a:cs typeface="+mj-cs"/>
              </a:rPr>
              <a:t>ثا</a:t>
            </a:r>
            <a:r>
              <a:rPr lang="ar-DZ" sz="4400" b="1" dirty="0">
                <a:cs typeface="+mj-cs"/>
              </a:rPr>
              <a:t> ² .</a:t>
            </a:r>
            <a:endParaRPr lang="fr-FR" sz="4400" b="1" dirty="0">
              <a:cs typeface="+mj-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615</TotalTime>
  <Words>2426</Words>
  <Application>Microsoft Office PowerPoint</Application>
  <PresentationFormat>Affichage à l'écran (4:3)</PresentationFormat>
  <Paragraphs>109</Paragraphs>
  <Slides>34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34</vt:i4>
      </vt:variant>
    </vt:vector>
  </HeadingPairs>
  <TitlesOfParts>
    <vt:vector size="42" baseType="lpstr">
      <vt:lpstr>Arial</vt:lpstr>
      <vt:lpstr>Calibri</vt:lpstr>
      <vt:lpstr>Constantia</vt:lpstr>
      <vt:lpstr>inherit</vt:lpstr>
      <vt:lpstr>Majalla UI</vt:lpstr>
      <vt:lpstr>Traditional Arabic</vt:lpstr>
      <vt:lpstr>Wingdings 2</vt:lpstr>
      <vt:lpstr>Débit</vt:lpstr>
      <vt:lpstr>المحاضرة الثالثة</vt:lpstr>
      <vt:lpstr>مفهوم الحركة وإطارها المرجعي</vt:lpstr>
      <vt:lpstr>ولتحديد الحركة ومعرفة تفاصيلها يستوجب ذلك تحديد الإطار الذي تحدث من خلاله حيث يعتبر أساس تحليل الأجسام،  فعلى سبيل المثال يمكن وصف حركات العداء من خلال دراسة أجزاء جسمه بالنسبة لسطح الأرض.</vt:lpstr>
      <vt:lpstr>Présentation PowerPoint</vt:lpstr>
      <vt:lpstr>المفاهيم الأساسية لدراسة حركة الجسم</vt:lpstr>
      <vt:lpstr>القوة: la force</vt:lpstr>
      <vt:lpstr>                 الضغط: la pression</vt:lpstr>
      <vt:lpstr>         الكتلة والوزن: la masse et le poids</vt:lpstr>
      <vt:lpstr>Présentation PowerPoint</vt:lpstr>
      <vt:lpstr>مركز الثقل: Centre de gravité</vt:lpstr>
      <vt:lpstr>Présentation PowerPoint</vt:lpstr>
      <vt:lpstr>La puissance القدرة :</vt:lpstr>
      <vt:lpstr>الكميات القياسية والكميات المتجهة vecteurs et Scalaires -</vt:lpstr>
      <vt:lpstr>Présentation PowerPoint</vt:lpstr>
      <vt:lpstr>الجهاز الحركي</vt:lpstr>
      <vt:lpstr>Présentation PowerPoint</vt:lpstr>
      <vt:lpstr>الجهاز الهيكلي (العظمي )  </vt:lpstr>
      <vt:lpstr>Présentation PowerPoint</vt:lpstr>
      <vt:lpstr>وينقسم الجهاز الهيكلي في الإنسان إلى قسمين رئيسيين هما:</vt:lpstr>
      <vt:lpstr>Présentation PowerPoint</vt:lpstr>
      <vt:lpstr>المفاصل: les articulations</vt:lpstr>
      <vt:lpstr>Présentation PowerPoint</vt:lpstr>
      <vt:lpstr>Présentation PowerPoint</vt:lpstr>
      <vt:lpstr>أنواع المفاصل حسب الاتجاه التشريحي</vt:lpstr>
      <vt:lpstr>Présentation PowerPoint</vt:lpstr>
      <vt:lpstr>Présentation PowerPoint</vt:lpstr>
      <vt:lpstr>Présentation PowerPoint</vt:lpstr>
      <vt:lpstr>Présentation PowerPoint</vt:lpstr>
      <vt:lpstr>Présentation PowerPoint</vt:lpstr>
      <vt:lpstr>Présentation PowerPoint</vt:lpstr>
      <vt:lpstr>الميكانيك الحيوية و الجهاز الحركي</vt:lpstr>
      <vt:lpstr>Présentation PowerPoint</vt:lpstr>
      <vt:lpstr>Présentation PowerPoint</vt:lpstr>
      <vt:lpstr>Présentation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الثالثة</dc:title>
  <dc:creator>hp</dc:creator>
  <cp:lastModifiedBy>hp</cp:lastModifiedBy>
  <cp:revision>59</cp:revision>
  <dcterms:created xsi:type="dcterms:W3CDTF">2019-11-23T21:33:00Z</dcterms:created>
  <dcterms:modified xsi:type="dcterms:W3CDTF">2021-01-23T22:45:10Z</dcterms:modified>
</cp:coreProperties>
</file>