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61" r:id="rId6"/>
    <p:sldId id="262" r:id="rId7"/>
    <p:sldId id="263" r:id="rId8"/>
    <p:sldId id="265" r:id="rId9"/>
    <p:sldId id="266" r:id="rId10"/>
    <p:sldId id="267" r:id="rId11"/>
    <p:sldId id="264" r:id="rId12"/>
    <p:sldId id="268" r:id="rId13"/>
    <p:sldId id="269" r:id="rId14"/>
    <p:sldId id="270" r:id="rId15"/>
    <p:sldId id="271" r:id="rId16"/>
    <p:sldId id="272" r:id="rId17"/>
    <p:sldId id="273" r:id="rId18"/>
    <p:sldId id="27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74" d="100"/>
          <a:sy n="74" d="100"/>
        </p:scale>
        <p:origin x="-570"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1/4/2024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32011" y="242047"/>
            <a:ext cx="10872601" cy="5150223"/>
          </a:xfrm>
        </p:spPr>
        <p:txBody>
          <a:bodyPr>
            <a:normAutofit/>
          </a:bodyPr>
          <a:lstStyle/>
          <a:p>
            <a:pPr algn="ctr"/>
            <a:r>
              <a:rPr lang="ar-DZ" sz="3100" dirty="0" smtClean="0">
                <a:latin typeface="Arial" panose="020B0604020202020204" pitchFamily="34" charset="0"/>
                <a:cs typeface="Arial" panose="020B0604020202020204" pitchFamily="34" charset="0"/>
              </a:rPr>
              <a:t/>
            </a:r>
            <a:br>
              <a:rPr lang="ar-DZ" sz="3100" dirty="0" smtClean="0">
                <a:latin typeface="Arial" panose="020B0604020202020204" pitchFamily="34" charset="0"/>
                <a:cs typeface="Arial" panose="020B0604020202020204" pitchFamily="34" charset="0"/>
              </a:rPr>
            </a:br>
            <a:r>
              <a:rPr lang="ar-DZ" sz="2200" dirty="0" smtClean="0">
                <a:latin typeface="Arial" panose="020B0604020202020204" pitchFamily="34" charset="0"/>
                <a:cs typeface="Arial" panose="020B0604020202020204" pitchFamily="34" charset="0"/>
              </a:rPr>
              <a:t/>
            </a:r>
            <a:br>
              <a:rPr lang="ar-DZ" sz="2200" dirty="0" smtClean="0">
                <a:latin typeface="Arial" panose="020B0604020202020204" pitchFamily="34" charset="0"/>
                <a:cs typeface="Arial" panose="020B0604020202020204" pitchFamily="34" charset="0"/>
              </a:rPr>
            </a:br>
            <a:r>
              <a:rPr lang="ar-DZ" sz="2200" dirty="0">
                <a:latin typeface="Arial" panose="020B0604020202020204" pitchFamily="34" charset="0"/>
                <a:cs typeface="Arial" panose="020B0604020202020204" pitchFamily="34" charset="0"/>
              </a:rPr>
              <a:t/>
            </a:r>
            <a:br>
              <a:rPr lang="ar-DZ" sz="2200" dirty="0">
                <a:latin typeface="Arial" panose="020B0604020202020204" pitchFamily="34" charset="0"/>
                <a:cs typeface="Arial" panose="020B0604020202020204" pitchFamily="34" charset="0"/>
              </a:rPr>
            </a:br>
            <a:r>
              <a:rPr lang="ar-DZ" sz="2000" dirty="0" smtClean="0"/>
              <a:t/>
            </a:r>
            <a:br>
              <a:rPr lang="ar-DZ" sz="2000" dirty="0" smtClean="0"/>
            </a:br>
            <a:r>
              <a:rPr lang="ar-DZ" sz="2000" dirty="0" smtClean="0"/>
              <a:t/>
            </a:r>
            <a:br>
              <a:rPr lang="ar-DZ" sz="2000" dirty="0" smtClean="0"/>
            </a:br>
            <a:r>
              <a:rPr lang="ar-DZ" sz="2000" dirty="0" smtClean="0"/>
              <a:t/>
            </a:r>
            <a:br>
              <a:rPr lang="ar-DZ" sz="2000" dirty="0" smtClean="0"/>
            </a:br>
            <a:r>
              <a:rPr lang="ar-DZ" sz="2000" dirty="0" smtClean="0"/>
              <a:t/>
            </a:r>
            <a:br>
              <a:rPr lang="ar-DZ" sz="2000" dirty="0" smtClean="0"/>
            </a:br>
            <a:r>
              <a:rPr lang="ar-DZ" sz="2000" dirty="0" smtClean="0"/>
              <a:t/>
            </a:r>
            <a:br>
              <a:rPr lang="ar-DZ" sz="2000" dirty="0" smtClean="0"/>
            </a:br>
            <a:endParaRPr lang="fr-FR" sz="2000" dirty="0"/>
          </a:p>
        </p:txBody>
      </p:sp>
      <p:sp>
        <p:nvSpPr>
          <p:cNvPr id="4" name="Parchemin horizontal 3"/>
          <p:cNvSpPr/>
          <p:nvPr/>
        </p:nvSpPr>
        <p:spPr>
          <a:xfrm>
            <a:off x="2253804" y="1455313"/>
            <a:ext cx="6529588" cy="3214489"/>
          </a:xfrm>
          <a:prstGeom prst="horizontalScroll">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r>
              <a:rPr lang="ar-DZ" sz="5400" dirty="0" smtClean="0">
                <a:latin typeface="Sakkal Majalla" pitchFamily="2" charset="-78"/>
                <a:cs typeface="Sakkal Majalla" pitchFamily="2" charset="-78"/>
              </a:rPr>
              <a:t>الحوسبة</a:t>
            </a:r>
            <a:r>
              <a:rPr lang="ar-DZ" sz="5400" dirty="0" smtClean="0">
                <a:latin typeface="Arial" panose="020B0604020202020204" pitchFamily="34" charset="0"/>
                <a:cs typeface="Arial" panose="020B0604020202020204" pitchFamily="34" charset="0"/>
              </a:rPr>
              <a:t> </a:t>
            </a:r>
            <a:r>
              <a:rPr lang="ar-DZ" sz="5400" dirty="0" smtClean="0">
                <a:latin typeface="Sakkal Majalla" pitchFamily="2" charset="-78"/>
                <a:cs typeface="Sakkal Majalla" pitchFamily="2" charset="-78"/>
              </a:rPr>
              <a:t>السحابية</a:t>
            </a:r>
            <a:endParaRPr lang="fr-FR" sz="5400" dirty="0">
              <a:latin typeface="Sakkal Majalla" pitchFamily="2" charset="-78"/>
              <a:cs typeface="Sakkal Majalla" pitchFamily="2" charset="-78"/>
            </a:endParaRPr>
          </a:p>
        </p:txBody>
      </p:sp>
    </p:spTree>
    <p:extLst>
      <p:ext uri="{BB962C8B-B14F-4D97-AF65-F5344CB8AC3E}">
        <p14:creationId xmlns:p14="http://schemas.microsoft.com/office/powerpoint/2010/main" val="11975032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ndir un rectangle avec un coin du même côté 3"/>
          <p:cNvSpPr/>
          <p:nvPr/>
        </p:nvSpPr>
        <p:spPr>
          <a:xfrm>
            <a:off x="2070848" y="403411"/>
            <a:ext cx="8673352" cy="1008529"/>
          </a:xfrm>
          <a:prstGeom prst="round2Same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DZ" sz="3200" b="1" u="sng" dirty="0" smtClean="0">
                <a:latin typeface="Sakkal Majalla" pitchFamily="2" charset="-78"/>
                <a:cs typeface="Sakkal Majalla" pitchFamily="2" charset="-78"/>
              </a:rPr>
              <a:t>7/ مميزات استخدام الحوسبة السحابية في التعليم الالكتروني</a:t>
            </a:r>
            <a:endParaRPr lang="fr-FR" sz="3200" b="1" u="sng" dirty="0">
              <a:latin typeface="Sakkal Majalla" pitchFamily="2" charset="-78"/>
              <a:cs typeface="Sakkal Majalla" pitchFamily="2" charset="-78"/>
            </a:endParaRPr>
          </a:p>
        </p:txBody>
      </p:sp>
      <p:sp>
        <p:nvSpPr>
          <p:cNvPr id="6" name="Rogner un rectangle avec un coin diagonal 5"/>
          <p:cNvSpPr/>
          <p:nvPr/>
        </p:nvSpPr>
        <p:spPr>
          <a:xfrm>
            <a:off x="2359959" y="1963271"/>
            <a:ext cx="8095129" cy="4410635"/>
          </a:xfrm>
          <a:prstGeom prst="snip2Diag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sz="2400" dirty="0" smtClean="0">
                <a:latin typeface="Sakkal Majalla" pitchFamily="2" charset="-78"/>
                <a:cs typeface="Sakkal Majalla" pitchFamily="2" charset="-78"/>
              </a:rPr>
              <a:t>1. تتيح هذه الخدمة للمستخدمين دون اشتراط مهارات محددة خاصة ؛</a:t>
            </a:r>
          </a:p>
          <a:p>
            <a:pPr algn="ctr" rtl="1"/>
            <a:r>
              <a:rPr lang="ar-DZ" sz="2400" dirty="0" smtClean="0">
                <a:latin typeface="Sakkal Majalla" pitchFamily="2" charset="-78"/>
                <a:cs typeface="Sakkal Majalla" pitchFamily="2" charset="-78"/>
              </a:rPr>
              <a:t>2.موفرة اقتصاديا؛</a:t>
            </a:r>
          </a:p>
          <a:p>
            <a:pPr algn="ctr" rtl="1"/>
            <a:r>
              <a:rPr lang="ar-DZ" sz="2400" dirty="0" smtClean="0">
                <a:latin typeface="Sakkal Majalla" pitchFamily="2" charset="-78"/>
                <a:cs typeface="Sakkal Majalla" pitchFamily="2" charset="-78"/>
              </a:rPr>
              <a:t>3. تتناسب الخدمات الكبيرة التي يقدمها نظام التعليم الالكتروني للطلاب في التعليم الجامعي وقبل الجامعي؛</a:t>
            </a:r>
          </a:p>
          <a:p>
            <a:pPr algn="ctr" rtl="1"/>
            <a:r>
              <a:rPr lang="ar-DZ" sz="2400" dirty="0" smtClean="0">
                <a:latin typeface="Sakkal Majalla" pitchFamily="2" charset="-78"/>
                <a:cs typeface="Sakkal Majalla" pitchFamily="2" charset="-78"/>
              </a:rPr>
              <a:t>4. إمكانية الاستفادة من الخدمات والتطبيقات والبيانات من أي مكان وفي أي وقت مع قابلية سريعة لزيادة الحجم؛</a:t>
            </a:r>
          </a:p>
          <a:p>
            <a:pPr algn="ctr" rtl="1"/>
            <a:r>
              <a:rPr lang="ar-DZ" sz="2400" dirty="0" smtClean="0">
                <a:latin typeface="Sakkal Majalla" pitchFamily="2" charset="-78"/>
                <a:cs typeface="Sakkal Majalla" pitchFamily="2" charset="-78"/>
              </a:rPr>
              <a:t>5.حسن إدارة العمل التعليمي بجودة عالية باستخدام أدوات التعليم الالكتروني للأجيال؛</a:t>
            </a:r>
          </a:p>
          <a:p>
            <a:pPr algn="ctr" rtl="1"/>
            <a:r>
              <a:rPr lang="ar-DZ" sz="2400" dirty="0" smtClean="0">
                <a:latin typeface="Sakkal Majalla" pitchFamily="2" charset="-78"/>
                <a:cs typeface="Sakkal Majalla" pitchFamily="2" charset="-78"/>
              </a:rPr>
              <a:t>6.سرعة انجاز العمل باستخدام الحوسبة السحابية وسرعة التحميل؛</a:t>
            </a:r>
          </a:p>
          <a:p>
            <a:pPr algn="ctr" rtl="1"/>
            <a:r>
              <a:rPr lang="ar-DZ" sz="2400" dirty="0" smtClean="0">
                <a:latin typeface="Sakkal Majalla" pitchFamily="2" charset="-78"/>
                <a:cs typeface="Sakkal Majalla" pitchFamily="2" charset="-78"/>
              </a:rPr>
              <a:t>7. استخدام البرامج بمختلف الإصدارات الحديثة والقديمة.</a:t>
            </a:r>
            <a:endParaRPr lang="fr-FR" sz="2400" dirty="0">
              <a:latin typeface="Sakkal Majalla" pitchFamily="2" charset="-78"/>
              <a:cs typeface="Sakkal Majalla" pitchFamily="2" charset="-78"/>
            </a:endParaRPr>
          </a:p>
        </p:txBody>
      </p:sp>
    </p:spTree>
    <p:extLst>
      <p:ext uri="{BB962C8B-B14F-4D97-AF65-F5344CB8AC3E}">
        <p14:creationId xmlns:p14="http://schemas.microsoft.com/office/powerpoint/2010/main" val="21666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ouble vague 3"/>
          <p:cNvSpPr/>
          <p:nvPr/>
        </p:nvSpPr>
        <p:spPr>
          <a:xfrm>
            <a:off x="2756648" y="591671"/>
            <a:ext cx="6320118" cy="914400"/>
          </a:xfrm>
          <a:prstGeom prst="doubleWav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sz="3200" b="1" u="sng" dirty="0" smtClean="0">
                <a:latin typeface="Sakkal Majalla" pitchFamily="2" charset="-78"/>
                <a:cs typeface="Sakkal Majalla" pitchFamily="2" charset="-78"/>
              </a:rPr>
              <a:t>8/ توظيف الحوسبة السحابية في التعليم</a:t>
            </a:r>
            <a:endParaRPr lang="fr-FR" sz="3200" b="1" u="sng" dirty="0">
              <a:latin typeface="Sakkal Majalla" pitchFamily="2" charset="-78"/>
              <a:cs typeface="Sakkal Majalla" pitchFamily="2" charset="-78"/>
            </a:endParaRPr>
          </a:p>
        </p:txBody>
      </p:sp>
      <p:sp>
        <p:nvSpPr>
          <p:cNvPr id="6" name="Étoile à 10 branches 5"/>
          <p:cNvSpPr/>
          <p:nvPr/>
        </p:nvSpPr>
        <p:spPr>
          <a:xfrm>
            <a:off x="7969624" y="2743200"/>
            <a:ext cx="4222376" cy="3751729"/>
          </a:xfrm>
          <a:prstGeom prst="star10">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sz="2400" dirty="0" smtClean="0">
                <a:latin typeface="Sakkal Majalla" pitchFamily="2" charset="-78"/>
                <a:cs typeface="Sakkal Majalla" pitchFamily="2" charset="-78"/>
              </a:rPr>
              <a:t>1/ مرتبط بالدوافع الذاتية القائمة على الاستمتاع الشخصي حيث تتيح تطبيقات السحب الحاسوبية عمليات متنوعة لحفظ المحتوى ونشره عبر مظلة تكنولوجية يستطيع المتعلم الوصول اليها </a:t>
            </a:r>
            <a:endParaRPr lang="fr-FR" sz="2400" dirty="0">
              <a:latin typeface="Sakkal Majalla" pitchFamily="2" charset="-78"/>
              <a:cs typeface="Sakkal Majalla" pitchFamily="2" charset="-78"/>
            </a:endParaRPr>
          </a:p>
        </p:txBody>
      </p:sp>
      <p:sp>
        <p:nvSpPr>
          <p:cNvPr id="7" name="Étoile à 10 branches 6"/>
          <p:cNvSpPr/>
          <p:nvPr/>
        </p:nvSpPr>
        <p:spPr>
          <a:xfrm>
            <a:off x="4034119" y="2743201"/>
            <a:ext cx="3778624" cy="3751728"/>
          </a:xfrm>
          <a:prstGeom prst="star10">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sz="2400" dirty="0" smtClean="0">
                <a:latin typeface="Sakkal Majalla" pitchFamily="2" charset="-78"/>
                <a:cs typeface="Sakkal Majalla" pitchFamily="2" charset="-78"/>
              </a:rPr>
              <a:t>2/ دافع يرتكز الى الالتزام المجتمعي وهنا تطبيقات السحب الحاسوبية تمنح المتعلم الفرصة نحو تنفيذ التزاماته نحو مجتمع التعلم والمرتبطة بالبناء التشاركي</a:t>
            </a:r>
            <a:endParaRPr lang="fr-FR" sz="2400" dirty="0">
              <a:latin typeface="Sakkal Majalla" pitchFamily="2" charset="-78"/>
              <a:cs typeface="Sakkal Majalla" pitchFamily="2" charset="-78"/>
            </a:endParaRPr>
          </a:p>
        </p:txBody>
      </p:sp>
      <p:sp>
        <p:nvSpPr>
          <p:cNvPr id="8" name="Étoile à 10 branches 7"/>
          <p:cNvSpPr/>
          <p:nvPr/>
        </p:nvSpPr>
        <p:spPr>
          <a:xfrm>
            <a:off x="152402" y="2743200"/>
            <a:ext cx="3724836" cy="3751729"/>
          </a:xfrm>
          <a:prstGeom prst="star10">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sz="2400" dirty="0" smtClean="0">
                <a:latin typeface="Sakkal Majalla" pitchFamily="2" charset="-78"/>
                <a:cs typeface="Sakkal Majalla" pitchFamily="2" charset="-78"/>
              </a:rPr>
              <a:t>3/ الدوافع الخارجية تركز على التنمية الذاتية للمتعلم في مظلة تحتوي على وسائط وملفات متنوعة يمكن للمتعلم استخدامها والتفاعل معها في اطار تشاركي ودون أي قيد</a:t>
            </a:r>
            <a:endParaRPr lang="fr-FR" sz="2400" dirty="0">
              <a:latin typeface="Sakkal Majalla" pitchFamily="2" charset="-78"/>
              <a:cs typeface="Sakkal Majalla" pitchFamily="2" charset="-78"/>
            </a:endParaRPr>
          </a:p>
        </p:txBody>
      </p:sp>
      <p:sp>
        <p:nvSpPr>
          <p:cNvPr id="9" name="Rectangle 8"/>
          <p:cNvSpPr/>
          <p:nvPr/>
        </p:nvSpPr>
        <p:spPr>
          <a:xfrm>
            <a:off x="1479176" y="1748118"/>
            <a:ext cx="8969189" cy="51098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sz="2400" dirty="0" smtClean="0">
                <a:latin typeface="Sakkal Majalla" pitchFamily="2" charset="-78"/>
                <a:cs typeface="Sakkal Majalla" pitchFamily="2" charset="-78"/>
              </a:rPr>
              <a:t>ان تطبيقات السحب الحاسوبية يرتكز على ثلاث دوافع رئيسية وهي:</a:t>
            </a:r>
            <a:endParaRPr lang="fr-FR" sz="2400" dirty="0">
              <a:latin typeface="Sakkal Majalla" pitchFamily="2" charset="-78"/>
              <a:cs typeface="Sakkal Majalla" pitchFamily="2" charset="-78"/>
            </a:endParaRPr>
          </a:p>
        </p:txBody>
      </p:sp>
      <p:cxnSp>
        <p:nvCxnSpPr>
          <p:cNvPr id="13" name="Connecteur droit avec flèche 12"/>
          <p:cNvCxnSpPr>
            <a:stCxn id="9" idx="2"/>
          </p:cNvCxnSpPr>
          <p:nvPr/>
        </p:nvCxnSpPr>
        <p:spPr>
          <a:xfrm flipH="1">
            <a:off x="5963770" y="2259106"/>
            <a:ext cx="1" cy="4840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a:stCxn id="9" idx="2"/>
            <a:endCxn id="8" idx="8"/>
          </p:cNvCxnSpPr>
          <p:nvPr/>
        </p:nvCxnSpPr>
        <p:spPr>
          <a:xfrm flipH="1">
            <a:off x="2014820" y="2259106"/>
            <a:ext cx="3948951" cy="4840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a:stCxn id="9" idx="2"/>
            <a:endCxn id="6" idx="8"/>
          </p:cNvCxnSpPr>
          <p:nvPr/>
        </p:nvCxnSpPr>
        <p:spPr>
          <a:xfrm>
            <a:off x="5963771" y="2259106"/>
            <a:ext cx="4117041" cy="4840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36541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ndir un rectangle avec un coin du même côté 3"/>
          <p:cNvSpPr/>
          <p:nvPr/>
        </p:nvSpPr>
        <p:spPr>
          <a:xfrm>
            <a:off x="3052483" y="443753"/>
            <a:ext cx="5674658" cy="699247"/>
          </a:xfrm>
          <a:prstGeom prst="round2Same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DZ" sz="3200" b="1" u="sng" dirty="0" smtClean="0">
                <a:latin typeface="Arial" panose="020B0604020202020204" pitchFamily="34" charset="0"/>
                <a:cs typeface="Arial" panose="020B0604020202020204" pitchFamily="34" charset="0"/>
              </a:rPr>
              <a:t>9/ فوائد الحوسبة السحابية في التعليم</a:t>
            </a:r>
            <a:endParaRPr lang="fr-FR" sz="3200" b="1" u="sng" dirty="0">
              <a:latin typeface="Arial" panose="020B0604020202020204" pitchFamily="34" charset="0"/>
              <a:cs typeface="Arial" panose="020B0604020202020204" pitchFamily="34" charset="0"/>
            </a:endParaRPr>
          </a:p>
        </p:txBody>
      </p:sp>
      <p:sp>
        <p:nvSpPr>
          <p:cNvPr id="5" name="Organigramme : Procédé prédéfini 4"/>
          <p:cNvSpPr/>
          <p:nvPr/>
        </p:nvSpPr>
        <p:spPr>
          <a:xfrm>
            <a:off x="255494" y="1479177"/>
            <a:ext cx="11739283" cy="5109882"/>
          </a:xfrm>
          <a:prstGeom prst="flowChartPredefinedProcess">
            <a:avLst/>
          </a:prstGeom>
        </p:spPr>
        <p:style>
          <a:lnRef idx="2">
            <a:schemeClr val="accent6"/>
          </a:lnRef>
          <a:fillRef idx="1">
            <a:schemeClr val="lt1"/>
          </a:fillRef>
          <a:effectRef idx="0">
            <a:schemeClr val="accent6"/>
          </a:effectRef>
          <a:fontRef idx="minor">
            <a:schemeClr val="dk1"/>
          </a:fontRef>
        </p:style>
        <p:txBody>
          <a:bodyPr rtlCol="0" anchor="ctr"/>
          <a:lstStyle/>
          <a:p>
            <a:pPr algn="r"/>
            <a:r>
              <a:rPr lang="ar-DZ" sz="2400" dirty="0" smtClean="0">
                <a:latin typeface="Sakkal Majalla" pitchFamily="2" charset="-78"/>
                <a:cs typeface="Sakkal Majalla" pitchFamily="2" charset="-78"/>
              </a:rPr>
              <a:t>1.الوصول الى الحد الأدنى لقدرات تكنولوجيا المعلومات</a:t>
            </a:r>
          </a:p>
          <a:p>
            <a:pPr algn="r"/>
            <a:r>
              <a:rPr lang="ar-DZ" sz="2400" dirty="0" smtClean="0">
                <a:latin typeface="Sakkal Majalla" pitchFamily="2" charset="-78"/>
                <a:cs typeface="Sakkal Majalla" pitchFamily="2" charset="-78"/>
              </a:rPr>
              <a:t>2. إمكانية التوسع والتطوير من خلال توفير جديد بمساحة عالية ومواصفات اعلى كل ما عليه هو ان يدخل ويغير الاعدادات فقط</a:t>
            </a:r>
          </a:p>
          <a:p>
            <a:pPr algn="r"/>
            <a:r>
              <a:rPr lang="ar-DZ" sz="2400" dirty="0" smtClean="0">
                <a:latin typeface="Sakkal Majalla" pitchFamily="2" charset="-78"/>
                <a:cs typeface="Sakkal Majalla" pitchFamily="2" charset="-78"/>
              </a:rPr>
              <a:t>3.الحفظ والتخزين أي تخزين معلومات دائمة في حاسبات خادمة متصلة بالأنترنت</a:t>
            </a:r>
          </a:p>
          <a:p>
            <a:pPr algn="r"/>
            <a:r>
              <a:rPr lang="ar-DZ" sz="2400" dirty="0" smtClean="0">
                <a:latin typeface="Sakkal Majalla" pitchFamily="2" charset="-78"/>
                <a:cs typeface="Sakkal Majalla" pitchFamily="2" charset="-78"/>
              </a:rPr>
              <a:t>4. السلامة والأمان أي تمكين المستخدم من الولوج الامن والاستفادة من السيرورات في اجراء عمليا معقدة</a:t>
            </a:r>
          </a:p>
          <a:p>
            <a:pPr algn="r"/>
            <a:r>
              <a:rPr lang="ar-DZ" sz="2400" dirty="0" smtClean="0">
                <a:latin typeface="Sakkal Majalla" pitchFamily="2" charset="-78"/>
                <a:cs typeface="Sakkal Majalla" pitchFamily="2" charset="-78"/>
              </a:rPr>
              <a:t>5. الصيانة والتطوير أي جعل أعباء صيانة وتطوير البرامج التقنية على عاتق الشركات المزودة مما يقلل العبء على المستخدمين </a:t>
            </a:r>
          </a:p>
          <a:p>
            <a:pPr algn="r"/>
            <a:r>
              <a:rPr lang="ar-DZ" sz="2400" dirty="0" smtClean="0">
                <a:latin typeface="Sakkal Majalla" pitchFamily="2" charset="-78"/>
                <a:cs typeface="Sakkal Majalla" pitchFamily="2" charset="-78"/>
              </a:rPr>
              <a:t>6. الاستدامة أي ضمان عمل الخدمة بشكل دائم مع توفر الكثير من الوقت والتكلفة </a:t>
            </a:r>
          </a:p>
          <a:p>
            <a:pPr algn="r"/>
            <a:r>
              <a:rPr lang="ar-DZ" sz="2400" dirty="0" smtClean="0">
                <a:latin typeface="Sakkal Majalla" pitchFamily="2" charset="-78"/>
                <a:cs typeface="Sakkal Majalla" pitchFamily="2" charset="-78"/>
              </a:rPr>
              <a:t>7.المرونة تعدد الخيارات التي تعزز الفاعلية وترفع الكفاءة في المؤسسات والشركات من خلال زيادة الإنتاجية </a:t>
            </a:r>
          </a:p>
          <a:p>
            <a:pPr algn="r"/>
            <a:r>
              <a:rPr lang="ar-DZ" sz="2400" dirty="0" smtClean="0">
                <a:latin typeface="Sakkal Majalla" pitchFamily="2" charset="-78"/>
                <a:cs typeface="Sakkal Majalla" pitchFamily="2" charset="-78"/>
              </a:rPr>
              <a:t>8. المشاركة أي تمكين المستخدم من مشاركة ملفاته مع مستخدمين اخرين</a:t>
            </a:r>
            <a:endParaRPr lang="fr-FR" sz="2400" dirty="0">
              <a:latin typeface="Sakkal Majalla" pitchFamily="2" charset="-78"/>
              <a:cs typeface="Sakkal Majalla" pitchFamily="2" charset="-78"/>
            </a:endParaRPr>
          </a:p>
        </p:txBody>
      </p:sp>
    </p:spTree>
    <p:extLst>
      <p:ext uri="{BB962C8B-B14F-4D97-AF65-F5344CB8AC3E}">
        <p14:creationId xmlns:p14="http://schemas.microsoft.com/office/powerpoint/2010/main" val="1509780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gner un rectangle avec un coin du même côté 3"/>
          <p:cNvSpPr/>
          <p:nvPr/>
        </p:nvSpPr>
        <p:spPr>
          <a:xfrm>
            <a:off x="2097742" y="295835"/>
            <a:ext cx="7974105" cy="1748118"/>
          </a:xfrm>
          <a:prstGeom prst="snip2Same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3200" b="1" u="sng" dirty="0" smtClean="0">
                <a:latin typeface="Sakkal Majalla" pitchFamily="2" charset="-78"/>
                <a:cs typeface="Sakkal Majalla" pitchFamily="2" charset="-78"/>
              </a:rPr>
              <a:t>10/ اهم التحديات التي تواجه اعتماد خدمة الحوسبة السحابية في التعليم العالي</a:t>
            </a:r>
            <a:endParaRPr lang="fr-FR" sz="3200" b="1" u="sng" dirty="0">
              <a:latin typeface="Sakkal Majalla" pitchFamily="2" charset="-78"/>
              <a:cs typeface="Sakkal Majalla" pitchFamily="2" charset="-78"/>
            </a:endParaRPr>
          </a:p>
        </p:txBody>
      </p:sp>
      <p:sp>
        <p:nvSpPr>
          <p:cNvPr id="5" name="Ellipse 4"/>
          <p:cNvSpPr/>
          <p:nvPr/>
        </p:nvSpPr>
        <p:spPr>
          <a:xfrm>
            <a:off x="477370" y="2407023"/>
            <a:ext cx="11214847" cy="1344706"/>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sz="2400" dirty="0" smtClean="0">
                <a:latin typeface="Sakkal Majalla" pitchFamily="2" charset="-78"/>
                <a:cs typeface="Sakkal Majalla" pitchFamily="2" charset="-78"/>
              </a:rPr>
              <a:t>الحوسبة السحابية خدمة تعتمد على نقل وتشارك المعلومات بين المستخدمين فان جميع مؤسسات التعليم العالي تحرص على امان وخصوصية معلوماتها لأنها تبنى عليها اتخاذ القرارات والتخطيط الاستراتيجي</a:t>
            </a:r>
            <a:endParaRPr lang="fr-FR" sz="2400" dirty="0">
              <a:latin typeface="Sakkal Majalla" pitchFamily="2" charset="-78"/>
              <a:cs typeface="Sakkal Majalla" pitchFamily="2" charset="-78"/>
            </a:endParaRPr>
          </a:p>
        </p:txBody>
      </p:sp>
      <p:sp>
        <p:nvSpPr>
          <p:cNvPr id="6" name="Ellipse 5"/>
          <p:cNvSpPr/>
          <p:nvPr/>
        </p:nvSpPr>
        <p:spPr>
          <a:xfrm>
            <a:off x="477370" y="4007224"/>
            <a:ext cx="11214847" cy="1237129"/>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sz="2400" dirty="0" smtClean="0">
                <a:latin typeface="Sakkal Majalla" pitchFamily="2" charset="-78"/>
                <a:cs typeface="Sakkal Majalla" pitchFamily="2" charset="-78"/>
              </a:rPr>
              <a:t>عدم وعي بعض الطلاب بالتعليم القائم بالحوسبة واتخاذ مواقف سلبية تجاهه وصعوبة تقبل بعض الأساتذة الى استخدام السحابة في التعليم مما يستوجب الحاجة الى تأهيل الطلاب والأساتذة لهذه الخدمة </a:t>
            </a:r>
            <a:endParaRPr lang="fr-FR" sz="2400" dirty="0">
              <a:latin typeface="Sakkal Majalla" pitchFamily="2" charset="-78"/>
              <a:cs typeface="Sakkal Majalla" pitchFamily="2" charset="-78"/>
            </a:endParaRPr>
          </a:p>
        </p:txBody>
      </p:sp>
      <p:sp>
        <p:nvSpPr>
          <p:cNvPr id="7" name="Ellipse 6"/>
          <p:cNvSpPr/>
          <p:nvPr/>
        </p:nvSpPr>
        <p:spPr>
          <a:xfrm>
            <a:off x="477369" y="5499847"/>
            <a:ext cx="11214847" cy="1089211"/>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sz="2400" dirty="0" smtClean="0">
                <a:latin typeface="Sakkal Majalla" pitchFamily="2" charset="-78"/>
                <a:cs typeface="Sakkal Majalla" pitchFamily="2" charset="-78"/>
              </a:rPr>
              <a:t>ضعف البنية التحتية للأنترنت عالي السرعة داخل الجامعة ونقص الدعم العالي مما يحد من انتشار استخدام الخدمة السحابية في التعليم </a:t>
            </a:r>
            <a:endParaRPr lang="fr-FR" sz="2400" dirty="0">
              <a:latin typeface="Sakkal Majalla" pitchFamily="2" charset="-78"/>
              <a:cs typeface="Sakkal Majalla" pitchFamily="2" charset="-78"/>
            </a:endParaRPr>
          </a:p>
        </p:txBody>
      </p:sp>
      <p:sp>
        <p:nvSpPr>
          <p:cNvPr id="8" name="Flèche vers le bas 7"/>
          <p:cNvSpPr/>
          <p:nvPr/>
        </p:nvSpPr>
        <p:spPr>
          <a:xfrm>
            <a:off x="5607424" y="2043953"/>
            <a:ext cx="349623" cy="36307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Sakkal Majalla" pitchFamily="2" charset="-78"/>
              <a:cs typeface="Sakkal Majalla" pitchFamily="2" charset="-78"/>
            </a:endParaRPr>
          </a:p>
        </p:txBody>
      </p:sp>
      <p:sp>
        <p:nvSpPr>
          <p:cNvPr id="9" name="Flèche vers le bas 8"/>
          <p:cNvSpPr/>
          <p:nvPr/>
        </p:nvSpPr>
        <p:spPr>
          <a:xfrm>
            <a:off x="5607424" y="3765176"/>
            <a:ext cx="322729" cy="2554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Sakkal Majalla" pitchFamily="2" charset="-78"/>
              <a:cs typeface="Sakkal Majalla" pitchFamily="2" charset="-78"/>
            </a:endParaRPr>
          </a:p>
        </p:txBody>
      </p:sp>
      <p:sp>
        <p:nvSpPr>
          <p:cNvPr id="10" name="Flèche vers le bas 9"/>
          <p:cNvSpPr/>
          <p:nvPr/>
        </p:nvSpPr>
        <p:spPr>
          <a:xfrm>
            <a:off x="5607425" y="5244353"/>
            <a:ext cx="262216" cy="24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Sakkal Majalla" pitchFamily="2" charset="-78"/>
              <a:cs typeface="Sakkal Majalla" pitchFamily="2" charset="-78"/>
            </a:endParaRPr>
          </a:p>
        </p:txBody>
      </p:sp>
    </p:spTree>
    <p:extLst>
      <p:ext uri="{BB962C8B-B14F-4D97-AF65-F5344CB8AC3E}">
        <p14:creationId xmlns:p14="http://schemas.microsoft.com/office/powerpoint/2010/main" val="23702458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2608730" y="389963"/>
            <a:ext cx="7180729" cy="1331259"/>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DZ" sz="3200" b="1" dirty="0" smtClean="0">
                <a:latin typeface="Arial" panose="020B0604020202020204" pitchFamily="34" charset="0"/>
                <a:cs typeface="Arial" panose="020B0604020202020204" pitchFamily="34" charset="0"/>
              </a:rPr>
              <a:t>11. تخطيط دخول </a:t>
            </a:r>
            <a:r>
              <a:rPr lang="ar-DZ" sz="3200" b="1" dirty="0" smtClean="0">
                <a:latin typeface="Sakkal Majalla" pitchFamily="2" charset="-78"/>
                <a:cs typeface="Sakkal Majalla" pitchFamily="2" charset="-78"/>
              </a:rPr>
              <a:t>المؤسسة</a:t>
            </a:r>
            <a:r>
              <a:rPr lang="ar-DZ" sz="3200" b="1" dirty="0" smtClean="0">
                <a:latin typeface="Arial" panose="020B0604020202020204" pitchFamily="34" charset="0"/>
                <a:cs typeface="Arial" panose="020B0604020202020204" pitchFamily="34" charset="0"/>
              </a:rPr>
              <a:t> التعليمية في السحابة</a:t>
            </a:r>
            <a:endParaRPr lang="fr-FR" sz="3200" b="1" dirty="0">
              <a:latin typeface="Arial" panose="020B0604020202020204" pitchFamily="34" charset="0"/>
              <a:cs typeface="Arial" panose="020B0604020202020204" pitchFamily="34" charset="0"/>
            </a:endParaRPr>
          </a:p>
        </p:txBody>
      </p:sp>
      <p:sp>
        <p:nvSpPr>
          <p:cNvPr id="5" name="Arrondir un rectangle avec un coin du même côté 4"/>
          <p:cNvSpPr/>
          <p:nvPr/>
        </p:nvSpPr>
        <p:spPr>
          <a:xfrm>
            <a:off x="1869142" y="2353236"/>
            <a:ext cx="8229600" cy="3254188"/>
          </a:xfrm>
          <a:prstGeom prst="round2Same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sz="2400" dirty="0" smtClean="0">
                <a:latin typeface="Sakkal Majalla" pitchFamily="2" charset="-78"/>
                <a:cs typeface="Sakkal Majalla" pitchFamily="2" charset="-78"/>
              </a:rPr>
              <a:t>ان الحوسبة السحابية تسمح للمؤسسة التعليمية من الاستفادة من عوامل الاهتمام التالية:</a:t>
            </a:r>
          </a:p>
          <a:p>
            <a:pPr algn="ctr"/>
            <a:r>
              <a:rPr lang="ar-DZ" sz="2400" dirty="0" smtClean="0">
                <a:latin typeface="Sakkal Majalla" pitchFamily="2" charset="-78"/>
                <a:cs typeface="Sakkal Majalla" pitchFamily="2" charset="-78"/>
              </a:rPr>
              <a:t>ـ التقليل السريع في تكلفة الأجهزة وزيادة قدرة الحوسبة وسعة التخزين المتوافرة </a:t>
            </a:r>
          </a:p>
          <a:p>
            <a:pPr algn="ctr"/>
            <a:r>
              <a:rPr lang="ar-DZ" sz="2400" dirty="0" smtClean="0">
                <a:latin typeface="Sakkal Majalla" pitchFamily="2" charset="-78"/>
                <a:cs typeface="Sakkal Majalla" pitchFamily="2" charset="-78"/>
              </a:rPr>
              <a:t>ـ نمو حجم البيانات في التطورات العلمية والمحاكاة والنشر والارشفة النابعة      </a:t>
            </a:r>
          </a:p>
          <a:p>
            <a:pPr algn="ctr"/>
            <a:r>
              <a:rPr lang="ar-DZ" sz="2400" dirty="0" smtClean="0">
                <a:latin typeface="Sakkal Majalla" pitchFamily="2" charset="-78"/>
                <a:cs typeface="Sakkal Majalla" pitchFamily="2" charset="-78"/>
              </a:rPr>
              <a:t>ـ تطوير خدمة الحوسبة وتطبيقات الويب الحديثة                                     </a:t>
            </a:r>
            <a:endParaRPr lang="fr-FR" sz="2400" dirty="0">
              <a:latin typeface="Sakkal Majalla" pitchFamily="2" charset="-78"/>
              <a:cs typeface="Sakkal Majalla" pitchFamily="2" charset="-78"/>
            </a:endParaRPr>
          </a:p>
        </p:txBody>
      </p:sp>
    </p:spTree>
    <p:extLst>
      <p:ext uri="{BB962C8B-B14F-4D97-AF65-F5344CB8AC3E}">
        <p14:creationId xmlns:p14="http://schemas.microsoft.com/office/powerpoint/2010/main" val="25124851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ndir un rectangle avec un coin du même côté 3"/>
          <p:cNvSpPr/>
          <p:nvPr/>
        </p:nvSpPr>
        <p:spPr>
          <a:xfrm>
            <a:off x="1963270" y="309282"/>
            <a:ext cx="8229601" cy="2770095"/>
          </a:xfrm>
          <a:prstGeom prst="round2Same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sz="2400" dirty="0" smtClean="0">
                <a:latin typeface="Sakkal Majalla" pitchFamily="2" charset="-78"/>
                <a:cs typeface="Sakkal Majalla" pitchFamily="2" charset="-78"/>
              </a:rPr>
              <a:t>فعلى ذلك فان التفكير والتخطيط والعمل في السحابة يتطلب من المؤسسات التعليمية التغلب على </a:t>
            </a:r>
            <a:r>
              <a:rPr lang="ar-DZ" sz="2400" dirty="0">
                <a:latin typeface="Sakkal Majalla" pitchFamily="2" charset="-78"/>
                <a:cs typeface="Sakkal Majalla" pitchFamily="2" charset="-78"/>
              </a:rPr>
              <a:t>ت</a:t>
            </a:r>
            <a:r>
              <a:rPr lang="ar-DZ" sz="2400" dirty="0" smtClean="0">
                <a:latin typeface="Sakkal Majalla" pitchFamily="2" charset="-78"/>
                <a:cs typeface="Sakkal Majalla" pitchFamily="2" charset="-78"/>
              </a:rPr>
              <a:t>حديات بيئة السحابة المعنية فيما يتعلق بالتفاسير غير المؤكدة والخصوصية والقضايا الخاصة بالتعاقد والتشريع ومواجهة المخاطر</a:t>
            </a:r>
          </a:p>
          <a:p>
            <a:pPr algn="ctr"/>
            <a:r>
              <a:rPr lang="ar-DZ" sz="2400" dirty="0">
                <a:latin typeface="Sakkal Majalla" pitchFamily="2" charset="-78"/>
                <a:cs typeface="Sakkal Majalla" pitchFamily="2" charset="-78"/>
              </a:rPr>
              <a:t> </a:t>
            </a:r>
            <a:r>
              <a:rPr lang="ar-DZ" sz="2400" dirty="0" smtClean="0">
                <a:latin typeface="Sakkal Majalla" pitchFamily="2" charset="-78"/>
                <a:cs typeface="Sakkal Majalla" pitchFamily="2" charset="-78"/>
              </a:rPr>
              <a:t>ـ  فعلى سبيل المثال الطالب في المؤسسة التعليمية الذي يدرس مقرر مثل الرياضيات يمكنه الوصول للسحابة من منزله للحصول الى الخادم الطبيعي او الافتراضي الذي يشتمل على التخزين الضروري </a:t>
            </a:r>
            <a:endParaRPr lang="fr-FR" sz="2400" dirty="0">
              <a:latin typeface="Sakkal Majalla" pitchFamily="2" charset="-78"/>
              <a:cs typeface="Sakkal Majalla" pitchFamily="2" charset="-78"/>
            </a:endParaRPr>
          </a:p>
        </p:txBody>
      </p:sp>
      <p:sp>
        <p:nvSpPr>
          <p:cNvPr id="5" name="Arrondir un rectangle avec un coin du même côté 4"/>
          <p:cNvSpPr/>
          <p:nvPr/>
        </p:nvSpPr>
        <p:spPr>
          <a:xfrm>
            <a:off x="1963270" y="3913092"/>
            <a:ext cx="8229601" cy="2084295"/>
          </a:xfrm>
          <a:prstGeom prst="round2Same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sz="2400" dirty="0" smtClean="0">
                <a:latin typeface="Sakkal Majalla" pitchFamily="2" charset="-78"/>
                <a:cs typeface="Sakkal Majalla" pitchFamily="2" charset="-78"/>
              </a:rPr>
              <a:t>وقد قام العديد من الافراد والجامعات والشركات والدول حاليا بالاستفادة من الانترنت بالفعل وذلك من خلال تطوير التعليم عبر التحول الديمقراطي لقطاع المعلومات وإتاحة إمكانية النمو الاقتصادي من خلال التجارة الالكترونية </a:t>
            </a:r>
            <a:endParaRPr lang="fr-FR" sz="2400" dirty="0">
              <a:latin typeface="Sakkal Majalla" pitchFamily="2" charset="-78"/>
              <a:cs typeface="Sakkal Majalla" pitchFamily="2" charset="-78"/>
            </a:endParaRPr>
          </a:p>
        </p:txBody>
      </p:sp>
      <p:sp>
        <p:nvSpPr>
          <p:cNvPr id="6" name="Flèche vers le bas 5"/>
          <p:cNvSpPr/>
          <p:nvPr/>
        </p:nvSpPr>
        <p:spPr>
          <a:xfrm>
            <a:off x="5862917" y="3065928"/>
            <a:ext cx="430306" cy="847164"/>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latin typeface="Sakkal Majalla" pitchFamily="2" charset="-78"/>
              <a:cs typeface="Sakkal Majalla" pitchFamily="2" charset="-78"/>
            </a:endParaRPr>
          </a:p>
        </p:txBody>
      </p:sp>
    </p:spTree>
    <p:extLst>
      <p:ext uri="{BB962C8B-B14F-4D97-AF65-F5344CB8AC3E}">
        <p14:creationId xmlns:p14="http://schemas.microsoft.com/office/powerpoint/2010/main" val="30598844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ndir un rectangle avec un coin du même côté 3"/>
          <p:cNvSpPr/>
          <p:nvPr/>
        </p:nvSpPr>
        <p:spPr>
          <a:xfrm>
            <a:off x="3025588" y="2191871"/>
            <a:ext cx="6710083" cy="2380129"/>
          </a:xfrm>
          <a:prstGeom prst="round2Same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sz="2400" dirty="0" smtClean="0">
                <a:latin typeface="Sakkal Majalla" pitchFamily="2" charset="-78"/>
                <a:cs typeface="Sakkal Majalla" pitchFamily="2" charset="-78"/>
              </a:rPr>
              <a:t>وعلى الرغم من استخدام الكليات والجامعات منذ سنوات للعديد من التطبيقات المستندة الى الحوسبة السحابية مثل البريد الالكتروني الا انه من الواضح ان الحوسبة السحابية تتطور بسرعة كبيرة الى نموذج لتخزين البيانات وتبادلها </a:t>
            </a:r>
            <a:endParaRPr lang="fr-FR" sz="2400" dirty="0">
              <a:latin typeface="Sakkal Majalla" pitchFamily="2" charset="-78"/>
              <a:cs typeface="Sakkal Majalla" pitchFamily="2" charset="-78"/>
            </a:endParaRPr>
          </a:p>
        </p:txBody>
      </p:sp>
    </p:spTree>
    <p:extLst>
      <p:ext uri="{BB962C8B-B14F-4D97-AF65-F5344CB8AC3E}">
        <p14:creationId xmlns:p14="http://schemas.microsoft.com/office/powerpoint/2010/main" val="6308400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3227294" y="309283"/>
            <a:ext cx="6266330" cy="847165"/>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sz="2400" b="1" dirty="0" smtClean="0">
                <a:latin typeface="Sakkal Majalla" pitchFamily="2" charset="-78"/>
                <a:cs typeface="Sakkal Majalla" pitchFamily="2" charset="-78"/>
              </a:rPr>
              <a:t>12 .مزايا وعيوب الحوسبة السحابية</a:t>
            </a:r>
            <a:endParaRPr lang="fr-FR" sz="2400" b="1" dirty="0">
              <a:latin typeface="Sakkal Majalla" pitchFamily="2" charset="-78"/>
              <a:cs typeface="Sakkal Majalla" pitchFamily="2" charset="-78"/>
            </a:endParaRPr>
          </a:p>
        </p:txBody>
      </p:sp>
      <p:sp>
        <p:nvSpPr>
          <p:cNvPr id="5" name="Pensées 4"/>
          <p:cNvSpPr/>
          <p:nvPr/>
        </p:nvSpPr>
        <p:spPr>
          <a:xfrm>
            <a:off x="6360459" y="1358154"/>
            <a:ext cx="5540187" cy="4746811"/>
          </a:xfrm>
          <a:prstGeom prst="cloud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sz="2400" b="1" u="sng" dirty="0" smtClean="0">
                <a:solidFill>
                  <a:srgbClr val="FF0000"/>
                </a:solidFill>
                <a:latin typeface="Sakkal Majalla" pitchFamily="2" charset="-78"/>
                <a:cs typeface="Sakkal Majalla" pitchFamily="2" charset="-78"/>
              </a:rPr>
              <a:t>المزايا: </a:t>
            </a:r>
          </a:p>
          <a:p>
            <a:pPr algn="ctr"/>
            <a:r>
              <a:rPr lang="ar-DZ" sz="2400" dirty="0" smtClean="0">
                <a:latin typeface="Sakkal Majalla" pitchFamily="2" charset="-78"/>
                <a:cs typeface="Sakkal Majalla" pitchFamily="2" charset="-78"/>
              </a:rPr>
              <a:t>ـ أجهزة حواسيب منخفضة التكلفة للمستفيدين </a:t>
            </a:r>
          </a:p>
          <a:p>
            <a:pPr algn="ctr"/>
            <a:r>
              <a:rPr lang="ar-DZ" sz="2400" dirty="0" smtClean="0">
                <a:latin typeface="Sakkal Majalla" pitchFamily="2" charset="-78"/>
                <a:cs typeface="Sakkal Majalla" pitchFamily="2" charset="-78"/>
              </a:rPr>
              <a:t>ـ انخفاض تكاليف البرمجيات </a:t>
            </a:r>
          </a:p>
          <a:p>
            <a:pPr algn="ctr"/>
            <a:r>
              <a:rPr lang="ar-DZ" sz="2400" dirty="0" smtClean="0">
                <a:latin typeface="Sakkal Majalla" pitchFamily="2" charset="-78"/>
                <a:cs typeface="Sakkal Majalla" pitchFamily="2" charset="-78"/>
              </a:rPr>
              <a:t>ـ سعة تخزينه غير محددة </a:t>
            </a:r>
          </a:p>
          <a:p>
            <a:pPr algn="ctr"/>
            <a:r>
              <a:rPr lang="ar-DZ" sz="2400" dirty="0" smtClean="0">
                <a:latin typeface="Sakkal Majalla" pitchFamily="2" charset="-78"/>
                <a:cs typeface="Sakkal Majalla" pitchFamily="2" charset="-78"/>
              </a:rPr>
              <a:t>ـ انخفاض تكاليف البنية التحتية لتكنولوجيا المعلومات </a:t>
            </a:r>
          </a:p>
          <a:p>
            <a:pPr algn="ctr"/>
            <a:r>
              <a:rPr lang="ar-DZ" sz="2400" dirty="0" smtClean="0">
                <a:latin typeface="Sakkal Majalla" pitchFamily="2" charset="-78"/>
                <a:cs typeface="Sakkal Majalla" pitchFamily="2" charset="-78"/>
              </a:rPr>
              <a:t>ـ زيادة امن البيانات بحيث يتم تخزين كافة البيانات في السحابة</a:t>
            </a:r>
          </a:p>
          <a:p>
            <a:pPr algn="ctr"/>
            <a:r>
              <a:rPr lang="ar-DZ" sz="2400" dirty="0" smtClean="0">
                <a:latin typeface="Sakkal Majalla" pitchFamily="2" charset="-78"/>
                <a:cs typeface="Sakkal Majalla" pitchFamily="2" charset="-78"/>
              </a:rPr>
              <a:t>ـ الوصول للمستندات من أي مكان واي زمان </a:t>
            </a:r>
          </a:p>
        </p:txBody>
      </p:sp>
      <p:sp>
        <p:nvSpPr>
          <p:cNvPr id="6" name="Pensées 5"/>
          <p:cNvSpPr/>
          <p:nvPr/>
        </p:nvSpPr>
        <p:spPr>
          <a:xfrm>
            <a:off x="255494" y="1532965"/>
            <a:ext cx="5943600" cy="4572000"/>
          </a:xfrm>
          <a:prstGeom prst="cloud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sz="2400" b="1" u="sng" dirty="0" smtClean="0">
                <a:solidFill>
                  <a:srgbClr val="FF0000"/>
                </a:solidFill>
                <a:latin typeface="Sakkal Majalla" pitchFamily="2" charset="-78"/>
                <a:cs typeface="Sakkal Majalla" pitchFamily="2" charset="-78"/>
              </a:rPr>
              <a:t>العيوب: </a:t>
            </a:r>
          </a:p>
          <a:p>
            <a:pPr algn="ctr"/>
            <a:r>
              <a:rPr lang="ar-DZ" sz="2400" dirty="0" smtClean="0">
                <a:latin typeface="Sakkal Majalla" pitchFamily="2" charset="-78"/>
                <a:cs typeface="Sakkal Majalla" pitchFamily="2" charset="-78"/>
              </a:rPr>
              <a:t>ـ التبعية أي فقدان السيطرة </a:t>
            </a:r>
          </a:p>
          <a:p>
            <a:pPr algn="ctr"/>
            <a:r>
              <a:rPr lang="ar-DZ" sz="2400" dirty="0" smtClean="0">
                <a:latin typeface="Sakkal Majalla" pitchFamily="2" charset="-78"/>
                <a:cs typeface="Sakkal Majalla" pitchFamily="2" charset="-78"/>
              </a:rPr>
              <a:t>ـ لا تزال هذه الخدمة غير قادرة على توفير كل حاجات المستخدم</a:t>
            </a:r>
          </a:p>
          <a:p>
            <a:pPr algn="ctr"/>
            <a:r>
              <a:rPr lang="ar-DZ" sz="2400" dirty="0" smtClean="0">
                <a:latin typeface="Sakkal Majalla" pitchFamily="2" charset="-78"/>
                <a:cs typeface="Sakkal Majalla" pitchFamily="2" charset="-78"/>
              </a:rPr>
              <a:t>ـ استخدام السحابة يتطلب معرفة تقنية واسعة وخبرة في التعامل مع البرمجيات قد لا يمتلكها البعض</a:t>
            </a:r>
          </a:p>
          <a:p>
            <a:pPr algn="ctr"/>
            <a:r>
              <a:rPr lang="ar-DZ" sz="2400" dirty="0" smtClean="0">
                <a:latin typeface="Sakkal Majalla" pitchFamily="2" charset="-78"/>
                <a:cs typeface="Sakkal Majalla" pitchFamily="2" charset="-78"/>
              </a:rPr>
              <a:t>ـ هناك مخاوف بشان امن المعلومات وخصوصيتها فليس هناك ضمان كامل بعدم هجوم المخترقين </a:t>
            </a:r>
            <a:endParaRPr lang="fr-FR" sz="2400" dirty="0">
              <a:latin typeface="Sakkal Majalla" pitchFamily="2" charset="-78"/>
              <a:cs typeface="Sakkal Majalla" pitchFamily="2" charset="-78"/>
            </a:endParaRPr>
          </a:p>
        </p:txBody>
      </p:sp>
    </p:spTree>
    <p:extLst>
      <p:ext uri="{BB962C8B-B14F-4D97-AF65-F5344CB8AC3E}">
        <p14:creationId xmlns:p14="http://schemas.microsoft.com/office/powerpoint/2010/main" val="32209064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12191999" cy="6857999"/>
          </a:xfrm>
        </p:spPr>
        <p:txBody>
          <a:bodyPr/>
          <a:lstStyle/>
          <a:p>
            <a:pPr algn="ctr"/>
            <a:r>
              <a:rPr lang="ar-DZ" b="1" dirty="0" smtClean="0">
                <a:latin typeface="Sakkal Majalla" pitchFamily="2" charset="-78"/>
                <a:cs typeface="Sakkal Majalla" pitchFamily="2" charset="-78"/>
              </a:rPr>
              <a:t/>
            </a:r>
            <a:br>
              <a:rPr lang="ar-DZ" b="1" dirty="0" smtClean="0">
                <a:latin typeface="Sakkal Majalla" pitchFamily="2" charset="-78"/>
                <a:cs typeface="Sakkal Majalla" pitchFamily="2" charset="-78"/>
              </a:rPr>
            </a:br>
            <a:r>
              <a:rPr lang="ar-DZ" b="1" dirty="0">
                <a:latin typeface="Sakkal Majalla" pitchFamily="2" charset="-78"/>
                <a:cs typeface="Sakkal Majalla" pitchFamily="2" charset="-78"/>
              </a:rPr>
              <a:t/>
            </a:r>
            <a:br>
              <a:rPr lang="ar-DZ" b="1" dirty="0">
                <a:latin typeface="Sakkal Majalla" pitchFamily="2" charset="-78"/>
                <a:cs typeface="Sakkal Majalla" pitchFamily="2" charset="-78"/>
              </a:rPr>
            </a:br>
            <a:r>
              <a:rPr lang="ar-DZ" b="1" smtClean="0">
                <a:latin typeface="Sakkal Majalla" pitchFamily="2" charset="-78"/>
                <a:cs typeface="Sakkal Majalla" pitchFamily="2" charset="-78"/>
              </a:rPr>
              <a:t/>
            </a:r>
            <a:br>
              <a:rPr lang="ar-DZ" b="1" smtClean="0">
                <a:latin typeface="Sakkal Majalla" pitchFamily="2" charset="-78"/>
                <a:cs typeface="Sakkal Majalla" pitchFamily="2" charset="-78"/>
              </a:rPr>
            </a:br>
            <a:r>
              <a:rPr lang="ar-DZ" b="1" u="sng" dirty="0" smtClean="0">
                <a:latin typeface="Sakkal Majalla" pitchFamily="2" charset="-78"/>
                <a:cs typeface="Sakkal Majalla" pitchFamily="2" charset="-78"/>
              </a:rPr>
              <a:t/>
            </a:r>
            <a:br>
              <a:rPr lang="ar-DZ" b="1" u="sng" dirty="0" smtClean="0">
                <a:latin typeface="Sakkal Majalla" pitchFamily="2" charset="-78"/>
                <a:cs typeface="Sakkal Majalla" pitchFamily="2" charset="-78"/>
              </a:rPr>
            </a:br>
            <a:r>
              <a:rPr lang="ar-DZ" b="1" u="sng" dirty="0">
                <a:latin typeface="Sakkal Majalla" pitchFamily="2" charset="-78"/>
                <a:cs typeface="Sakkal Majalla" pitchFamily="2" charset="-78"/>
              </a:rPr>
              <a:t/>
            </a:r>
            <a:br>
              <a:rPr lang="ar-DZ" b="1" u="sng" dirty="0">
                <a:latin typeface="Sakkal Majalla" pitchFamily="2" charset="-78"/>
                <a:cs typeface="Sakkal Majalla" pitchFamily="2" charset="-78"/>
              </a:rPr>
            </a:br>
            <a:r>
              <a:rPr lang="ar-DZ" sz="2800" dirty="0" smtClean="0">
                <a:latin typeface="Sakkal Majalla" pitchFamily="2" charset="-78"/>
                <a:cs typeface="Sakkal Majalla" pitchFamily="2" charset="-78"/>
              </a:rPr>
              <a:t>وأخيرا يمكن اعتبار مدخل الحوسبة السحابية مدخلا جديدا مبتكرا لحل كثيرا من المشكلات التي تواجه المؤسسات التعليمية على كافة احجامها وانواعها وتوجهاتها وعلى القائمين على تلك المؤسسات السعي على توعية العاملين بها بكيفية الاستفادة من تلك التقنية وتوظيفها لتحسين عمليهم ورفع كفاءتها مع توفير المتطلبات اللازمة لذلك والسعي نحو تذليل ما يواجه تطبيقها من معوقات</a:t>
            </a:r>
            <a:endParaRPr lang="fr-FR" b="1" u="sng" dirty="0">
              <a:latin typeface="Sakkal Majalla" pitchFamily="2" charset="-78"/>
              <a:cs typeface="Sakkal Majalla" pitchFamily="2" charset="-78"/>
            </a:endParaRPr>
          </a:p>
        </p:txBody>
      </p:sp>
    </p:spTree>
    <p:extLst>
      <p:ext uri="{BB962C8B-B14F-4D97-AF65-F5344CB8AC3E}">
        <p14:creationId xmlns:p14="http://schemas.microsoft.com/office/powerpoint/2010/main" val="35019321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2879"/>
            <a:ext cx="12191999" cy="6858000"/>
          </a:xfrm>
        </p:spPr>
        <p:txBody>
          <a:bodyPr/>
          <a:lstStyle/>
          <a:p>
            <a:pPr algn="ctr"/>
            <a:r>
              <a:rPr lang="ar-DZ" b="1" u="sng" dirty="0" smtClean="0">
                <a:latin typeface="Sakkal Majalla" pitchFamily="2" charset="-78"/>
                <a:cs typeface="Sakkal Majalla" pitchFamily="2" charset="-78"/>
              </a:rPr>
              <a:t>مقدمة</a:t>
            </a:r>
            <a:br>
              <a:rPr lang="ar-DZ" b="1" u="sng" dirty="0" smtClean="0">
                <a:latin typeface="Sakkal Majalla" pitchFamily="2" charset="-78"/>
                <a:cs typeface="Sakkal Majalla" pitchFamily="2" charset="-78"/>
              </a:rPr>
            </a:br>
            <a:r>
              <a:rPr lang="ar-DZ" dirty="0">
                <a:latin typeface="Sakkal Majalla" pitchFamily="2" charset="-78"/>
                <a:cs typeface="Sakkal Majalla" pitchFamily="2" charset="-78"/>
              </a:rPr>
              <a:t/>
            </a:r>
            <a:br>
              <a:rPr lang="ar-DZ" dirty="0">
                <a:latin typeface="Sakkal Majalla" pitchFamily="2" charset="-78"/>
                <a:cs typeface="Sakkal Majalla" pitchFamily="2" charset="-78"/>
              </a:rPr>
            </a:br>
            <a:r>
              <a:rPr lang="ar-DZ" sz="2800" dirty="0" smtClean="0">
                <a:latin typeface="Sakkal Majalla" pitchFamily="2" charset="-78"/>
                <a:cs typeface="Sakkal Majalla" pitchFamily="2" charset="-78"/>
              </a:rPr>
              <a:t>يؤدي التعليم دورا مهما في تحقيق نمو اقتصادي للدول بالوقت الراهن فنمط التدريس بالصف الدراسي </a:t>
            </a:r>
            <a:br>
              <a:rPr lang="ar-DZ" sz="2800" dirty="0" smtClean="0">
                <a:latin typeface="Sakkal Majalla" pitchFamily="2" charset="-78"/>
                <a:cs typeface="Sakkal Majalla" pitchFamily="2" charset="-78"/>
              </a:rPr>
            </a:br>
            <a:r>
              <a:rPr lang="ar-DZ" sz="2800" dirty="0" smtClean="0">
                <a:latin typeface="Sakkal Majalla" pitchFamily="2" charset="-78"/>
                <a:cs typeface="Sakkal Majalla" pitchFamily="2" charset="-78"/>
              </a:rPr>
              <a:t>قد تغير حيث ينجذب الطلاب اكثر نحو التكنولوجيا لذا ففي بيئة متغيرة كهذه من المهم ان نفكر في احدث </a:t>
            </a:r>
            <a:br>
              <a:rPr lang="ar-DZ" sz="2800" dirty="0" smtClean="0">
                <a:latin typeface="Sakkal Majalla" pitchFamily="2" charset="-78"/>
                <a:cs typeface="Sakkal Majalla" pitchFamily="2" charset="-78"/>
              </a:rPr>
            </a:br>
            <a:r>
              <a:rPr lang="ar-DZ" sz="2800" dirty="0" smtClean="0">
                <a:latin typeface="Sakkal Majalla" pitchFamily="2" charset="-78"/>
                <a:cs typeface="Sakkal Majalla" pitchFamily="2" charset="-78"/>
              </a:rPr>
              <a:t>التقنيات التي تساعد المجتمع على تحقيق عملية تعلم وتعليم افضل وتمثل الحوسبة السحابية واحدة من تلك</a:t>
            </a:r>
            <a:br>
              <a:rPr lang="ar-DZ" sz="2800" dirty="0" smtClean="0">
                <a:latin typeface="Sakkal Majalla" pitchFamily="2" charset="-78"/>
                <a:cs typeface="Sakkal Majalla" pitchFamily="2" charset="-78"/>
              </a:rPr>
            </a:br>
            <a:r>
              <a:rPr lang="ar-DZ" sz="2800" dirty="0" smtClean="0">
                <a:latin typeface="Sakkal Majalla" pitchFamily="2" charset="-78"/>
                <a:cs typeface="Sakkal Majalla" pitchFamily="2" charset="-78"/>
              </a:rPr>
              <a:t>التقنيات الحديثة فالحاجة للتعلم في هذا الوقت اصبح ضرورة ملحة وكذلك تطوير وتحسين التعليم </a:t>
            </a:r>
            <a:br>
              <a:rPr lang="ar-DZ" sz="2800" dirty="0" smtClean="0">
                <a:latin typeface="Sakkal Majalla" pitchFamily="2" charset="-78"/>
                <a:cs typeface="Sakkal Majalla" pitchFamily="2" charset="-78"/>
              </a:rPr>
            </a:br>
            <a:r>
              <a:rPr lang="ar-DZ" sz="2800" dirty="0" smtClean="0">
                <a:latin typeface="Sakkal Majalla" pitchFamily="2" charset="-78"/>
                <a:cs typeface="Sakkal Majalla" pitchFamily="2" charset="-78"/>
              </a:rPr>
              <a:t>الالكتروني ومن ثم فنحن في حاجة الى التعليم الالكتروني لمواكبة التكنولوجيا والاتجاه الحديث هو </a:t>
            </a:r>
            <a:br>
              <a:rPr lang="ar-DZ" sz="2800" dirty="0" smtClean="0">
                <a:latin typeface="Sakkal Majalla" pitchFamily="2" charset="-78"/>
                <a:cs typeface="Sakkal Majalla" pitchFamily="2" charset="-78"/>
              </a:rPr>
            </a:br>
            <a:r>
              <a:rPr lang="ar-DZ" sz="2800" dirty="0" smtClean="0">
                <a:latin typeface="Sakkal Majalla" pitchFamily="2" charset="-78"/>
                <a:cs typeface="Sakkal Majalla" pitchFamily="2" charset="-78"/>
              </a:rPr>
              <a:t>استخدام الحوسبة السحابية فهذه الأخيرة تتسم بقابلية عالية للتطوير لما تهيئه من مصادر افتراضية يمكن ان تتوافر للمستخدمين ولها بالغ التأثير على البيئة التعليمية في المستقبل. </a:t>
            </a:r>
            <a:br>
              <a:rPr lang="ar-DZ" sz="2800" dirty="0" smtClean="0">
                <a:latin typeface="Sakkal Majalla" pitchFamily="2" charset="-78"/>
                <a:cs typeface="Sakkal Majalla" pitchFamily="2" charset="-78"/>
              </a:rPr>
            </a:br>
            <a:r>
              <a:rPr lang="ar-DZ" sz="2800" dirty="0" smtClean="0">
                <a:latin typeface="Sakkal Majalla" pitchFamily="2" charset="-78"/>
                <a:cs typeface="Sakkal Majalla" pitchFamily="2" charset="-78"/>
              </a:rPr>
              <a:t> </a:t>
            </a:r>
            <a:r>
              <a:rPr lang="ar-DZ" dirty="0" smtClean="0">
                <a:latin typeface="Sakkal Majalla" pitchFamily="2" charset="-78"/>
                <a:cs typeface="Sakkal Majalla" pitchFamily="2" charset="-78"/>
              </a:rPr>
              <a:t> </a:t>
            </a:r>
            <a:endParaRPr lang="fr-FR" b="1" u="sng" dirty="0">
              <a:latin typeface="Sakkal Majalla" pitchFamily="2" charset="-78"/>
              <a:cs typeface="Sakkal Majalla" pitchFamily="2" charset="-78"/>
            </a:endParaRPr>
          </a:p>
        </p:txBody>
      </p:sp>
    </p:spTree>
    <p:extLst>
      <p:ext uri="{BB962C8B-B14F-4D97-AF65-F5344CB8AC3E}">
        <p14:creationId xmlns:p14="http://schemas.microsoft.com/office/powerpoint/2010/main" val="37216047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1855694" y="1748118"/>
            <a:ext cx="8727141" cy="352313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sz="2800" dirty="0" smtClean="0">
                <a:latin typeface="Sakkal Majalla" pitchFamily="2" charset="-78"/>
                <a:cs typeface="Sakkal Majalla" pitchFamily="2" charset="-78"/>
              </a:rPr>
              <a:t>بدا استخدام مصطلح الحوسبة السحابية الأول في أواخر الستينات وقد استلهم من رمز السحابة </a:t>
            </a:r>
            <a:endParaRPr lang="fr-FR" sz="2800" dirty="0" smtClean="0">
              <a:latin typeface="Sakkal Majalla" pitchFamily="2" charset="-78"/>
              <a:cs typeface="Sakkal Majalla" pitchFamily="2" charset="-78"/>
            </a:endParaRPr>
          </a:p>
          <a:p>
            <a:pPr algn="ctr"/>
            <a:r>
              <a:rPr lang="ar-DZ" sz="2800" dirty="0" smtClean="0">
                <a:latin typeface="Sakkal Majalla" pitchFamily="2" charset="-78"/>
                <a:cs typeface="Sakkal Majalla" pitchFamily="2" charset="-78"/>
              </a:rPr>
              <a:t>كان يستخدم لتمثيل الانترنت في خرائط ورسوم بيانيةـ </a:t>
            </a:r>
            <a:endParaRPr lang="fr-FR" sz="2800" dirty="0" smtClean="0">
              <a:latin typeface="Sakkal Majalla" pitchFamily="2" charset="-78"/>
              <a:cs typeface="Sakkal Majalla" pitchFamily="2" charset="-78"/>
            </a:endParaRPr>
          </a:p>
          <a:p>
            <a:pPr algn="ctr"/>
            <a:r>
              <a:rPr lang="ar-DZ" sz="2800" dirty="0" smtClean="0">
                <a:latin typeface="Sakkal Majalla" pitchFamily="2" charset="-78"/>
                <a:cs typeface="Sakkal Majalla" pitchFamily="2" charset="-78"/>
              </a:rPr>
              <a:t>إلاّ  ان</a:t>
            </a:r>
            <a:r>
              <a:rPr lang="ar-DZ" sz="2800" dirty="0">
                <a:latin typeface="Sakkal Majalla" pitchFamily="2" charset="-78"/>
                <a:cs typeface="Sakkal Majalla" pitchFamily="2" charset="-78"/>
              </a:rPr>
              <a:t>ّ</a:t>
            </a:r>
            <a:r>
              <a:rPr lang="ar-DZ" sz="2800" dirty="0" smtClean="0">
                <a:latin typeface="Sakkal Majalla" pitchFamily="2" charset="-78"/>
                <a:cs typeface="Sakkal Majalla" pitchFamily="2" charset="-78"/>
              </a:rPr>
              <a:t> تطبيقات الحوسبة السحابية لم تظهر بشكل فعلي الا في بداية عام 2000 عندما قامت شركة مايكروسوفت بتوسيع مفهوم استخدام البرمجيات من خلال شبكة الويب حيث تبعتها العديد من الشركات </a:t>
            </a:r>
          </a:p>
          <a:p>
            <a:pPr algn="ctr"/>
            <a:r>
              <a:rPr lang="ar-DZ" sz="2800" dirty="0" smtClean="0">
                <a:latin typeface="Sakkal Majalla" pitchFamily="2" charset="-78"/>
                <a:cs typeface="Sakkal Majalla" pitchFamily="2" charset="-78"/>
              </a:rPr>
              <a:t>ومن أهمها شركة جوجل التي لعبت دورا هاما في مجال الحوسبة السحابية </a:t>
            </a:r>
            <a:endParaRPr lang="fr-FR" sz="2800" dirty="0">
              <a:latin typeface="Sakkal Majalla" pitchFamily="2" charset="-78"/>
              <a:cs typeface="Sakkal Majalla" pitchFamily="2" charset="-78"/>
            </a:endParaRPr>
          </a:p>
        </p:txBody>
      </p:sp>
      <p:sp>
        <p:nvSpPr>
          <p:cNvPr id="5" name="Rectangle à coins arrondis 4"/>
          <p:cNvSpPr/>
          <p:nvPr/>
        </p:nvSpPr>
        <p:spPr>
          <a:xfrm>
            <a:off x="3418914" y="497542"/>
            <a:ext cx="5600699" cy="9144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DZ" sz="3200" b="1" u="sng" dirty="0" smtClean="0">
                <a:latin typeface="Sakkal Majalla" pitchFamily="2" charset="-78"/>
                <a:cs typeface="Sakkal Majalla" pitchFamily="2" charset="-78"/>
              </a:rPr>
              <a:t>1/ نشأة الحوسبة السحابية ومفهومها</a:t>
            </a:r>
            <a:endParaRPr lang="fr-FR" sz="3200" b="1" u="sng" dirty="0">
              <a:latin typeface="Sakkal Majalla" pitchFamily="2" charset="-78"/>
              <a:cs typeface="Sakkal Majalla" pitchFamily="2" charset="-78"/>
            </a:endParaRPr>
          </a:p>
        </p:txBody>
      </p:sp>
    </p:spTree>
    <p:extLst>
      <p:ext uri="{BB962C8B-B14F-4D97-AF65-F5344CB8AC3E}">
        <p14:creationId xmlns:p14="http://schemas.microsoft.com/office/powerpoint/2010/main" val="3290593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nsées 3"/>
          <p:cNvSpPr/>
          <p:nvPr/>
        </p:nvSpPr>
        <p:spPr>
          <a:xfrm>
            <a:off x="726139" y="1532964"/>
            <a:ext cx="5930153" cy="4598894"/>
          </a:xfrm>
          <a:prstGeom prst="cloud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sz="2400" dirty="0" smtClean="0">
                <a:latin typeface="Sakkal Majalla" pitchFamily="2" charset="-78"/>
                <a:cs typeface="Sakkal Majalla" pitchFamily="2" charset="-78"/>
              </a:rPr>
              <a:t>يعرفها </a:t>
            </a:r>
            <a:r>
              <a:rPr lang="ar-DZ" sz="2400" dirty="0" err="1" smtClean="0">
                <a:latin typeface="Sakkal Majalla" pitchFamily="2" charset="-78"/>
                <a:cs typeface="Sakkal Majalla" pitchFamily="2" charset="-78"/>
              </a:rPr>
              <a:t>المنهراوي</a:t>
            </a:r>
            <a:r>
              <a:rPr lang="ar-DZ" sz="2400" dirty="0" smtClean="0">
                <a:latin typeface="Sakkal Majalla" pitchFamily="2" charset="-78"/>
                <a:cs typeface="Sakkal Majalla" pitchFamily="2" charset="-78"/>
              </a:rPr>
              <a:t> بانها الخدمات التي تتم عبر اجهزة وبرامج متصلة بشبكة خوادم تحمل بيانات في سحابة افتراضية تضمن اتصالها بشكل دائم دون انقطاع مع أجهزة مختلفة </a:t>
            </a:r>
            <a:r>
              <a:rPr lang="ar-DZ" sz="2800" dirty="0" smtClean="0">
                <a:latin typeface="Sakkal Majalla" pitchFamily="2" charset="-78"/>
                <a:cs typeface="Sakkal Majalla" pitchFamily="2" charset="-78"/>
              </a:rPr>
              <a:t>حاسوب، </a:t>
            </a:r>
            <a:r>
              <a:rPr lang="ar-DZ" sz="2400" dirty="0" smtClean="0">
                <a:latin typeface="Sakkal Majalla" pitchFamily="2" charset="-78"/>
                <a:cs typeface="Sakkal Majalla" pitchFamily="2" charset="-78"/>
              </a:rPr>
              <a:t>جهاز لوحي، هواتف ذكية وتعرف أيضا بعملية نقل المعالجة من جهاز</a:t>
            </a:r>
            <a:r>
              <a:rPr lang="ar-DZ" sz="2000" dirty="0" smtClean="0">
                <a:latin typeface="Sakkal Majalla" pitchFamily="2" charset="-78"/>
                <a:cs typeface="Sakkal Majalla" pitchFamily="2" charset="-78"/>
              </a:rPr>
              <a:t> </a:t>
            </a:r>
            <a:r>
              <a:rPr lang="ar-DZ" sz="2400" dirty="0" smtClean="0">
                <a:latin typeface="Sakkal Majalla" pitchFamily="2" charset="-78"/>
                <a:cs typeface="Sakkal Majalla" pitchFamily="2" charset="-78"/>
              </a:rPr>
              <a:t>المستخدم الى أجهزة خوادم عبر الانترنت وحفظ</a:t>
            </a:r>
            <a:r>
              <a:rPr lang="ar-DZ" sz="2800" dirty="0" smtClean="0">
                <a:latin typeface="Sakkal Majalla" pitchFamily="2" charset="-78"/>
                <a:cs typeface="Sakkal Majalla" pitchFamily="2" charset="-78"/>
              </a:rPr>
              <a:t> </a:t>
            </a:r>
            <a:r>
              <a:rPr lang="ar-DZ" sz="2400" dirty="0" smtClean="0">
                <a:latin typeface="Sakkal Majalla" pitchFamily="2" charset="-78"/>
                <a:cs typeface="Sakkal Majalla" pitchFamily="2" charset="-78"/>
              </a:rPr>
              <a:t>ملفات</a:t>
            </a:r>
            <a:r>
              <a:rPr lang="ar-DZ" sz="2800" dirty="0" smtClean="0">
                <a:latin typeface="Sakkal Majalla" pitchFamily="2" charset="-78"/>
                <a:cs typeface="Sakkal Majalla" pitchFamily="2" charset="-78"/>
              </a:rPr>
              <a:t> </a:t>
            </a:r>
            <a:r>
              <a:rPr lang="ar-DZ" sz="2400" dirty="0" smtClean="0">
                <a:latin typeface="Sakkal Majalla" pitchFamily="2" charset="-78"/>
                <a:cs typeface="Sakkal Majalla" pitchFamily="2" charset="-78"/>
              </a:rPr>
              <a:t>المستخدم </a:t>
            </a:r>
            <a:endParaRPr lang="fr-FR" sz="2400" dirty="0">
              <a:latin typeface="Sakkal Majalla" pitchFamily="2" charset="-78"/>
              <a:cs typeface="Sakkal Majalla" pitchFamily="2" charset="-78"/>
            </a:endParaRPr>
          </a:p>
        </p:txBody>
      </p:sp>
      <p:sp>
        <p:nvSpPr>
          <p:cNvPr id="5" name="Pensées 4"/>
          <p:cNvSpPr/>
          <p:nvPr/>
        </p:nvSpPr>
        <p:spPr>
          <a:xfrm>
            <a:off x="6844553" y="1633817"/>
            <a:ext cx="5347447" cy="4397188"/>
          </a:xfrm>
          <a:prstGeom prst="cloud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sz="2400" dirty="0" smtClean="0">
                <a:latin typeface="Sakkal Majalla" pitchFamily="2" charset="-78"/>
                <a:cs typeface="Sakkal Majalla" pitchFamily="2" charset="-78"/>
              </a:rPr>
              <a:t>هي مجموعة من الأجهزة والشبكات والخدمات وكافة الوجه التي تمكن من تقديم الحوسبة كخدمة او هي نموذج لتوفير وصول مناسب ودائم في أي وقت ومن أي جهاز الى الشبكة </a:t>
            </a:r>
            <a:endParaRPr lang="fr-FR" sz="2400" dirty="0">
              <a:latin typeface="Sakkal Majalla" pitchFamily="2" charset="-78"/>
              <a:cs typeface="Sakkal Majalla" pitchFamily="2" charset="-78"/>
            </a:endParaRPr>
          </a:p>
        </p:txBody>
      </p:sp>
      <p:sp>
        <p:nvSpPr>
          <p:cNvPr id="6" name="Ellipse 5"/>
          <p:cNvSpPr/>
          <p:nvPr/>
        </p:nvSpPr>
        <p:spPr>
          <a:xfrm>
            <a:off x="1694328" y="363071"/>
            <a:ext cx="3993777" cy="860612"/>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DZ" sz="2400" b="1" dirty="0" smtClean="0">
                <a:latin typeface="Sakkal Majalla" pitchFamily="2" charset="-78"/>
                <a:cs typeface="Sakkal Majalla" pitchFamily="2" charset="-78"/>
              </a:rPr>
              <a:t>مفهوم الحوسبة</a:t>
            </a:r>
            <a:r>
              <a:rPr lang="ar-DZ" sz="3200" b="1" dirty="0" smtClean="0">
                <a:latin typeface="Sakkal Majalla" pitchFamily="2" charset="-78"/>
                <a:cs typeface="Sakkal Majalla" pitchFamily="2" charset="-78"/>
              </a:rPr>
              <a:t> </a:t>
            </a:r>
            <a:r>
              <a:rPr lang="ar-DZ" sz="2800" b="1" dirty="0" smtClean="0">
                <a:latin typeface="Sakkal Majalla" pitchFamily="2" charset="-78"/>
                <a:cs typeface="Sakkal Majalla" pitchFamily="2" charset="-78"/>
              </a:rPr>
              <a:t>السحابية</a:t>
            </a:r>
            <a:endParaRPr lang="fr-FR" sz="2800" b="1" dirty="0">
              <a:latin typeface="Sakkal Majalla" pitchFamily="2" charset="-78"/>
              <a:cs typeface="Sakkal Majalla" pitchFamily="2" charset="-78"/>
            </a:endParaRPr>
          </a:p>
        </p:txBody>
      </p:sp>
      <p:sp>
        <p:nvSpPr>
          <p:cNvPr id="7" name="Ellipse 6"/>
          <p:cNvSpPr/>
          <p:nvPr/>
        </p:nvSpPr>
        <p:spPr>
          <a:xfrm>
            <a:off x="7301754" y="363071"/>
            <a:ext cx="4101354" cy="860612"/>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DZ" sz="2800" b="1" dirty="0" smtClean="0">
                <a:latin typeface="Sakkal Majalla" pitchFamily="2" charset="-78"/>
                <a:cs typeface="Sakkal Majalla" pitchFamily="2" charset="-78"/>
              </a:rPr>
              <a:t>مفهوم السحابة</a:t>
            </a:r>
            <a:endParaRPr lang="fr-FR" sz="2800" b="1" dirty="0">
              <a:latin typeface="Sakkal Majalla" pitchFamily="2" charset="-78"/>
              <a:cs typeface="Sakkal Majalla" pitchFamily="2" charset="-78"/>
            </a:endParaRPr>
          </a:p>
        </p:txBody>
      </p:sp>
      <p:sp>
        <p:nvSpPr>
          <p:cNvPr id="8" name="Flèche vers le bas 7"/>
          <p:cNvSpPr/>
          <p:nvPr/>
        </p:nvSpPr>
        <p:spPr>
          <a:xfrm>
            <a:off x="3482788" y="1223683"/>
            <a:ext cx="174812" cy="578223"/>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latin typeface="Sakkal Majalla" pitchFamily="2" charset="-78"/>
              <a:cs typeface="Sakkal Majalla" pitchFamily="2" charset="-78"/>
            </a:endParaRPr>
          </a:p>
        </p:txBody>
      </p:sp>
      <p:sp>
        <p:nvSpPr>
          <p:cNvPr id="9" name="Flèche vers le bas 8"/>
          <p:cNvSpPr/>
          <p:nvPr/>
        </p:nvSpPr>
        <p:spPr>
          <a:xfrm>
            <a:off x="9305365" y="1223683"/>
            <a:ext cx="161364" cy="578223"/>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latin typeface="Sakkal Majalla" pitchFamily="2" charset="-78"/>
              <a:cs typeface="Sakkal Majalla" pitchFamily="2" charset="-78"/>
            </a:endParaRPr>
          </a:p>
        </p:txBody>
      </p:sp>
    </p:spTree>
    <p:extLst>
      <p:ext uri="{BB962C8B-B14F-4D97-AF65-F5344CB8AC3E}">
        <p14:creationId xmlns:p14="http://schemas.microsoft.com/office/powerpoint/2010/main" val="3699040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anim calcmode="lin" valueType="num">
                                      <p:cBhvr>
                                        <p:cTn id="23" dur="1000" fill="hold"/>
                                        <p:tgtEl>
                                          <p:spTgt spid="7"/>
                                        </p:tgtEl>
                                        <p:attrNameLst>
                                          <p:attrName>ppt_x</p:attrName>
                                        </p:attrNameLst>
                                      </p:cBhvr>
                                      <p:tavLst>
                                        <p:tav tm="0">
                                          <p:val>
                                            <p:strVal val="#ppt_x"/>
                                          </p:val>
                                        </p:tav>
                                        <p:tav tm="100000">
                                          <p:val>
                                            <p:strVal val="#ppt_x"/>
                                          </p:val>
                                        </p:tav>
                                      </p:tavLst>
                                    </p:anim>
                                    <p:anim calcmode="lin" valueType="num">
                                      <p:cBhvr>
                                        <p:cTn id="24" dur="1000" fill="hold"/>
                                        <p:tgtEl>
                                          <p:spTgt spid="7"/>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anim calcmode="lin" valueType="num">
                                      <p:cBhvr>
                                        <p:cTn id="28" dur="1000" fill="hold"/>
                                        <p:tgtEl>
                                          <p:spTgt spid="8"/>
                                        </p:tgtEl>
                                        <p:attrNameLst>
                                          <p:attrName>ppt_x</p:attrName>
                                        </p:attrNameLst>
                                      </p:cBhvr>
                                      <p:tavLst>
                                        <p:tav tm="0">
                                          <p:val>
                                            <p:strVal val="#ppt_x"/>
                                          </p:val>
                                        </p:tav>
                                        <p:tav tm="100000">
                                          <p:val>
                                            <p:strVal val="#ppt_x"/>
                                          </p:val>
                                        </p:tav>
                                      </p:tavLst>
                                    </p:anim>
                                    <p:anim calcmode="lin" valueType="num">
                                      <p:cBhvr>
                                        <p:cTn id="29" dur="1000" fill="hold"/>
                                        <p:tgtEl>
                                          <p:spTgt spid="8"/>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1000"/>
                                        <p:tgtEl>
                                          <p:spTgt spid="9"/>
                                        </p:tgtEl>
                                      </p:cBhvr>
                                    </p:animEffect>
                                    <p:anim calcmode="lin" valueType="num">
                                      <p:cBhvr>
                                        <p:cTn id="33" dur="1000" fill="hold"/>
                                        <p:tgtEl>
                                          <p:spTgt spid="9"/>
                                        </p:tgtEl>
                                        <p:attrNameLst>
                                          <p:attrName>ppt_x</p:attrName>
                                        </p:attrNameLst>
                                      </p:cBhvr>
                                      <p:tavLst>
                                        <p:tav tm="0">
                                          <p:val>
                                            <p:strVal val="#ppt_x"/>
                                          </p:val>
                                        </p:tav>
                                        <p:tav tm="100000">
                                          <p:val>
                                            <p:strVal val="#ppt_x"/>
                                          </p:val>
                                        </p:tav>
                                      </p:tavLst>
                                    </p:anim>
                                    <p:anim calcmode="lin" valueType="num">
                                      <p:cBhvr>
                                        <p:cTn id="3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ndir un rectangle avec un coin du même côté 3"/>
          <p:cNvSpPr/>
          <p:nvPr/>
        </p:nvSpPr>
        <p:spPr>
          <a:xfrm>
            <a:off x="2958352" y="134471"/>
            <a:ext cx="6333565" cy="914400"/>
          </a:xfrm>
          <a:prstGeom prst="round2Same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2800" b="1" u="sng" dirty="0" smtClean="0">
                <a:latin typeface="Sakkal Majalla" pitchFamily="2" charset="-78"/>
                <a:cs typeface="Sakkal Majalla" pitchFamily="2" charset="-78"/>
              </a:rPr>
              <a:t>2/ اهداف الحوسبة السحابية</a:t>
            </a:r>
          </a:p>
        </p:txBody>
      </p:sp>
      <p:sp>
        <p:nvSpPr>
          <p:cNvPr id="5" name="Rectangle 4"/>
          <p:cNvSpPr/>
          <p:nvPr/>
        </p:nvSpPr>
        <p:spPr>
          <a:xfrm>
            <a:off x="564775" y="1398494"/>
            <a:ext cx="11120718" cy="914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sz="2400" dirty="0" smtClean="0">
                <a:latin typeface="Sakkal Majalla" pitchFamily="2" charset="-78"/>
                <a:cs typeface="Sakkal Majalla" pitchFamily="2" charset="-78"/>
              </a:rPr>
              <a:t>1ـ جعل من جهاز الحاسوب مجرد محطة عبور للوصول الى الخادم الذي يحوي مسحة تخزين تمكن المستفيد من التعامل مع بياناته</a:t>
            </a:r>
            <a:endParaRPr lang="fr-FR" sz="2400" dirty="0">
              <a:latin typeface="Sakkal Majalla" pitchFamily="2" charset="-78"/>
              <a:cs typeface="Sakkal Majalla" pitchFamily="2" charset="-78"/>
            </a:endParaRPr>
          </a:p>
        </p:txBody>
      </p:sp>
      <p:sp>
        <p:nvSpPr>
          <p:cNvPr id="6" name="Rectangle 5"/>
          <p:cNvSpPr/>
          <p:nvPr/>
        </p:nvSpPr>
        <p:spPr>
          <a:xfrm>
            <a:off x="564775" y="2554940"/>
            <a:ext cx="11120717" cy="7664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sz="2400" dirty="0" smtClean="0">
                <a:latin typeface="Sakkal Majalla" pitchFamily="2" charset="-78"/>
                <a:cs typeface="Sakkal Majalla" pitchFamily="2" charset="-78"/>
              </a:rPr>
              <a:t>2ـ توفير مساحة تخزينية للمعلومات عالية الجودة                                                                       </a:t>
            </a:r>
            <a:endParaRPr lang="fr-FR" sz="2400" dirty="0">
              <a:latin typeface="Sakkal Majalla" pitchFamily="2" charset="-78"/>
              <a:cs typeface="Sakkal Majalla" pitchFamily="2" charset="-78"/>
            </a:endParaRPr>
          </a:p>
        </p:txBody>
      </p:sp>
      <p:sp>
        <p:nvSpPr>
          <p:cNvPr id="7" name="Rectangle 6"/>
          <p:cNvSpPr/>
          <p:nvPr/>
        </p:nvSpPr>
        <p:spPr>
          <a:xfrm>
            <a:off x="564774" y="3657599"/>
            <a:ext cx="11120719" cy="72614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sz="2400" dirty="0" smtClean="0">
                <a:latin typeface="Sakkal Majalla" pitchFamily="2" charset="-78"/>
                <a:cs typeface="Sakkal Majalla" pitchFamily="2" charset="-78"/>
              </a:rPr>
              <a:t>3ـ اتاحة الوصول الى المعلومات وسهولة استرجاعها في أي وقت وفي أي مكان تتوافر فيه شبكة الانترنت        </a:t>
            </a:r>
            <a:endParaRPr lang="fr-FR" sz="2400" dirty="0">
              <a:latin typeface="Sakkal Majalla" pitchFamily="2" charset="-78"/>
              <a:cs typeface="Sakkal Majalla" pitchFamily="2" charset="-78"/>
            </a:endParaRPr>
          </a:p>
        </p:txBody>
      </p:sp>
      <p:sp>
        <p:nvSpPr>
          <p:cNvPr id="8" name="Rectangle 7"/>
          <p:cNvSpPr/>
          <p:nvPr/>
        </p:nvSpPr>
        <p:spPr>
          <a:xfrm>
            <a:off x="564774" y="4625786"/>
            <a:ext cx="11120718" cy="914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sz="2400" dirty="0" smtClean="0">
                <a:latin typeface="Sakkal Majalla" pitchFamily="2" charset="-78"/>
                <a:cs typeface="Sakkal Majalla" pitchFamily="2" charset="-78"/>
              </a:rPr>
              <a:t>4ـ توفير عملية المشاركة بالمعلومات بين المستفيدين وسهولة تداولها وتناقلها عبر شبكة الانترنت                  </a:t>
            </a:r>
            <a:endParaRPr lang="fr-FR" sz="2400" dirty="0">
              <a:latin typeface="Sakkal Majalla" pitchFamily="2" charset="-78"/>
              <a:cs typeface="Sakkal Majalla" pitchFamily="2" charset="-78"/>
            </a:endParaRPr>
          </a:p>
        </p:txBody>
      </p:sp>
      <p:sp>
        <p:nvSpPr>
          <p:cNvPr id="9" name="Rectangle 8"/>
          <p:cNvSpPr/>
          <p:nvPr/>
        </p:nvSpPr>
        <p:spPr>
          <a:xfrm>
            <a:off x="564774" y="5782233"/>
            <a:ext cx="11120718" cy="77993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sz="2400" dirty="0" smtClean="0">
                <a:latin typeface="Sakkal Majalla" pitchFamily="2" charset="-78"/>
                <a:cs typeface="Sakkal Majalla" pitchFamily="2" charset="-78"/>
              </a:rPr>
              <a:t>5ـ اتاحة معظم البرمجيات التشغيلية والتطبيقية بصورة مجانية مما يوفر على المستفيد التكلفة                       </a:t>
            </a:r>
            <a:endParaRPr lang="fr-FR" sz="2400" dirty="0">
              <a:latin typeface="Sakkal Majalla" pitchFamily="2" charset="-78"/>
              <a:cs typeface="Sakkal Majalla" pitchFamily="2" charset="-78"/>
            </a:endParaRPr>
          </a:p>
        </p:txBody>
      </p:sp>
    </p:spTree>
    <p:extLst>
      <p:ext uri="{BB962C8B-B14F-4D97-AF65-F5344CB8AC3E}">
        <p14:creationId xmlns:p14="http://schemas.microsoft.com/office/powerpoint/2010/main" val="3078208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anim calcmode="lin" valueType="num">
                                      <p:cBhvr>
                                        <p:cTn id="23" dur="1000" fill="hold"/>
                                        <p:tgtEl>
                                          <p:spTgt spid="7"/>
                                        </p:tgtEl>
                                        <p:attrNameLst>
                                          <p:attrName>ppt_x</p:attrName>
                                        </p:attrNameLst>
                                      </p:cBhvr>
                                      <p:tavLst>
                                        <p:tav tm="0">
                                          <p:val>
                                            <p:strVal val="#ppt_x"/>
                                          </p:val>
                                        </p:tav>
                                        <p:tav tm="100000">
                                          <p:val>
                                            <p:strVal val="#ppt_x"/>
                                          </p:val>
                                        </p:tav>
                                      </p:tavLst>
                                    </p:anim>
                                    <p:anim calcmode="lin" valueType="num">
                                      <p:cBhvr>
                                        <p:cTn id="24" dur="1000" fill="hold"/>
                                        <p:tgtEl>
                                          <p:spTgt spid="7"/>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anim calcmode="lin" valueType="num">
                                      <p:cBhvr>
                                        <p:cTn id="28" dur="1000" fill="hold"/>
                                        <p:tgtEl>
                                          <p:spTgt spid="8"/>
                                        </p:tgtEl>
                                        <p:attrNameLst>
                                          <p:attrName>ppt_x</p:attrName>
                                        </p:attrNameLst>
                                      </p:cBhvr>
                                      <p:tavLst>
                                        <p:tav tm="0">
                                          <p:val>
                                            <p:strVal val="#ppt_x"/>
                                          </p:val>
                                        </p:tav>
                                        <p:tav tm="100000">
                                          <p:val>
                                            <p:strVal val="#ppt_x"/>
                                          </p:val>
                                        </p:tav>
                                      </p:tavLst>
                                    </p:anim>
                                    <p:anim calcmode="lin" valueType="num">
                                      <p:cBhvr>
                                        <p:cTn id="29" dur="1000" fill="hold"/>
                                        <p:tgtEl>
                                          <p:spTgt spid="8"/>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1000"/>
                                        <p:tgtEl>
                                          <p:spTgt spid="9"/>
                                        </p:tgtEl>
                                      </p:cBhvr>
                                    </p:animEffect>
                                    <p:anim calcmode="lin" valueType="num">
                                      <p:cBhvr>
                                        <p:cTn id="33" dur="1000" fill="hold"/>
                                        <p:tgtEl>
                                          <p:spTgt spid="9"/>
                                        </p:tgtEl>
                                        <p:attrNameLst>
                                          <p:attrName>ppt_x</p:attrName>
                                        </p:attrNameLst>
                                      </p:cBhvr>
                                      <p:tavLst>
                                        <p:tav tm="0">
                                          <p:val>
                                            <p:strVal val="#ppt_x"/>
                                          </p:val>
                                        </p:tav>
                                        <p:tav tm="100000">
                                          <p:val>
                                            <p:strVal val="#ppt_x"/>
                                          </p:val>
                                        </p:tav>
                                      </p:tavLst>
                                    </p:anim>
                                    <p:anim calcmode="lin" valueType="num">
                                      <p:cBhvr>
                                        <p:cTn id="3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à coins arrondis 4"/>
          <p:cNvSpPr/>
          <p:nvPr/>
        </p:nvSpPr>
        <p:spPr>
          <a:xfrm>
            <a:off x="8606118" y="2554934"/>
            <a:ext cx="3402105" cy="3792071"/>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2400" b="1" dirty="0" smtClean="0">
                <a:latin typeface="Sakkal Majalla" pitchFamily="2" charset="-78"/>
                <a:cs typeface="Sakkal Majalla" pitchFamily="2" charset="-78"/>
              </a:rPr>
              <a:t>Infrastructure as service </a:t>
            </a:r>
            <a:r>
              <a:rPr lang="fr-FR" sz="2400" b="1" dirty="0" err="1" smtClean="0">
                <a:latin typeface="Sakkal Majalla" pitchFamily="2" charset="-78"/>
                <a:cs typeface="Sakkal Majalla" pitchFamily="2" charset="-78"/>
              </a:rPr>
              <a:t>Iaas</a:t>
            </a:r>
            <a:r>
              <a:rPr lang="ar-DZ" sz="2400" b="1" dirty="0" smtClean="0">
                <a:latin typeface="Sakkal Majalla" pitchFamily="2" charset="-78"/>
                <a:cs typeface="Sakkal Majalla" pitchFamily="2" charset="-78"/>
              </a:rPr>
              <a:t> </a:t>
            </a:r>
          </a:p>
          <a:p>
            <a:pPr algn="ctr"/>
            <a:r>
              <a:rPr lang="ar-DZ" sz="2400" b="1" dirty="0" smtClean="0">
                <a:latin typeface="Sakkal Majalla" pitchFamily="2" charset="-78"/>
                <a:cs typeface="Sakkal Majalla" pitchFamily="2" charset="-78"/>
              </a:rPr>
              <a:t>1/ البنية التحتية كخدمة: </a:t>
            </a:r>
            <a:r>
              <a:rPr lang="ar-DZ" sz="2400" dirty="0" smtClean="0">
                <a:latin typeface="Sakkal Majalla" pitchFamily="2" charset="-78"/>
                <a:cs typeface="Sakkal Majalla" pitchFamily="2" charset="-78"/>
              </a:rPr>
              <a:t>تقدم وتمكن المؤسسة من إدارة البيئة التقنية التحتية والبرامج عن طريق الانترنت بطريقة سهلة وامنة </a:t>
            </a:r>
            <a:endParaRPr lang="fr-FR" sz="2400" b="1" dirty="0">
              <a:latin typeface="Sakkal Majalla" pitchFamily="2" charset="-78"/>
              <a:cs typeface="Sakkal Majalla" pitchFamily="2" charset="-78"/>
            </a:endParaRPr>
          </a:p>
        </p:txBody>
      </p:sp>
      <p:sp>
        <p:nvSpPr>
          <p:cNvPr id="6" name="Organigramme : Alternative 5"/>
          <p:cNvSpPr/>
          <p:nvPr/>
        </p:nvSpPr>
        <p:spPr>
          <a:xfrm>
            <a:off x="4484594" y="2554933"/>
            <a:ext cx="3738283" cy="3792071"/>
          </a:xfrm>
          <a:prstGeom prst="flowChartAlternate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2400" b="1" dirty="0" smtClean="0">
                <a:latin typeface="Sakkal Majalla" pitchFamily="2" charset="-78"/>
                <a:cs typeface="Sakkal Majalla" pitchFamily="2" charset="-78"/>
              </a:rPr>
              <a:t>Platform as a service </a:t>
            </a:r>
            <a:r>
              <a:rPr lang="fr-FR" sz="2400" b="1" dirty="0" err="1" smtClean="0">
                <a:latin typeface="Sakkal Majalla" pitchFamily="2" charset="-78"/>
                <a:cs typeface="Sakkal Majalla" pitchFamily="2" charset="-78"/>
              </a:rPr>
              <a:t>Paas</a:t>
            </a:r>
            <a:endParaRPr lang="fr-FR" sz="2400" b="1" dirty="0" smtClean="0">
              <a:latin typeface="Sakkal Majalla" pitchFamily="2" charset="-78"/>
              <a:cs typeface="Sakkal Majalla" pitchFamily="2" charset="-78"/>
            </a:endParaRPr>
          </a:p>
          <a:p>
            <a:pPr algn="ctr"/>
            <a:r>
              <a:rPr lang="ar-DZ" sz="2400" b="1" dirty="0" smtClean="0">
                <a:latin typeface="Sakkal Majalla" pitchFamily="2" charset="-78"/>
                <a:cs typeface="Sakkal Majalla" pitchFamily="2" charset="-78"/>
              </a:rPr>
              <a:t>2/ المنصة كخدمة:</a:t>
            </a:r>
            <a:r>
              <a:rPr lang="ar-DZ" sz="2400" dirty="0" smtClean="0">
                <a:latin typeface="Sakkal Majalla" pitchFamily="2" charset="-78"/>
                <a:cs typeface="Sakkal Majalla" pitchFamily="2" charset="-78"/>
              </a:rPr>
              <a:t> تقدم منصة الحوسبة كخدمة تكون أداة البرمجة نفسها مستضيفة على السحابة ويمكن الوصول اليها من خلال المتصفح ويتيح للبرمجيين تطوير وبناء تطبيقات الانترنت دون الحاجة الى تثبيت أي برنامج</a:t>
            </a:r>
            <a:r>
              <a:rPr lang="ar-DZ" sz="2400" b="1" dirty="0" smtClean="0">
                <a:latin typeface="Sakkal Majalla" pitchFamily="2" charset="-78"/>
                <a:cs typeface="Sakkal Majalla" pitchFamily="2" charset="-78"/>
              </a:rPr>
              <a:t> </a:t>
            </a:r>
            <a:endParaRPr lang="fr-FR" sz="2400" b="1" dirty="0">
              <a:latin typeface="Sakkal Majalla" pitchFamily="2" charset="-78"/>
              <a:cs typeface="Sakkal Majalla" pitchFamily="2" charset="-78"/>
            </a:endParaRPr>
          </a:p>
        </p:txBody>
      </p:sp>
      <p:sp>
        <p:nvSpPr>
          <p:cNvPr id="7" name="Organigramme : Alternative 6"/>
          <p:cNvSpPr/>
          <p:nvPr/>
        </p:nvSpPr>
        <p:spPr>
          <a:xfrm>
            <a:off x="551331" y="2460809"/>
            <a:ext cx="3550022" cy="3792070"/>
          </a:xfrm>
          <a:prstGeom prst="flowChartAlternate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2400" b="1" dirty="0" smtClean="0">
                <a:latin typeface="Sakkal Majalla" pitchFamily="2" charset="-78"/>
                <a:cs typeface="Sakkal Majalla" pitchFamily="2" charset="-78"/>
              </a:rPr>
              <a:t>Software as a service </a:t>
            </a:r>
            <a:r>
              <a:rPr lang="fr-FR" sz="2400" b="1" dirty="0" err="1" smtClean="0">
                <a:latin typeface="Sakkal Majalla" pitchFamily="2" charset="-78"/>
                <a:cs typeface="Sakkal Majalla" pitchFamily="2" charset="-78"/>
              </a:rPr>
              <a:t>Saas</a:t>
            </a:r>
            <a:r>
              <a:rPr lang="fr-FR" sz="2400" b="1" dirty="0" smtClean="0">
                <a:latin typeface="Sakkal Majalla" pitchFamily="2" charset="-78"/>
                <a:cs typeface="Sakkal Majalla" pitchFamily="2" charset="-78"/>
              </a:rPr>
              <a:t> </a:t>
            </a:r>
            <a:endParaRPr lang="ar-DZ" sz="2400" b="1" dirty="0" smtClean="0">
              <a:latin typeface="Sakkal Majalla" pitchFamily="2" charset="-78"/>
              <a:cs typeface="Sakkal Majalla" pitchFamily="2" charset="-78"/>
            </a:endParaRPr>
          </a:p>
          <a:p>
            <a:pPr algn="ctr"/>
            <a:r>
              <a:rPr lang="ar-DZ" sz="2400" b="1" dirty="0" smtClean="0">
                <a:latin typeface="Sakkal Majalla" pitchFamily="2" charset="-78"/>
                <a:cs typeface="Sakkal Majalla" pitchFamily="2" charset="-78"/>
              </a:rPr>
              <a:t>3/ البرمجيات كخدمة: </a:t>
            </a:r>
            <a:r>
              <a:rPr lang="ar-DZ" sz="2400" dirty="0" smtClean="0">
                <a:latin typeface="Sakkal Majalla" pitchFamily="2" charset="-78"/>
                <a:cs typeface="Sakkal Majalla" pitchFamily="2" charset="-78"/>
              </a:rPr>
              <a:t>تقدم البرمجيات كخدمة مثل ما تقدمه شركة جوجل من خلال حزمة تطبيقات جوجل وكذلك حزمة برامج </a:t>
            </a:r>
            <a:r>
              <a:rPr lang="ar-DZ" sz="2400" dirty="0" err="1" smtClean="0">
                <a:latin typeface="Sakkal Majalla" pitchFamily="2" charset="-78"/>
                <a:cs typeface="Sakkal Majalla" pitchFamily="2" charset="-78"/>
              </a:rPr>
              <a:t>جمايل</a:t>
            </a:r>
            <a:r>
              <a:rPr lang="ar-DZ" sz="2400" dirty="0" smtClean="0">
                <a:latin typeface="Sakkal Majalla" pitchFamily="2" charset="-78"/>
                <a:cs typeface="Sakkal Majalla" pitchFamily="2" charset="-78"/>
              </a:rPr>
              <a:t> تشمل برنامج تحرير النصوص والتقويم والبريد من شركة مايكروسوفت</a:t>
            </a:r>
            <a:endParaRPr lang="fr-FR" sz="2400" b="1" dirty="0">
              <a:latin typeface="Sakkal Majalla" pitchFamily="2" charset="-78"/>
              <a:cs typeface="Sakkal Majalla" pitchFamily="2" charset="-78"/>
            </a:endParaRPr>
          </a:p>
        </p:txBody>
      </p:sp>
      <p:sp>
        <p:nvSpPr>
          <p:cNvPr id="8" name="Ellipse 7"/>
          <p:cNvSpPr/>
          <p:nvPr/>
        </p:nvSpPr>
        <p:spPr>
          <a:xfrm>
            <a:off x="3429002" y="470649"/>
            <a:ext cx="5419163" cy="9144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DZ" sz="2800" b="1" u="sng" dirty="0" smtClean="0">
                <a:latin typeface="Sakkal Majalla" pitchFamily="2" charset="-78"/>
                <a:cs typeface="Sakkal Majalla" pitchFamily="2" charset="-78"/>
              </a:rPr>
              <a:t>3/ مكونات الحوسبة السحابية</a:t>
            </a:r>
            <a:endParaRPr lang="fr-FR" sz="2800" b="1" u="sng" dirty="0">
              <a:latin typeface="Sakkal Majalla" pitchFamily="2" charset="-78"/>
              <a:cs typeface="Sakkal Majalla" pitchFamily="2" charset="-78"/>
            </a:endParaRPr>
          </a:p>
        </p:txBody>
      </p:sp>
      <p:cxnSp>
        <p:nvCxnSpPr>
          <p:cNvPr id="10" name="Connecteur droit avec flèche 9"/>
          <p:cNvCxnSpPr>
            <a:stCxn id="8" idx="4"/>
          </p:cNvCxnSpPr>
          <p:nvPr/>
        </p:nvCxnSpPr>
        <p:spPr>
          <a:xfrm flipH="1">
            <a:off x="6138583" y="1385049"/>
            <a:ext cx="1" cy="10757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Connecteur droit avec flèche 11"/>
          <p:cNvCxnSpPr>
            <a:stCxn id="8" idx="4"/>
            <a:endCxn id="7" idx="0"/>
          </p:cNvCxnSpPr>
          <p:nvPr/>
        </p:nvCxnSpPr>
        <p:spPr>
          <a:xfrm flipH="1">
            <a:off x="2326342" y="1385049"/>
            <a:ext cx="3812242" cy="10757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a:stCxn id="8" idx="4"/>
            <a:endCxn id="5" idx="0"/>
          </p:cNvCxnSpPr>
          <p:nvPr/>
        </p:nvCxnSpPr>
        <p:spPr>
          <a:xfrm>
            <a:off x="6138584" y="1385049"/>
            <a:ext cx="4168587" cy="11698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08938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ndir un rectangle avec un coin du même côté 3"/>
          <p:cNvSpPr/>
          <p:nvPr/>
        </p:nvSpPr>
        <p:spPr>
          <a:xfrm>
            <a:off x="2702859" y="188259"/>
            <a:ext cx="6306670" cy="766482"/>
          </a:xfrm>
          <a:prstGeom prst="round2Same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ar-DZ" sz="3600" b="1" u="sng" dirty="0" smtClean="0">
                <a:latin typeface="Sakkal Majalla" pitchFamily="2" charset="-78"/>
                <a:cs typeface="Sakkal Majalla" pitchFamily="2" charset="-78"/>
              </a:rPr>
              <a:t>4/ خصائص الحوسبة السحابية</a:t>
            </a:r>
            <a:endParaRPr lang="fr-FR" sz="3600" b="1" u="sng" dirty="0">
              <a:latin typeface="Sakkal Majalla" pitchFamily="2" charset="-78"/>
              <a:cs typeface="Sakkal Majalla" pitchFamily="2" charset="-78"/>
            </a:endParaRPr>
          </a:p>
        </p:txBody>
      </p:sp>
      <p:sp>
        <p:nvSpPr>
          <p:cNvPr id="5" name="Arrondir un rectangle avec un coin du même côté 4"/>
          <p:cNvSpPr/>
          <p:nvPr/>
        </p:nvSpPr>
        <p:spPr>
          <a:xfrm>
            <a:off x="9318811" y="1143000"/>
            <a:ext cx="2635624" cy="1815353"/>
          </a:xfrm>
          <a:prstGeom prst="round2Same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sz="2400" dirty="0" smtClean="0">
                <a:latin typeface="Sakkal Majalla" pitchFamily="2" charset="-78"/>
                <a:cs typeface="Sakkal Majalla" pitchFamily="2" charset="-78"/>
              </a:rPr>
              <a:t>1</a:t>
            </a:r>
            <a:r>
              <a:rPr lang="ar-DZ" sz="2400" b="1" dirty="0" smtClean="0">
                <a:latin typeface="Sakkal Majalla" pitchFamily="2" charset="-78"/>
                <a:cs typeface="Sakkal Majalla" pitchFamily="2" charset="-78"/>
              </a:rPr>
              <a:t>ـ الخدمة الذاتية</a:t>
            </a:r>
            <a:r>
              <a:rPr lang="ar-DZ" sz="2400" dirty="0" smtClean="0">
                <a:latin typeface="Sakkal Majalla" pitchFamily="2" charset="-78"/>
                <a:cs typeface="Sakkal Majalla" pitchFamily="2" charset="-78"/>
              </a:rPr>
              <a:t>: </a:t>
            </a:r>
            <a:endParaRPr lang="fr-FR" sz="2400" dirty="0" smtClean="0">
              <a:latin typeface="Sakkal Majalla" pitchFamily="2" charset="-78"/>
              <a:cs typeface="Sakkal Majalla" pitchFamily="2" charset="-78"/>
            </a:endParaRPr>
          </a:p>
          <a:p>
            <a:pPr algn="ctr"/>
            <a:r>
              <a:rPr lang="ar-DZ" sz="2400" dirty="0" smtClean="0">
                <a:latin typeface="Sakkal Majalla" pitchFamily="2" charset="-78"/>
                <a:cs typeface="Sakkal Majalla" pitchFamily="2" charset="-78"/>
              </a:rPr>
              <a:t>بناء على طلب المستفيد يتلقى الخدمة عند طلبة دون تدخل من المورد</a:t>
            </a:r>
            <a:endParaRPr lang="fr-FR" sz="2400" dirty="0">
              <a:latin typeface="Sakkal Majalla" pitchFamily="2" charset="-78"/>
              <a:cs typeface="Sakkal Majalla" pitchFamily="2" charset="-78"/>
            </a:endParaRPr>
          </a:p>
        </p:txBody>
      </p:sp>
      <p:sp>
        <p:nvSpPr>
          <p:cNvPr id="6" name="Arrondir un rectangle avec un coin du même côté 5"/>
          <p:cNvSpPr/>
          <p:nvPr/>
        </p:nvSpPr>
        <p:spPr>
          <a:xfrm>
            <a:off x="6225987" y="2091015"/>
            <a:ext cx="2958354" cy="2010338"/>
          </a:xfrm>
          <a:prstGeom prst="round2Same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sz="2400" dirty="0" smtClean="0">
                <a:latin typeface="Sakkal Majalla" pitchFamily="2" charset="-78"/>
                <a:cs typeface="Sakkal Majalla" pitchFamily="2" charset="-78"/>
              </a:rPr>
              <a:t>2</a:t>
            </a:r>
            <a:r>
              <a:rPr lang="ar-DZ" sz="2400" b="1" dirty="0" smtClean="0">
                <a:latin typeface="Sakkal Majalla" pitchFamily="2" charset="-78"/>
                <a:cs typeface="Sakkal Majalla" pitchFamily="2" charset="-78"/>
              </a:rPr>
              <a:t>ـ الوصول الواسع للشبكات</a:t>
            </a:r>
            <a:r>
              <a:rPr lang="ar-DZ" sz="2400" dirty="0" smtClean="0">
                <a:latin typeface="Sakkal Majalla" pitchFamily="2" charset="-78"/>
                <a:cs typeface="Sakkal Majalla" pitchFamily="2" charset="-78"/>
              </a:rPr>
              <a:t>: وصول المستفيد الى تلك الموارد عبر قنوات ومنصات مختلفة مثل الكمبيوتر، الهاتف...</a:t>
            </a:r>
            <a:endParaRPr lang="fr-FR" sz="2400" dirty="0">
              <a:latin typeface="Sakkal Majalla" pitchFamily="2" charset="-78"/>
              <a:cs typeface="Sakkal Majalla" pitchFamily="2" charset="-78"/>
            </a:endParaRPr>
          </a:p>
        </p:txBody>
      </p:sp>
      <p:sp>
        <p:nvSpPr>
          <p:cNvPr id="7" name="Arrondir un rectangle avec un coin du même côté 6"/>
          <p:cNvSpPr/>
          <p:nvPr/>
        </p:nvSpPr>
        <p:spPr>
          <a:xfrm>
            <a:off x="3415553" y="3247463"/>
            <a:ext cx="2595282" cy="1869141"/>
          </a:xfrm>
          <a:prstGeom prst="round2Same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sz="2400" b="1" dirty="0" smtClean="0">
                <a:latin typeface="Sakkal Majalla" pitchFamily="2" charset="-78"/>
                <a:cs typeface="Sakkal Majalla" pitchFamily="2" charset="-78"/>
              </a:rPr>
              <a:t>3ـ حزم الموارد</a:t>
            </a:r>
            <a:r>
              <a:rPr lang="ar-DZ" sz="2400" dirty="0" smtClean="0">
                <a:latin typeface="Sakkal Majalla" pitchFamily="2" charset="-78"/>
                <a:cs typeface="Sakkal Majalla" pitchFamily="2" charset="-78"/>
              </a:rPr>
              <a:t>: </a:t>
            </a:r>
            <a:endParaRPr lang="fr-FR" sz="2400" dirty="0" smtClean="0">
              <a:latin typeface="Sakkal Majalla" pitchFamily="2" charset="-78"/>
              <a:cs typeface="Sakkal Majalla" pitchFamily="2" charset="-78"/>
            </a:endParaRPr>
          </a:p>
          <a:p>
            <a:pPr algn="ctr"/>
            <a:r>
              <a:rPr lang="ar-DZ" sz="2400" dirty="0" smtClean="0">
                <a:latin typeface="Sakkal Majalla" pitchFamily="2" charset="-78"/>
                <a:cs typeface="Sakkal Majalla" pitchFamily="2" charset="-78"/>
              </a:rPr>
              <a:t>تلبية احتياجات المستفيدين على اختلاف اهتماماتهم</a:t>
            </a:r>
            <a:endParaRPr lang="fr-FR" sz="2400" dirty="0">
              <a:latin typeface="Sakkal Majalla" pitchFamily="2" charset="-78"/>
              <a:cs typeface="Sakkal Majalla" pitchFamily="2" charset="-78"/>
            </a:endParaRPr>
          </a:p>
        </p:txBody>
      </p:sp>
      <p:sp>
        <p:nvSpPr>
          <p:cNvPr id="8" name="Arrondir un rectangle avec un coin du même côté 7"/>
          <p:cNvSpPr/>
          <p:nvPr/>
        </p:nvSpPr>
        <p:spPr>
          <a:xfrm>
            <a:off x="336176" y="4545106"/>
            <a:ext cx="2864225" cy="2043953"/>
          </a:xfrm>
          <a:prstGeom prst="round2Same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sz="2400" b="1" dirty="0" smtClean="0">
                <a:latin typeface="Sakkal Majalla" pitchFamily="2" charset="-78"/>
                <a:cs typeface="Sakkal Majalla" pitchFamily="2" charset="-78"/>
              </a:rPr>
              <a:t>4ـ المرونة مع السرعة: </a:t>
            </a:r>
            <a:endParaRPr lang="fr-FR" sz="2400" b="1" dirty="0" smtClean="0">
              <a:latin typeface="Sakkal Majalla" pitchFamily="2" charset="-78"/>
              <a:cs typeface="Sakkal Majalla" pitchFamily="2" charset="-78"/>
            </a:endParaRPr>
          </a:p>
          <a:p>
            <a:pPr algn="ctr"/>
            <a:r>
              <a:rPr lang="ar-DZ" sz="2400" dirty="0" smtClean="0">
                <a:latin typeface="Sakkal Majalla" pitchFamily="2" charset="-78"/>
                <a:cs typeface="Sakkal Majalla" pitchFamily="2" charset="-78"/>
              </a:rPr>
              <a:t>أي استجابة احتياجات المستفيدين وبسرعة في الأداء للوقوف على قياس الخدمة </a:t>
            </a:r>
            <a:endParaRPr lang="fr-FR" sz="2400" dirty="0">
              <a:latin typeface="Sakkal Majalla" pitchFamily="2" charset="-78"/>
              <a:cs typeface="Sakkal Majalla" pitchFamily="2" charset="-78"/>
            </a:endParaRPr>
          </a:p>
        </p:txBody>
      </p:sp>
    </p:spTree>
    <p:extLst>
      <p:ext uri="{BB962C8B-B14F-4D97-AF65-F5344CB8AC3E}">
        <p14:creationId xmlns:p14="http://schemas.microsoft.com/office/powerpoint/2010/main" val="11760809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rganigramme : Terminateur 3"/>
          <p:cNvSpPr/>
          <p:nvPr/>
        </p:nvSpPr>
        <p:spPr>
          <a:xfrm>
            <a:off x="3267636" y="188259"/>
            <a:ext cx="5768788" cy="887506"/>
          </a:xfrm>
          <a:prstGeom prst="flowChartTerminator">
            <a:avLst/>
          </a:prstGeom>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ar-DZ" sz="3200" b="1" u="sng" dirty="0" smtClean="0">
                <a:solidFill>
                  <a:schemeClr val="tx1"/>
                </a:solidFill>
                <a:latin typeface="Sakkal Majalla" pitchFamily="2" charset="-78"/>
                <a:cs typeface="Sakkal Majalla" pitchFamily="2" charset="-78"/>
              </a:rPr>
              <a:t>5/ جهات تقديم الحوسبة السحابية</a:t>
            </a:r>
            <a:endParaRPr lang="fr-FR" sz="3200" b="1" u="sng" dirty="0">
              <a:solidFill>
                <a:schemeClr val="tx1"/>
              </a:solidFill>
              <a:latin typeface="Sakkal Majalla" pitchFamily="2" charset="-78"/>
              <a:cs typeface="Sakkal Majalla" pitchFamily="2" charset="-78"/>
            </a:endParaRPr>
          </a:p>
        </p:txBody>
      </p:sp>
      <p:sp>
        <p:nvSpPr>
          <p:cNvPr id="6" name="Organigramme : Document 5"/>
          <p:cNvSpPr/>
          <p:nvPr/>
        </p:nvSpPr>
        <p:spPr>
          <a:xfrm>
            <a:off x="8700248" y="1432111"/>
            <a:ext cx="3200400" cy="2339789"/>
          </a:xfrm>
          <a:prstGeom prst="flowChartDocumen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2400" b="1" dirty="0" smtClean="0">
                <a:latin typeface="Sakkal Majalla" pitchFamily="2" charset="-78"/>
                <a:cs typeface="Sakkal Majalla" pitchFamily="2" charset="-78"/>
              </a:rPr>
              <a:t>Amazon</a:t>
            </a:r>
            <a:r>
              <a:rPr lang="ar-DZ" sz="2400" b="1" dirty="0" smtClean="0">
                <a:latin typeface="Sakkal Majalla" pitchFamily="2" charset="-78"/>
                <a:cs typeface="Sakkal Majalla" pitchFamily="2" charset="-78"/>
              </a:rPr>
              <a:t>1/ امازون: </a:t>
            </a:r>
          </a:p>
          <a:p>
            <a:pPr algn="ctr"/>
            <a:r>
              <a:rPr lang="ar-DZ" sz="2400" dirty="0" smtClean="0">
                <a:latin typeface="Sakkal Majalla" pitchFamily="2" charset="-78"/>
                <a:cs typeface="Sakkal Majalla" pitchFamily="2" charset="-78"/>
              </a:rPr>
              <a:t>هي منصة تعرف باسم الخدمات الشبكية الخاصة </a:t>
            </a:r>
            <a:r>
              <a:rPr lang="ar-DZ" sz="2400" dirty="0" err="1" smtClean="0">
                <a:latin typeface="Sakkal Majalla" pitchFamily="2" charset="-78"/>
                <a:cs typeface="Sakkal Majalla" pitchFamily="2" charset="-78"/>
              </a:rPr>
              <a:t>بامازون</a:t>
            </a:r>
            <a:r>
              <a:rPr lang="ar-DZ" sz="2400" dirty="0" smtClean="0">
                <a:latin typeface="Sakkal Majalla" pitchFamily="2" charset="-78"/>
                <a:cs typeface="Sakkal Majalla" pitchFamily="2" charset="-78"/>
              </a:rPr>
              <a:t> تتيح للمستخدمين تأجير مساحات سحابية على خوادم لديها </a:t>
            </a:r>
            <a:endParaRPr lang="fr-FR" sz="2400" dirty="0">
              <a:latin typeface="Sakkal Majalla" pitchFamily="2" charset="-78"/>
              <a:cs typeface="Sakkal Majalla" pitchFamily="2" charset="-78"/>
            </a:endParaRPr>
          </a:p>
        </p:txBody>
      </p:sp>
      <p:sp>
        <p:nvSpPr>
          <p:cNvPr id="7" name="Organigramme : Document 6"/>
          <p:cNvSpPr/>
          <p:nvPr/>
        </p:nvSpPr>
        <p:spPr>
          <a:xfrm>
            <a:off x="4410635" y="1432110"/>
            <a:ext cx="3805518" cy="2339789"/>
          </a:xfrm>
          <a:prstGeom prst="flowChartDocumen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2400" b="1" dirty="0" err="1" smtClean="0">
                <a:latin typeface="Sakkal Majalla" pitchFamily="2" charset="-78"/>
                <a:cs typeface="Sakkal Majalla" pitchFamily="2" charset="-78"/>
              </a:rPr>
              <a:t>Rach</a:t>
            </a:r>
            <a:r>
              <a:rPr lang="fr-FR" sz="2400" b="1" dirty="0" smtClean="0">
                <a:latin typeface="Sakkal Majalla" pitchFamily="2" charset="-78"/>
                <a:cs typeface="Sakkal Majalla" pitchFamily="2" charset="-78"/>
              </a:rPr>
              <a:t> </a:t>
            </a:r>
            <a:r>
              <a:rPr lang="fr-FR" sz="2400" b="1" dirty="0" err="1" smtClean="0">
                <a:latin typeface="Sakkal Majalla" pitchFamily="2" charset="-78"/>
                <a:cs typeface="Sakkal Majalla" pitchFamily="2" charset="-78"/>
              </a:rPr>
              <a:t>space</a:t>
            </a:r>
            <a:r>
              <a:rPr lang="ar-DZ" sz="2400" b="1" dirty="0" smtClean="0">
                <a:latin typeface="Sakkal Majalla" pitchFamily="2" charset="-78"/>
                <a:cs typeface="Sakkal Majalla" pitchFamily="2" charset="-78"/>
              </a:rPr>
              <a:t>2/ شركة تطبيقات</a:t>
            </a:r>
          </a:p>
          <a:p>
            <a:pPr algn="ctr"/>
            <a:r>
              <a:rPr lang="ar-DZ" sz="2400" dirty="0" smtClean="0">
                <a:latin typeface="Sakkal Majalla" pitchFamily="2" charset="-78"/>
                <a:cs typeface="Sakkal Majalla" pitchFamily="2" charset="-78"/>
              </a:rPr>
              <a:t>هي تطبيق استضافة لتزويد منصة السحابة على الشبكة والذي يرتكز على أساس من منفعة الحوسبة </a:t>
            </a:r>
            <a:endParaRPr lang="fr-FR" sz="2400" dirty="0">
              <a:latin typeface="Sakkal Majalla" pitchFamily="2" charset="-78"/>
              <a:cs typeface="Sakkal Majalla" pitchFamily="2" charset="-78"/>
            </a:endParaRPr>
          </a:p>
        </p:txBody>
      </p:sp>
      <p:sp>
        <p:nvSpPr>
          <p:cNvPr id="8" name="Organigramme : Document 7"/>
          <p:cNvSpPr/>
          <p:nvPr/>
        </p:nvSpPr>
        <p:spPr>
          <a:xfrm>
            <a:off x="389965" y="1432110"/>
            <a:ext cx="3697941" cy="2286002"/>
          </a:xfrm>
          <a:prstGeom prst="flowChartDocumen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2400" b="1" dirty="0" smtClean="0">
                <a:latin typeface="Sakkal Majalla" pitchFamily="2" charset="-78"/>
                <a:cs typeface="Sakkal Majalla" pitchFamily="2" charset="-78"/>
              </a:rPr>
              <a:t>VM </a:t>
            </a:r>
            <a:r>
              <a:rPr lang="fr-FR" sz="2400" b="1" dirty="0" err="1" smtClean="0">
                <a:latin typeface="Sakkal Majalla" pitchFamily="2" charset="-78"/>
                <a:cs typeface="Sakkal Majalla" pitchFamily="2" charset="-78"/>
              </a:rPr>
              <a:t>ware</a:t>
            </a:r>
            <a:r>
              <a:rPr lang="ar-DZ" sz="2400" b="1" dirty="0" smtClean="0">
                <a:latin typeface="Sakkal Majalla" pitchFamily="2" charset="-78"/>
                <a:cs typeface="Sakkal Majalla" pitchFamily="2" charset="-78"/>
              </a:rPr>
              <a:t>3/ شركة:</a:t>
            </a:r>
            <a:r>
              <a:rPr lang="ar-DZ" sz="2400" dirty="0" smtClean="0">
                <a:latin typeface="Sakkal Majalla" pitchFamily="2" charset="-78"/>
                <a:cs typeface="Sakkal Majalla" pitchFamily="2" charset="-78"/>
              </a:rPr>
              <a:t> </a:t>
            </a:r>
          </a:p>
          <a:p>
            <a:pPr algn="ctr"/>
            <a:r>
              <a:rPr lang="ar-DZ" sz="2400" dirty="0" smtClean="0">
                <a:latin typeface="Sakkal Majalla" pitchFamily="2" charset="-78"/>
                <a:cs typeface="Sakkal Majalla" pitchFamily="2" charset="-78"/>
              </a:rPr>
              <a:t>احد الركائز الأساسية في البنية التحتية الافتراضية توفر أنظمة تشغيل سحابية تعمل على الخوادم مباشرة</a:t>
            </a:r>
            <a:endParaRPr lang="fr-FR" sz="2400" dirty="0">
              <a:latin typeface="Sakkal Majalla" pitchFamily="2" charset="-78"/>
              <a:cs typeface="Sakkal Majalla" pitchFamily="2" charset="-78"/>
            </a:endParaRPr>
          </a:p>
        </p:txBody>
      </p:sp>
      <p:sp>
        <p:nvSpPr>
          <p:cNvPr id="9" name="Organigramme : Document 8"/>
          <p:cNvSpPr/>
          <p:nvPr/>
        </p:nvSpPr>
        <p:spPr>
          <a:xfrm>
            <a:off x="7866529" y="3771900"/>
            <a:ext cx="4034119" cy="2877668"/>
          </a:xfrm>
          <a:prstGeom prst="flowChartDocumen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2400" b="1" dirty="0" smtClean="0">
                <a:latin typeface="Sakkal Majalla" pitchFamily="2" charset="-78"/>
                <a:cs typeface="Sakkal Majalla" pitchFamily="2" charset="-78"/>
              </a:rPr>
              <a:t>Sales force</a:t>
            </a:r>
            <a:r>
              <a:rPr lang="ar-DZ" sz="2400" b="1" dirty="0" smtClean="0">
                <a:latin typeface="Sakkal Majalla" pitchFamily="2" charset="-78"/>
                <a:cs typeface="Sakkal Majalla" pitchFamily="2" charset="-78"/>
              </a:rPr>
              <a:t>4/ شركة مبيعات:</a:t>
            </a:r>
          </a:p>
          <a:p>
            <a:pPr algn="ctr"/>
            <a:r>
              <a:rPr lang="ar-DZ" sz="2400" dirty="0" smtClean="0">
                <a:latin typeface="Sakkal Majalla" pitchFamily="2" charset="-78"/>
                <a:cs typeface="Sakkal Majalla" pitchFamily="2" charset="-78"/>
              </a:rPr>
              <a:t>مقرها الرئيسي في سان فرانسيسكو </a:t>
            </a:r>
            <a:r>
              <a:rPr lang="ar-DZ" sz="2400" dirty="0" err="1" smtClean="0">
                <a:latin typeface="Sakkal Majalla" pitchFamily="2" charset="-78"/>
                <a:cs typeface="Sakkal Majalla" pitchFamily="2" charset="-78"/>
              </a:rPr>
              <a:t>بالو.م</a:t>
            </a:r>
            <a:r>
              <a:rPr lang="ar-DZ" sz="2400" dirty="0" smtClean="0">
                <a:latin typeface="Sakkal Majalla" pitchFamily="2" charset="-78"/>
                <a:cs typeface="Sakkal Majalla" pitchFamily="2" charset="-78"/>
              </a:rPr>
              <a:t> ا تقوم بتوزيع البرمجيات التجارية للراغبين بها وتقوم باستضافة التطبيقات المختلفة</a:t>
            </a:r>
            <a:r>
              <a:rPr lang="ar-DZ" sz="2400" b="1" dirty="0" smtClean="0">
                <a:latin typeface="Sakkal Majalla" pitchFamily="2" charset="-78"/>
                <a:cs typeface="Sakkal Majalla" pitchFamily="2" charset="-78"/>
              </a:rPr>
              <a:t> </a:t>
            </a:r>
          </a:p>
          <a:p>
            <a:pPr algn="ctr"/>
            <a:endParaRPr lang="fr-FR" sz="2400" b="1" dirty="0">
              <a:latin typeface="Sakkal Majalla" pitchFamily="2" charset="-78"/>
              <a:cs typeface="Sakkal Majalla" pitchFamily="2" charset="-78"/>
            </a:endParaRPr>
          </a:p>
        </p:txBody>
      </p:sp>
      <p:sp>
        <p:nvSpPr>
          <p:cNvPr id="10" name="Organigramme : Document 9"/>
          <p:cNvSpPr/>
          <p:nvPr/>
        </p:nvSpPr>
        <p:spPr>
          <a:xfrm>
            <a:off x="4027395" y="3906366"/>
            <a:ext cx="3583641" cy="2743202"/>
          </a:xfrm>
          <a:prstGeom prst="flowChartDocumen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2400" b="1" dirty="0" smtClean="0">
                <a:latin typeface="Sakkal Majalla" pitchFamily="2" charset="-78"/>
                <a:cs typeface="Sakkal Majalla" pitchFamily="2" charset="-78"/>
              </a:rPr>
              <a:t>Microsoft</a:t>
            </a:r>
            <a:r>
              <a:rPr lang="ar-DZ" sz="2400" b="1" dirty="0" smtClean="0">
                <a:latin typeface="Sakkal Majalla" pitchFamily="2" charset="-78"/>
                <a:cs typeface="Sakkal Majalla" pitchFamily="2" charset="-78"/>
              </a:rPr>
              <a:t>5/ ميكروسوفت: </a:t>
            </a:r>
          </a:p>
          <a:p>
            <a:pPr algn="ctr"/>
            <a:r>
              <a:rPr lang="ar-DZ" sz="2400" dirty="0" smtClean="0">
                <a:latin typeface="Sakkal Majalla" pitchFamily="2" charset="-78"/>
                <a:cs typeface="Sakkal Majalla" pitchFamily="2" charset="-78"/>
              </a:rPr>
              <a:t>تقدم للمشتركين في برنامج </a:t>
            </a:r>
            <a:r>
              <a:rPr lang="ar-DZ" sz="2400" dirty="0" err="1" smtClean="0">
                <a:latin typeface="Sakkal Majalla" pitchFamily="2" charset="-78"/>
                <a:cs typeface="Sakkal Majalla" pitchFamily="2" charset="-78"/>
              </a:rPr>
              <a:t>وينداوز</a:t>
            </a:r>
            <a:r>
              <a:rPr lang="ar-DZ" sz="2400" dirty="0" smtClean="0">
                <a:latin typeface="Sakkal Majalla" pitchFamily="2" charset="-78"/>
                <a:cs typeface="Sakkal Majalla" pitchFamily="2" charset="-78"/>
              </a:rPr>
              <a:t> مساحة تخزينية مجانية للملفات والبيانات اعتمادا على مراكز البيانات الخاصة بميكروسوفت</a:t>
            </a:r>
            <a:endParaRPr lang="fr-FR" sz="2400" dirty="0">
              <a:latin typeface="Sakkal Majalla" pitchFamily="2" charset="-78"/>
              <a:cs typeface="Sakkal Majalla" pitchFamily="2" charset="-78"/>
            </a:endParaRPr>
          </a:p>
        </p:txBody>
      </p:sp>
      <p:sp>
        <p:nvSpPr>
          <p:cNvPr id="11" name="Organigramme : Document 10"/>
          <p:cNvSpPr/>
          <p:nvPr/>
        </p:nvSpPr>
        <p:spPr>
          <a:xfrm>
            <a:off x="389965" y="3906366"/>
            <a:ext cx="3381937" cy="2743202"/>
          </a:xfrm>
          <a:prstGeom prst="flowChartDocumen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2400" b="1" dirty="0" smtClean="0">
                <a:latin typeface="Sakkal Majalla" pitchFamily="2" charset="-78"/>
                <a:cs typeface="Sakkal Majalla" pitchFamily="2" charset="-78"/>
              </a:rPr>
              <a:t>Google</a:t>
            </a:r>
            <a:r>
              <a:rPr lang="ar-DZ" sz="2400" b="1" dirty="0" smtClean="0">
                <a:latin typeface="Sakkal Majalla" pitchFamily="2" charset="-78"/>
                <a:cs typeface="Sakkal Majalla" pitchFamily="2" charset="-78"/>
              </a:rPr>
              <a:t>6/ جوجل: </a:t>
            </a:r>
          </a:p>
          <a:p>
            <a:pPr algn="ctr"/>
            <a:r>
              <a:rPr lang="ar-DZ" sz="2400" dirty="0" smtClean="0">
                <a:latin typeface="Sakkal Majalla" pitchFamily="2" charset="-78"/>
                <a:cs typeface="Sakkal Majalla" pitchFamily="2" charset="-78"/>
              </a:rPr>
              <a:t>تشتهر في مجال الحوسبة السحابية مع محرر مستندات جوجل على الانترنت ومحرر تطبيقاته لتطوير واستضافة تطبيقات الشبكة العنكبوتية</a:t>
            </a:r>
            <a:endParaRPr lang="fr-FR" sz="2400" dirty="0">
              <a:latin typeface="Sakkal Majalla" pitchFamily="2" charset="-78"/>
              <a:cs typeface="Sakkal Majalla" pitchFamily="2" charset="-78"/>
            </a:endParaRPr>
          </a:p>
        </p:txBody>
      </p:sp>
    </p:spTree>
    <p:extLst>
      <p:ext uri="{BB962C8B-B14F-4D97-AF65-F5344CB8AC3E}">
        <p14:creationId xmlns:p14="http://schemas.microsoft.com/office/powerpoint/2010/main" val="7853964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rganigramme : Bande perforée 3"/>
          <p:cNvSpPr/>
          <p:nvPr/>
        </p:nvSpPr>
        <p:spPr>
          <a:xfrm>
            <a:off x="2581835" y="322730"/>
            <a:ext cx="6562166" cy="1358152"/>
          </a:xfrm>
          <a:prstGeom prst="flowChartPunchedTap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DZ" sz="3200" b="1" u="sng" dirty="0" smtClean="0">
                <a:latin typeface="Sakkal Majalla" pitchFamily="2" charset="-78"/>
                <a:cs typeface="Sakkal Majalla" pitchFamily="2" charset="-78"/>
              </a:rPr>
              <a:t>6/ نماذج الانتشار الخاصة بالحوسبة السحابية</a:t>
            </a:r>
            <a:endParaRPr lang="fr-FR" sz="3200" b="1" u="sng" dirty="0">
              <a:latin typeface="Sakkal Majalla" pitchFamily="2" charset="-78"/>
              <a:cs typeface="Sakkal Majalla" pitchFamily="2" charset="-78"/>
            </a:endParaRPr>
          </a:p>
        </p:txBody>
      </p:sp>
      <p:sp>
        <p:nvSpPr>
          <p:cNvPr id="5" name="Pensées 4"/>
          <p:cNvSpPr/>
          <p:nvPr/>
        </p:nvSpPr>
        <p:spPr>
          <a:xfrm>
            <a:off x="8827997" y="1775011"/>
            <a:ext cx="3364004" cy="2958353"/>
          </a:xfrm>
          <a:prstGeom prst="cloud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sz="2400" b="1" dirty="0" smtClean="0">
                <a:latin typeface="Sakkal Majalla" pitchFamily="2" charset="-78"/>
                <a:cs typeface="Sakkal Majalla" pitchFamily="2" charset="-78"/>
              </a:rPr>
              <a:t>1.</a:t>
            </a:r>
            <a:r>
              <a:rPr lang="ar-DZ" sz="2400" b="1" dirty="0" smtClean="0">
                <a:solidFill>
                  <a:srgbClr val="FF0000"/>
                </a:solidFill>
                <a:latin typeface="Sakkal Majalla" pitchFamily="2" charset="-78"/>
                <a:cs typeface="Sakkal Majalla" pitchFamily="2" charset="-78"/>
              </a:rPr>
              <a:t>السحابة الخاصة</a:t>
            </a:r>
            <a:r>
              <a:rPr lang="ar-DZ" sz="2400" dirty="0" smtClean="0">
                <a:latin typeface="Sakkal Majalla" pitchFamily="2" charset="-78"/>
                <a:cs typeface="Sakkal Majalla" pitchFamily="2" charset="-78"/>
              </a:rPr>
              <a:t>: تقوم مؤسسة واحدة تضم العديد من المستخدمين تقوم بامتلاك السحابة وادارتها وتشغيلها </a:t>
            </a:r>
            <a:endParaRPr lang="fr-FR" sz="2400" dirty="0">
              <a:latin typeface="Sakkal Majalla" pitchFamily="2" charset="-78"/>
              <a:cs typeface="Sakkal Majalla" pitchFamily="2" charset="-78"/>
            </a:endParaRPr>
          </a:p>
        </p:txBody>
      </p:sp>
      <p:sp>
        <p:nvSpPr>
          <p:cNvPr id="6" name="Pensées 5"/>
          <p:cNvSpPr/>
          <p:nvPr/>
        </p:nvSpPr>
        <p:spPr>
          <a:xfrm>
            <a:off x="5593977" y="3509684"/>
            <a:ext cx="3355043" cy="2864222"/>
          </a:xfrm>
          <a:prstGeom prst="cloud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sz="2400" b="1" dirty="0" smtClean="0">
                <a:latin typeface="Sakkal Majalla" pitchFamily="2" charset="-78"/>
                <a:cs typeface="Sakkal Majalla" pitchFamily="2" charset="-78"/>
              </a:rPr>
              <a:t>2. </a:t>
            </a:r>
            <a:r>
              <a:rPr lang="ar-DZ" sz="2400" b="1" dirty="0" smtClean="0">
                <a:solidFill>
                  <a:srgbClr val="FF0000"/>
                </a:solidFill>
                <a:latin typeface="Sakkal Majalla" pitchFamily="2" charset="-78"/>
                <a:cs typeface="Sakkal Majalla" pitchFamily="2" charset="-78"/>
              </a:rPr>
              <a:t>السحابة الجماعية</a:t>
            </a:r>
            <a:r>
              <a:rPr lang="ar-DZ" sz="2400" dirty="0" smtClean="0">
                <a:latin typeface="Sakkal Majalla" pitchFamily="2" charset="-78"/>
                <a:cs typeface="Sakkal Majalla" pitchFamily="2" charset="-78"/>
              </a:rPr>
              <a:t>: تستعملها جماعة محددة من المستخدمين تكون موجودة داخل أماكن العمل او خارجها</a:t>
            </a:r>
            <a:endParaRPr lang="fr-FR" sz="2400" dirty="0">
              <a:latin typeface="Sakkal Majalla" pitchFamily="2" charset="-78"/>
              <a:cs typeface="Sakkal Majalla" pitchFamily="2" charset="-78"/>
            </a:endParaRPr>
          </a:p>
        </p:txBody>
      </p:sp>
      <p:sp>
        <p:nvSpPr>
          <p:cNvPr id="7" name="Pensées 6"/>
          <p:cNvSpPr/>
          <p:nvPr/>
        </p:nvSpPr>
        <p:spPr>
          <a:xfrm>
            <a:off x="3008781" y="1680882"/>
            <a:ext cx="3469342" cy="2649071"/>
          </a:xfrm>
          <a:prstGeom prst="cloud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sz="2400" dirty="0" smtClean="0">
                <a:latin typeface="Sakkal Majalla" pitchFamily="2" charset="-78"/>
                <a:cs typeface="Sakkal Majalla" pitchFamily="2" charset="-78"/>
              </a:rPr>
              <a:t>3</a:t>
            </a:r>
            <a:r>
              <a:rPr lang="ar-DZ" sz="2400" b="1" dirty="0" smtClean="0">
                <a:latin typeface="Sakkal Majalla" pitchFamily="2" charset="-78"/>
                <a:cs typeface="Sakkal Majalla" pitchFamily="2" charset="-78"/>
              </a:rPr>
              <a:t>. </a:t>
            </a:r>
            <a:r>
              <a:rPr lang="ar-DZ" sz="2400" b="1" dirty="0" smtClean="0">
                <a:solidFill>
                  <a:srgbClr val="FF0000"/>
                </a:solidFill>
                <a:latin typeface="Sakkal Majalla" pitchFamily="2" charset="-78"/>
                <a:cs typeface="Sakkal Majalla" pitchFamily="2" charset="-78"/>
              </a:rPr>
              <a:t>السحابة العامة</a:t>
            </a:r>
            <a:r>
              <a:rPr lang="ar-DZ" sz="2400" b="1" dirty="0" smtClean="0">
                <a:latin typeface="Sakkal Majalla" pitchFamily="2" charset="-78"/>
                <a:cs typeface="Sakkal Majalla" pitchFamily="2" charset="-78"/>
              </a:rPr>
              <a:t>: </a:t>
            </a:r>
            <a:r>
              <a:rPr lang="ar-DZ" sz="2400" dirty="0" smtClean="0">
                <a:latin typeface="Sakkal Majalla" pitchFamily="2" charset="-78"/>
                <a:cs typeface="Sakkal Majalla" pitchFamily="2" charset="-78"/>
              </a:rPr>
              <a:t>تستخدم بشكل عام من قبل جميع المستخدمين</a:t>
            </a:r>
            <a:endParaRPr lang="fr-FR" sz="2400" dirty="0">
              <a:latin typeface="Sakkal Majalla" pitchFamily="2" charset="-78"/>
              <a:cs typeface="Sakkal Majalla" pitchFamily="2" charset="-78"/>
            </a:endParaRPr>
          </a:p>
        </p:txBody>
      </p:sp>
      <p:sp>
        <p:nvSpPr>
          <p:cNvPr id="8" name="Pensées 7"/>
          <p:cNvSpPr/>
          <p:nvPr/>
        </p:nvSpPr>
        <p:spPr>
          <a:xfrm>
            <a:off x="168090" y="3610533"/>
            <a:ext cx="3291167" cy="2763373"/>
          </a:xfrm>
          <a:prstGeom prst="cloud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sz="2400" b="1" dirty="0" smtClean="0">
                <a:latin typeface="Sakkal Majalla" pitchFamily="2" charset="-78"/>
                <a:cs typeface="Sakkal Majalla" pitchFamily="2" charset="-78"/>
              </a:rPr>
              <a:t>4. </a:t>
            </a:r>
            <a:r>
              <a:rPr lang="ar-DZ" sz="2400" b="1" dirty="0" smtClean="0">
                <a:solidFill>
                  <a:srgbClr val="FF0000"/>
                </a:solidFill>
                <a:latin typeface="Sakkal Majalla" pitchFamily="2" charset="-78"/>
                <a:cs typeface="Sakkal Majalla" pitchFamily="2" charset="-78"/>
              </a:rPr>
              <a:t>السحابة الهجينة</a:t>
            </a:r>
            <a:r>
              <a:rPr lang="ar-DZ" sz="2400" b="1" dirty="0" smtClean="0">
                <a:latin typeface="Sakkal Majalla" pitchFamily="2" charset="-78"/>
                <a:cs typeface="Sakkal Majalla" pitchFamily="2" charset="-78"/>
              </a:rPr>
              <a:t>: </a:t>
            </a:r>
            <a:r>
              <a:rPr lang="ar-DZ" sz="2400" dirty="0" smtClean="0">
                <a:latin typeface="Sakkal Majalla" pitchFamily="2" charset="-78"/>
                <a:cs typeface="Sakkal Majalla" pitchFamily="2" charset="-78"/>
              </a:rPr>
              <a:t>في هذه الحالة مزيج يضم اثنين او اكثر من البنيات التحتية السحابية المميزة </a:t>
            </a:r>
            <a:endParaRPr lang="fr-FR" sz="2400" dirty="0">
              <a:latin typeface="Sakkal Majalla" pitchFamily="2" charset="-78"/>
              <a:cs typeface="Sakkal Majalla" pitchFamily="2" charset="-78"/>
            </a:endParaRPr>
          </a:p>
        </p:txBody>
      </p:sp>
    </p:spTree>
    <p:extLst>
      <p:ext uri="{BB962C8B-B14F-4D97-AF65-F5344CB8AC3E}">
        <p14:creationId xmlns:p14="http://schemas.microsoft.com/office/powerpoint/2010/main" val="1182312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anim calcmode="lin" valueType="num">
                                      <p:cBhvr>
                                        <p:cTn id="23" dur="1000" fill="hold"/>
                                        <p:tgtEl>
                                          <p:spTgt spid="7"/>
                                        </p:tgtEl>
                                        <p:attrNameLst>
                                          <p:attrName>ppt_x</p:attrName>
                                        </p:attrNameLst>
                                      </p:cBhvr>
                                      <p:tavLst>
                                        <p:tav tm="0">
                                          <p:val>
                                            <p:strVal val="#ppt_x"/>
                                          </p:val>
                                        </p:tav>
                                        <p:tav tm="100000">
                                          <p:val>
                                            <p:strVal val="#ppt_x"/>
                                          </p:val>
                                        </p:tav>
                                      </p:tavLst>
                                    </p:anim>
                                    <p:anim calcmode="lin" valueType="num">
                                      <p:cBhvr>
                                        <p:cTn id="24" dur="1000" fill="hold"/>
                                        <p:tgtEl>
                                          <p:spTgt spid="7"/>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anim calcmode="lin" valueType="num">
                                      <p:cBhvr>
                                        <p:cTn id="28" dur="1000" fill="hold"/>
                                        <p:tgtEl>
                                          <p:spTgt spid="8"/>
                                        </p:tgtEl>
                                        <p:attrNameLst>
                                          <p:attrName>ppt_x</p:attrName>
                                        </p:attrNameLst>
                                      </p:cBhvr>
                                      <p:tavLst>
                                        <p:tav tm="0">
                                          <p:val>
                                            <p:strVal val="#ppt_x"/>
                                          </p:val>
                                        </p:tav>
                                        <p:tav tm="100000">
                                          <p:val>
                                            <p:strVal val="#ppt_x"/>
                                          </p:val>
                                        </p:tav>
                                      </p:tavLst>
                                    </p:anim>
                                    <p:anim calcmode="lin" valueType="num">
                                      <p:cBhvr>
                                        <p:cTn id="2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theme/theme1.xml><?xml version="1.0" encoding="utf-8"?>
<a:theme xmlns:a="http://schemas.openxmlformats.org/drawingml/2006/main" name="Bri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346</TotalTime>
  <Words>1283</Words>
  <Application>Microsoft Office PowerPoint</Application>
  <PresentationFormat>Personnalisé</PresentationFormat>
  <Paragraphs>100</Paragraphs>
  <Slides>18</Slides>
  <Notes>0</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Brin</vt:lpstr>
      <vt:lpstr>        </vt:lpstr>
      <vt:lpstr>مقدمة  يؤدي التعليم دورا مهما في تحقيق نمو اقتصادي للدول بالوقت الراهن فنمط التدريس بالصف الدراسي  قد تغير حيث ينجذب الطلاب اكثر نحو التكنولوجيا لذا ففي بيئة متغيرة كهذه من المهم ان نفكر في احدث  التقنيات التي تساعد المجتمع على تحقيق عملية تعلم وتعليم افضل وتمثل الحوسبة السحابية واحدة من تلك التقنيات الحديثة فالحاجة للتعلم في هذا الوقت اصبح ضرورة ملحة وكذلك تطوير وتحسين التعليم  الالكتروني ومن ثم فنحن في حاجة الى التعليم الالكتروني لمواكبة التكنولوجيا والاتجاه الحديث هو  استخدام الحوسبة السحابية فهذه الأخيرة تتسم بقابلية عالية للتطوير لما تهيئه من مصادر افتراضية يمكن ان تتوافر للمستخدمين ولها بالغ التأثير على البيئة التعليمية في المستقبل.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     وأخيرا يمكن اعتبار مدخل الحوسبة السحابية مدخلا جديدا مبتكرا لحل كثيرا من المشكلات التي تواجه المؤسسات التعليمية على كافة احجامها وانواعها وتوجهاتها وعلى القائمين على تلك المؤسسات السعي على توعية العاملين بها بكيفية الاستفادة من تلك التقنية وتوظيفها لتحسين عمليهم ورفع كفاءتها مع توفير المتطلبات اللازمة لذلك والسعي نحو تذليل ما يواجه تطبيقها من معوقات</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الجمهورية الجزائرية الديمقراطية الشعبية وزارة التعليم العالي والبحث العلمي   جامعة محمد لمين دباغين سطيف «2» كلية العلوم الإنسانية والاجتماعية     التخصص: ماستر 2 علم النفس التربوي                                                                               المقياس: تكنولوجيا التربية</dc:title>
  <dc:creator>dell</dc:creator>
  <cp:lastModifiedBy>Mes documents</cp:lastModifiedBy>
  <cp:revision>44</cp:revision>
  <dcterms:created xsi:type="dcterms:W3CDTF">2022-11-19T10:28:06Z</dcterms:created>
  <dcterms:modified xsi:type="dcterms:W3CDTF">2024-01-04T15:40:56Z</dcterms:modified>
</cp:coreProperties>
</file>